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59" r:id="rId7"/>
    <p:sldId id="260" r:id="rId8"/>
    <p:sldId id="268" r:id="rId9"/>
    <p:sldId id="261" r:id="rId10"/>
    <p:sldId id="262" r:id="rId11"/>
    <p:sldId id="267" r:id="rId12"/>
    <p:sldId id="269" r:id="rId13"/>
    <p:sldId id="270" r:id="rId14"/>
    <p:sldId id="265" r:id="rId15"/>
    <p:sldId id="280" r:id="rId16"/>
    <p:sldId id="281" r:id="rId17"/>
    <p:sldId id="282" r:id="rId18"/>
    <p:sldId id="283" r:id="rId19"/>
    <p:sldId id="275" r:id="rId20"/>
    <p:sldId id="276" r:id="rId21"/>
    <p:sldId id="294" r:id="rId22"/>
    <p:sldId id="290" r:id="rId23"/>
    <p:sldId id="298" r:id="rId24"/>
    <p:sldId id="279" r:id="rId25"/>
    <p:sldId id="314" r:id="rId26"/>
    <p:sldId id="286" r:id="rId27"/>
    <p:sldId id="313" r:id="rId28"/>
    <p:sldId id="287" r:id="rId29"/>
    <p:sldId id="299" r:id="rId30"/>
    <p:sldId id="300" r:id="rId31"/>
    <p:sldId id="301" r:id="rId32"/>
    <p:sldId id="311" r:id="rId33"/>
    <p:sldId id="302" r:id="rId34"/>
    <p:sldId id="305" r:id="rId35"/>
    <p:sldId id="306" r:id="rId36"/>
    <p:sldId id="307" r:id="rId37"/>
    <p:sldId id="308" r:id="rId38"/>
    <p:sldId id="309" r:id="rId39"/>
    <p:sldId id="310" r:id="rId40"/>
    <p:sldId id="312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645" autoAdjust="0"/>
  </p:normalViewPr>
  <p:slideViewPr>
    <p:cSldViewPr>
      <p:cViewPr varScale="1">
        <p:scale>
          <a:sx n="37" d="100"/>
          <a:sy n="37" d="100"/>
        </p:scale>
        <p:origin x="-13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07644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20776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8904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0758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51759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877915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106801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63537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89987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2950795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342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02A120-492C-4BEF-8BCE-E314FDE9EB4A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5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6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7EC9A-750A-4180-9719-FFFD08F4B6AB}" type="datetimeFigureOut">
              <a:rPr lang="ru-RU" smtClean="0"/>
              <a:pPr/>
              <a:t>10.04.2017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486-0D92-44E8-8C26-2E2E957F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2113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g-fotki.yandex.ru/get/9807/158094028.15/0_f3b13_12c9b9c5_XL.jpg" TargetMode="Externa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61248"/>
            <a:ext cx="4176464" cy="662220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 учитель </a:t>
            </a:r>
          </a:p>
          <a:p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ГБОУ РК «Школа-интернат № 23» </a:t>
            </a:r>
          </a:p>
          <a:p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Жукова Елена Михайловна</a:t>
            </a:r>
            <a:endParaRPr lang="ru-RU" sz="16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857324" y="764704"/>
            <a:ext cx="6171060" cy="10625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Использование активных форм обучения в проектной деятельности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619672" y="1761004"/>
            <a:ext cx="6192688" cy="4484736"/>
          </a:xfrm>
        </p:spPr>
        <p:txBody>
          <a:bodyPr>
            <a:normAutofit/>
          </a:bodyPr>
          <a:lstStyle/>
          <a:p>
            <a:pPr lvl="0" algn="l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проблемного обучения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Технология проектного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обучения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3.Интерактивная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технология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4. Игровые технологии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5.Компьютерные технологии 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143108" y="1357298"/>
            <a:ext cx="6400800" cy="39527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428596" y="357166"/>
            <a:ext cx="7959828" cy="6127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Активные формы обучения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Формы работы,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повышающие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уровень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активности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обучения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988839"/>
            <a:ext cx="7128792" cy="3744417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Применение нетрадиционных форм проведения уроков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нетрадиционных форм учебных занятий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Использование игровых форм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Диалогическое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взаимодействие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Проблемно-задачный подход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различных форм учебной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работы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дидактических средств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Внедрение развивающих дидактических приемов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Интерактивные методы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Использование всех видов мотивации </a:t>
            </a:r>
          </a:p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Различные виды домашней работы </a:t>
            </a:r>
          </a:p>
          <a:p>
            <a:pPr lvl="0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подход в обучении.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751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1"/>
            <a:ext cx="7772400" cy="108011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Активные формы ведения уроков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1772816"/>
            <a:ext cx="6048672" cy="4536504"/>
          </a:xfrm>
        </p:spPr>
        <p:txBody>
          <a:bodyPr>
            <a:normAutofit/>
          </a:bodyPr>
          <a:lstStyle/>
          <a:p>
            <a:pPr lvl="1"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Интегрированный урок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 с дидактической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игрой</a:t>
            </a:r>
          </a:p>
          <a:p>
            <a:pPr lvl="1"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Урок-семинар 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Проектный урок 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77526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Классификация проектов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772816"/>
            <a:ext cx="7128792" cy="456937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По доминирующему виду деятельности: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исследовательский;</a:t>
            </a:r>
          </a:p>
          <a:p>
            <a:pPr lvl="0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творческий; 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игровой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; </a:t>
            </a:r>
          </a:p>
          <a:p>
            <a:pPr lvl="0"/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прикладной; </a:t>
            </a:r>
          </a:p>
          <a:p>
            <a:pPr lvl="0"/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информационный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3300" b="1" dirty="0">
                <a:latin typeface="Times New Roman" pitchFamily="18" charset="0"/>
                <a:cs typeface="Times New Roman" pitchFamily="18" charset="0"/>
              </a:rPr>
              <a:t>По предметно-содержательной области: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Монопроект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межпредметный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smtClean="0">
                <a:latin typeface="Times New Roman" pitchFamily="18" charset="0"/>
                <a:cs typeface="Times New Roman" pitchFamily="18" charset="0"/>
              </a:rPr>
              <a:t>проект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385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916832"/>
            <a:ext cx="6984776" cy="420933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По количеству участников: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Индивидуальный;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парный;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групповой;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коллективный;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массовый.</a:t>
            </a:r>
          </a:p>
          <a:p>
            <a:pPr marL="0" indent="0">
              <a:buNone/>
            </a:pP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По продолжительности</a:t>
            </a:r>
            <a:r>
              <a:rPr lang="ru-RU" sz="3000" b="1" i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краткосрочный;</a:t>
            </a:r>
          </a:p>
          <a:p>
            <a:pPr lvl="0"/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длительный.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864096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Классификация проектов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221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ребования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к подбору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объектов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проектной деятельности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844824"/>
            <a:ext cx="7931224" cy="4281339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подготовленность учащихся к данному виду деятельности;</a:t>
            </a: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интерес школьников к заданной проблеме;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практическая направленность и значимость проекта;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практическая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осуществимость проекта в рамках урока, определенного мероприятия.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244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Условия проектной деятельности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916832"/>
            <a:ext cx="7704856" cy="420933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3000" smtClean="0">
                <a:latin typeface="Times New Roman" pitchFamily="18" charset="0"/>
                <a:cs typeface="Times New Roman" pitchFamily="18" charset="0"/>
              </a:rPr>
              <a:t>возможность применения полученных знаний, умений и навыков;</a:t>
            </a:r>
          </a:p>
          <a:p>
            <a:pPr lvl="0"/>
            <a:r>
              <a:rPr lang="ru-RU" sz="3000" smtClean="0">
                <a:latin typeface="Times New Roman" pitchFamily="18" charset="0"/>
                <a:cs typeface="Times New Roman" pitchFamily="18" charset="0"/>
              </a:rPr>
              <a:t>соответствие учебной задачи индивидуальным возможностям учащихся;</a:t>
            </a:r>
          </a:p>
          <a:p>
            <a:pPr lvl="0"/>
            <a:r>
              <a:rPr lang="ru-RU" sz="3000" smtClean="0">
                <a:latin typeface="Times New Roman" pitchFamily="18" charset="0"/>
                <a:cs typeface="Times New Roman" pitchFamily="18" charset="0"/>
              </a:rPr>
              <a:t>наличие необходимых материально-технических средств;</a:t>
            </a:r>
          </a:p>
          <a:p>
            <a:pPr lvl="0"/>
            <a:r>
              <a:rPr lang="ru-RU" sz="3000" smtClean="0">
                <a:latin typeface="Times New Roman" pitchFamily="18" charset="0"/>
                <a:cs typeface="Times New Roman" pitchFamily="18" charset="0"/>
              </a:rPr>
              <a:t>обеспечение безопасных условий труда;</a:t>
            </a:r>
          </a:p>
          <a:p>
            <a:pPr lvl="0"/>
            <a:r>
              <a:rPr lang="ru-RU" sz="3000" smtClean="0">
                <a:latin typeface="Times New Roman" pitchFamily="18" charset="0"/>
                <a:cs typeface="Times New Roman" pitchFamily="18" charset="0"/>
              </a:rPr>
              <a:t>использование образовательных ресурсов школы и социума, учреждений дополнительного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5215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Проект это разовая деятельность,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которая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772816"/>
            <a:ext cx="7272808" cy="4353347"/>
          </a:xfrm>
        </p:spPr>
        <p:txBody>
          <a:bodyPr>
            <a:normAutofit fontScale="92500" lnSpcReduction="10000"/>
          </a:bodyPr>
          <a:lstStyle/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Направлена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на достижение конкретной цели;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Производит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конечные результаты;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Состоит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из последовательности взаимосвязанных работ;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Имеет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обозначенные временные рамки,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        т.е.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дату начала и окончания;</a:t>
            </a:r>
          </a:p>
          <a:p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Использует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ограниченное количество ресурсов (финансовых, человеческих,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информационных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9496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Этапы проекта</a:t>
            </a:r>
            <a:br>
              <a:rPr lang="ru-RU" sz="3200" b="1" dirty="0"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772816"/>
            <a:ext cx="6696744" cy="44644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этап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Подготовительный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создание проблемной ситуации, выбор темы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marL="0" indent="0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этап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 Целеполагания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постановка цели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выявление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проблемы,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противоречия, формулировка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задач)</a:t>
            </a:r>
          </a:p>
          <a:p>
            <a:pPr marL="0" indent="0">
              <a:buNone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  Планирования (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построение планов деятельности, обсуждение возможных </a:t>
            </a:r>
          </a:p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вариантов исследования, выбор способов. Продумывание хода деятельности,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распределение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заданий,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самоактуализация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самообразование)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36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Этапы проекта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844824"/>
            <a:ext cx="7128792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 этап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Исполнительский (получение продукта, результата деятельности)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5 этап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Презентационный (представление результата деятельности)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6 этап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– Рефлексивно –оценочный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(сравнение планируемых результатов и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реальных, обобщение, выводы)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7 этап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Проектировочный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(последует ли продолжение проекта)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7000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564904"/>
            <a:ext cx="74888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способ достижения дидактической цели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через  детальную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разработку проблемы (технологию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),  которая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должна 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завершиться реальным результатом, оформленным тем или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иным образом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13204" y="548680"/>
            <a:ext cx="35304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Метод  проектов </a:t>
            </a:r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-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xmlns="" val="173738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1616" y="260648"/>
            <a:ext cx="763946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Формы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представления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результата деятельности</a:t>
            </a:r>
            <a:endParaRPr lang="ru-RU" sz="32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835696" y="2060848"/>
            <a:ext cx="58326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Устные: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Доклад. Обзор. Сообщение.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Письменные: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Стенная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газета.                                           Сборник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пословиц,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поговорок.                                                Летопись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семьи или класса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Наглядно –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образные: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Презентация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Фото 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альбом. Видеоролик.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Дерево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знаний.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27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628" y="116632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– интерактивная тематическая папка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http://4.bp.blogspot.com/-KktOzLT7Llk/U7W_QdVf6_I/AAAAAAAAbkE/HDsYc_TUwVo/s1600/19.05.2014+15-58-55_01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060" b="20827"/>
          <a:stretch/>
        </p:blipFill>
        <p:spPr bwMode="auto">
          <a:xfrm>
            <a:off x="641188" y="1772816"/>
            <a:ext cx="7920880" cy="39869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653136"/>
            <a:ext cx="3851920" cy="160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2160" y="6381328"/>
            <a:ext cx="2215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http://</a:t>
            </a:r>
            <a:r>
              <a:rPr lang="en-US" dirty="0" smtClean="0"/>
              <a:t>www.tavika.ru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006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808" cy="1143000"/>
          </a:xfrm>
        </p:spPr>
        <p:txBody>
          <a:bodyPr>
            <a:noAutofit/>
          </a:bodyPr>
          <a:lstStyle/>
          <a:p>
            <a:r>
              <a:rPr lang="ru-RU" sz="3200" b="1" dirty="0"/>
              <a:t>«Первый полет человека в космос»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844824"/>
            <a:ext cx="4038600" cy="428133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1. Мини-книжка «Юрий Гагарин - первый космонавт».</a:t>
            </a:r>
            <a:br>
              <a:rPr lang="ru-RU" dirty="0"/>
            </a:br>
            <a:r>
              <a:rPr lang="ru-RU" dirty="0"/>
              <a:t>2. Кармашек с «космической едой».</a:t>
            </a:r>
            <a:br>
              <a:rPr lang="ru-RU" dirty="0"/>
            </a:br>
            <a:r>
              <a:rPr lang="ru-RU" dirty="0"/>
              <a:t>3. Блокнотик «Требования к космонавтам».</a:t>
            </a:r>
            <a:br>
              <a:rPr lang="ru-RU" dirty="0"/>
            </a:br>
            <a:r>
              <a:rPr lang="ru-RU" dirty="0"/>
              <a:t>4. Схема полета космического корабля «Восток».</a:t>
            </a:r>
            <a:br>
              <a:rPr lang="ru-RU" dirty="0"/>
            </a:br>
            <a:r>
              <a:rPr lang="ru-RU" dirty="0"/>
              <a:t>5. Мини-книжка «Одежда космонавта».</a:t>
            </a:r>
            <a:br>
              <a:rPr lang="ru-RU" dirty="0"/>
            </a:br>
            <a:r>
              <a:rPr lang="ru-RU" dirty="0"/>
              <a:t>6. «Характеристики полета».</a:t>
            </a:r>
            <a:br>
              <a:rPr lang="ru-RU" dirty="0"/>
            </a:br>
            <a:r>
              <a:rPr lang="ru-RU" dirty="0"/>
              <a:t>7. Рисунок космического аппарата «Восток-1».</a:t>
            </a:r>
            <a:br>
              <a:rPr lang="ru-RU" dirty="0"/>
            </a:br>
            <a:r>
              <a:rPr lang="ru-RU" dirty="0"/>
              <a:t>8. Круг «Первый полет».</a:t>
            </a:r>
            <a:br>
              <a:rPr lang="ru-RU" dirty="0"/>
            </a:br>
            <a:r>
              <a:rPr lang="ru-RU" dirty="0"/>
              <a:t>9. Строение ракеты «Восток». 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ru-RU"/>
          </a:p>
        </p:txBody>
      </p:sp>
      <p:pic>
        <p:nvPicPr>
          <p:cNvPr id="2050" name="Picture 2" descr="лэпбук о первом полете человека в космос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5173" y="476672"/>
            <a:ext cx="3968442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тематическая папка о космос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5173" y="2924944"/>
            <a:ext cx="3810000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433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Мой сад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://2.bp.blogspot.com/-x09Nfc0jRjY/VX5zX2gLoEI/AAAAAAAAlXQ/_Crz0zP9-kM/s640/%25D1%2584%25D0%25BE%25D1%2582%25D0%25B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4876800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3.bp.blogspot.com/-P6SbA1WhmEc/VQ8dna0DzDI/AAAAAAAAjlc/LKV7iwYoSjM/s1600/%D0%9E%D0%B3%D0%BE%D1%80%D0%BE%D0%B4-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2619" y="692696"/>
            <a:ext cx="4265851" cy="602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681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«Декабрь» В. Бианки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111\Desktop\111\20170326_2031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16832"/>
            <a:ext cx="2736304" cy="3993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 descr="C:\Users\111\Desktop\111\20170326_201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16832"/>
            <a:ext cx="4896544" cy="396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06297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«Декабрь» </a:t>
            </a:r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В.Бианки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111\Desktop\111\20170326_2011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7632847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161111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G:\111\20170323_1053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6471" y="3501008"/>
            <a:ext cx="4753206" cy="2859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4" name="Picture 4" descr="G:\111\20170323_1059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511" t="-383" r="4919" b="383"/>
          <a:stretch/>
        </p:blipFill>
        <p:spPr bwMode="auto">
          <a:xfrm>
            <a:off x="4855933" y="167902"/>
            <a:ext cx="3721941" cy="3043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122" name="Picture 2" descr="G:\111\20170323_10523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428" r="16429"/>
          <a:stretch/>
        </p:blipFill>
        <p:spPr bwMode="auto">
          <a:xfrm>
            <a:off x="683568" y="199476"/>
            <a:ext cx="3861859" cy="31333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5773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Наши работы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111\Desktop\111\20170326_2009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7" y="1844824"/>
            <a:ext cx="7704856" cy="43204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0316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«Тундра»</a:t>
            </a:r>
            <a:endParaRPr lang="ru-RU" sz="3200" dirty="0"/>
          </a:p>
        </p:txBody>
      </p:sp>
      <p:pic>
        <p:nvPicPr>
          <p:cNvPr id="4100" name="Picture 4" descr="G:\111\20161130_0858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20072" y="1799469"/>
            <a:ext cx="3024336" cy="4309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3" name="Picture 7" descr="G:\111\20161130_0857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3528392" cy="25262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2" name="Picture 6" descr="G:\111\20170323_10514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80879"/>
            <a:ext cx="2232248" cy="3327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4240351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«Тундра»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111\Desktop\111\20170326_2144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44824"/>
            <a:ext cx="4896544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148" name="Picture 4" descr="C:\Users\111\Desktop\111\20170326_21435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2722649" cy="4281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50828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844824"/>
            <a:ext cx="7560840" cy="4680520"/>
          </a:xfrm>
        </p:spPr>
        <p:txBody>
          <a:bodyPr>
            <a:normAutofit fontScale="55000" lnSpcReduction="20000"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результате у детей развиваются  универсальные умения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умение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планировать предстоящую деятельность;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договариваться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со  сверстниками;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распределять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обязанности;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искать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нужную информацию, обобщать её,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 систематизировать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самостоятельно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давать объяснения на возникающие вопросы;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принимать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собственные решения, опираясь на свои знания и умения;</a:t>
            </a: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используя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 устную  речь, выражать свои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мысли    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и желания.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5660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«Всё  о животном»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111\Desktop\Безымянный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92888" cy="4426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5661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Всё 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о животном»</a:t>
            </a:r>
            <a:endParaRPr lang="ru-RU" sz="3200" dirty="0"/>
          </a:p>
        </p:txBody>
      </p:sp>
      <p:pic>
        <p:nvPicPr>
          <p:cNvPr id="2050" name="Picture 2" descr="C:\Users\111\Desktop\Безымянный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1" y="1844823"/>
            <a:ext cx="7992888" cy="439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4352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5508104" y="1933675"/>
            <a:ext cx="3321062" cy="45030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Кармашек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«Интересные факты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Мини-книжка «Образ в искусстве»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Полоска «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Охрана»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Рамочка «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Фото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животного» 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Поля для записи классификации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Полоска «Внешний вид»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Блокнотик «Образ жизни»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. Карта «Где живет?»</a:t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9. Мини-книжка «Жилище»</a:t>
            </a:r>
          </a:p>
          <a:p>
            <a:pPr marL="0" indent="0">
              <a:buNone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лэпбук о животном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2"/>
            <a:ext cx="4968552" cy="469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47427" y="548680"/>
            <a:ext cx="623629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лэпбук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входит 9 элементов: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107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Подготовка папки</a:t>
            </a:r>
            <a:endParaRPr lang="ru-RU" dirty="0"/>
          </a:p>
        </p:txBody>
      </p:sp>
      <p:pic>
        <p:nvPicPr>
          <p:cNvPr id="1026" name="Picture 2" descr="C:\Users\111\Desktop\Безымянный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5" y="1844824"/>
            <a:ext cx="4104457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11\Desktop\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60848"/>
            <a:ext cx="2866628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960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Внутренняя часть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лэпбука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 наклеивания деталей)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111\Desktop\Безымянный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62887"/>
            <a:ext cx="6840760" cy="4302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0204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Кармашек «Интересные факты»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111\Desktop\Безымянный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848872" cy="453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21596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Мини-книжка «Образ в искусстве»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111\Desktop\Безымянный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34887"/>
            <a:ext cx="5654799" cy="330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111\Desktop\Безымянный9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17113"/>
            <a:ext cx="2863974" cy="223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2824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Полоска «Охрана»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111\Desktop\Безымянный1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799288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155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Рамочка «Фото животного»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111\Desktop\Безымянный1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58923"/>
            <a:ext cx="3888432" cy="4487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111\Desktop\2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40591"/>
            <a:ext cx="3310116" cy="2524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300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Поля для записи классификации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111\Desktop\Безымянный3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2805" y="1880322"/>
            <a:ext cx="3482490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597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Полоска «Внешний вид»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111\Desktop\Безымянный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7992888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3325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Блокнотик «Образ жизни»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111\Desktop\Безымянный1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91670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477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Карта «Где живет?»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111\Desktop\Безымянный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2816"/>
            <a:ext cx="793337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75462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Мини-книжка «Жилище»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C:\Users\111\Desktop\Безымянный1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90034"/>
            <a:ext cx="7920880" cy="434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757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420888"/>
            <a:ext cx="5976664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111\Desktop\анимашки\9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967123"/>
            <a:ext cx="2736304" cy="3975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0871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</TotalTime>
  <Words>542</Words>
  <Application>Microsoft Office PowerPoint</Application>
  <PresentationFormat>Экран (4:3)</PresentationFormat>
  <Paragraphs>126</Paragraphs>
  <Slides>38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38</vt:i4>
      </vt:variant>
    </vt:vector>
  </HeadingPairs>
  <TitlesOfParts>
    <vt:vector size="41" baseType="lpstr">
      <vt:lpstr>Тема Office</vt:lpstr>
      <vt:lpstr>Специальное оформление</vt:lpstr>
      <vt:lpstr>1_Специальное оформление</vt:lpstr>
      <vt:lpstr>Слайд 1</vt:lpstr>
      <vt:lpstr>1. Технология проблемного обучения   2. Технология проектного обучения  3.Интерактивная технология   4. Игровые технологии   5.Компьютерные технологии </vt:lpstr>
      <vt:lpstr>Формы работы, повышающие  уровень  активности обучения</vt:lpstr>
      <vt:lpstr>Активные формы ведения уроков </vt:lpstr>
      <vt:lpstr>Классификация проектов </vt:lpstr>
      <vt:lpstr>Классификация проектов </vt:lpstr>
      <vt:lpstr> Требования к подбору объектов  проектной деятельности</vt:lpstr>
      <vt:lpstr>Условия проектной деятельности </vt:lpstr>
      <vt:lpstr>Проект это разовая деятельность, которая:</vt:lpstr>
      <vt:lpstr>Этапы проекта </vt:lpstr>
      <vt:lpstr>Этапы проекта</vt:lpstr>
      <vt:lpstr>Слайд 12</vt:lpstr>
      <vt:lpstr>Слайд 13</vt:lpstr>
      <vt:lpstr>Лэпбук – интерактивная тематическая папка</vt:lpstr>
      <vt:lpstr>«Первый полет человека в космос»</vt:lpstr>
      <vt:lpstr> Мой сад</vt:lpstr>
      <vt:lpstr>Лэпбук «Декабрь» В. Бианки</vt:lpstr>
      <vt:lpstr>Лэпбук «Декабрь» В.Бианки</vt:lpstr>
      <vt:lpstr>Слайд 19</vt:lpstr>
      <vt:lpstr>Наши работы</vt:lpstr>
      <vt:lpstr>Лэпбук «Тундра»</vt:lpstr>
      <vt:lpstr>Лэпбук «Тундра»</vt:lpstr>
      <vt:lpstr>Вывод:</vt:lpstr>
      <vt:lpstr>Лэпбук «Всё  о животном»</vt:lpstr>
      <vt:lpstr>Лэпбук «Всё  о животном»</vt:lpstr>
      <vt:lpstr>Слайд 26</vt:lpstr>
      <vt:lpstr>Подготовка папки</vt:lpstr>
      <vt:lpstr>Внутренняя часть лэпбука (до наклеивания деталей)</vt:lpstr>
      <vt:lpstr>Кармашек «Интересные факты»</vt:lpstr>
      <vt:lpstr>Мини-книжка «Образ в искусстве»</vt:lpstr>
      <vt:lpstr>Полоска «Охрана»</vt:lpstr>
      <vt:lpstr>Рамочка «Фото животного»</vt:lpstr>
      <vt:lpstr>Поля для записи классификации</vt:lpstr>
      <vt:lpstr>Полоска «Внешний вид»</vt:lpstr>
      <vt:lpstr>Блокнотик «Образ жизни»</vt:lpstr>
      <vt:lpstr>Карта «Где живет?»</vt:lpstr>
      <vt:lpstr>Мини-книжка «Жилище»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Логотип</dc:title>
  <dc:creator>Olga Kovts</dc:creator>
  <cp:lastModifiedBy>Admin</cp:lastModifiedBy>
  <cp:revision>78</cp:revision>
  <dcterms:created xsi:type="dcterms:W3CDTF">2011-12-13T19:04:59Z</dcterms:created>
  <dcterms:modified xsi:type="dcterms:W3CDTF">2017-04-10T09:42:54Z</dcterms:modified>
</cp:coreProperties>
</file>