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en-GB"/>
    </a:defPPr>
    <a:lvl1pPr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1pPr>
    <a:lvl2pPr marL="742950" indent="-285750"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2pPr>
    <a:lvl3pPr marL="1143000" indent="-228600"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3pPr>
    <a:lvl4pPr marL="1600200" indent="-228600"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4pPr>
    <a:lvl5pPr marL="2057400" indent="-228600"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Calibri" panose="020F050202020403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Calibri" panose="020F050202020403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Calibri" panose="020F050202020403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Calibri" panose="020F050202020403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Calibri" panose="020F050202020403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392" y="60"/>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360" cap="sq">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050" name="Rectangle 2"/>
          <p:cNvSpPr>
            <a:spLocks noGrp="1" noChangeArrowheads="1"/>
          </p:cNvSpPr>
          <p:nvPr>
            <p:ph type="sldImg"/>
          </p:nvPr>
        </p:nvSpPr>
        <p:spPr bwMode="auto">
          <a:xfrm>
            <a:off x="-11798300" y="-11796713"/>
            <a:ext cx="11796712" cy="124904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051" name="Rectangle 3"/>
          <p:cNvSpPr>
            <a:spLocks noGrp="1" noChangeArrowheads="1"/>
          </p:cNvSpPr>
          <p:nvPr>
            <p:ph type="body"/>
          </p:nvPr>
        </p:nvSpPr>
        <p:spPr bwMode="auto">
          <a:xfrm>
            <a:off x="685800" y="4343400"/>
            <a:ext cx="5483225" cy="411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ru-RU" altLang="ru-RU" smtClean="0"/>
          </a:p>
        </p:txBody>
      </p:sp>
    </p:spTree>
    <p:extLst>
      <p:ext uri="{BB962C8B-B14F-4D97-AF65-F5344CB8AC3E}">
        <p14:creationId xmlns:p14="http://schemas.microsoft.com/office/powerpoint/2010/main" val="3646312008"/>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554"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405952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578"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71144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1" name="Rectangle 1"/>
          <p:cNvSpPr txBox="1">
            <a:spLocks noChangeArrowheads="1"/>
          </p:cNvSpPr>
          <p:nvPr>
            <p:ph type="sldImg"/>
          </p:nvPr>
        </p:nvSpPr>
        <p:spPr bwMode="auto">
          <a:xfrm>
            <a:off x="-14227175" y="-11796713"/>
            <a:ext cx="16656050" cy="124920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602" name="Rectangle 2"/>
          <p:cNvSpPr txBox="1">
            <a:spLocks noChangeArrowheads="1"/>
          </p:cNvSpPr>
          <p:nvPr>
            <p:ph type="body" idx="1"/>
          </p:nvPr>
        </p:nvSpPr>
        <p:spPr bwMode="auto">
          <a:xfrm>
            <a:off x="685800" y="4343400"/>
            <a:ext cx="5484813" cy="41132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ltLang="ru-RU"/>
          </a:p>
        </p:txBody>
      </p:sp>
    </p:spTree>
    <p:extLst>
      <p:ext uri="{BB962C8B-B14F-4D97-AF65-F5344CB8AC3E}">
        <p14:creationId xmlns:p14="http://schemas.microsoft.com/office/powerpoint/2010/main" val="2068885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6626"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729872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4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7650"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8331095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8674"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0867258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9698"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41990211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722"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5889201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6"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127395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6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770"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748005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794"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5493804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4818"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6438782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1"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5842"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9860597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5"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6866"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49601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89"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7890"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2812084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3" name="Rectangle 1"/>
          <p:cNvSpPr txBox="1">
            <a:spLocks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8914"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7154964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9938"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75727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1"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62"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40491599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986"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0206593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0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3010" name="Text Box 2"/>
          <p:cNvSpPr txBox="1">
            <a:spLocks noChangeArrowheads="1"/>
          </p:cNvSpPr>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5569341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idx="10"/>
          </p:nvPr>
        </p:nvSpPr>
        <p:spPr/>
        <p:txBody>
          <a:bodyPr/>
          <a:lstStyle>
            <a:lvl1pPr>
              <a:defRPr/>
            </a:lvl1pPr>
          </a:lstStyle>
          <a:p>
            <a:endParaRPr lang="ru-RU" altLang="ru-RU"/>
          </a:p>
        </p:txBody>
      </p:sp>
      <p:sp>
        <p:nvSpPr>
          <p:cNvPr id="5" name="Номер слайда 4"/>
          <p:cNvSpPr>
            <a:spLocks noGrp="1"/>
          </p:cNvSpPr>
          <p:nvPr>
            <p:ph type="sldNum" idx="11"/>
          </p:nvPr>
        </p:nvSpPr>
        <p:spPr/>
        <p:txBody>
          <a:bodyPr/>
          <a:lstStyle>
            <a:lvl1pPr>
              <a:defRPr/>
            </a:lvl1pPr>
          </a:lstStyle>
          <a:p>
            <a:fld id="{A7FF06BD-3018-49EC-91B9-8144F1E8FBDE}" type="slidenum">
              <a:rPr lang="ru-RU" altLang="ru-RU"/>
              <a:pPr/>
              <a:t>‹#›</a:t>
            </a:fld>
            <a:endParaRPr lang="ru-RU" altLang="ru-RU"/>
          </a:p>
        </p:txBody>
      </p:sp>
    </p:spTree>
    <p:extLst>
      <p:ext uri="{BB962C8B-B14F-4D97-AF65-F5344CB8AC3E}">
        <p14:creationId xmlns:p14="http://schemas.microsoft.com/office/powerpoint/2010/main" val="2492497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endParaRPr lang="ru-RU" altLang="ru-RU"/>
          </a:p>
        </p:txBody>
      </p:sp>
      <p:sp>
        <p:nvSpPr>
          <p:cNvPr id="5" name="Номер слайда 4"/>
          <p:cNvSpPr>
            <a:spLocks noGrp="1"/>
          </p:cNvSpPr>
          <p:nvPr>
            <p:ph type="sldNum" idx="11"/>
          </p:nvPr>
        </p:nvSpPr>
        <p:spPr/>
        <p:txBody>
          <a:bodyPr/>
          <a:lstStyle>
            <a:lvl1pPr>
              <a:defRPr/>
            </a:lvl1pPr>
          </a:lstStyle>
          <a:p>
            <a:fld id="{0ACB8B84-C3BD-40CE-8B3B-961C4E651E89}" type="slidenum">
              <a:rPr lang="ru-RU" altLang="ru-RU"/>
              <a:pPr/>
              <a:t>‹#›</a:t>
            </a:fld>
            <a:endParaRPr lang="ru-RU" altLang="ru-RU"/>
          </a:p>
        </p:txBody>
      </p:sp>
    </p:spTree>
    <p:extLst>
      <p:ext uri="{BB962C8B-B14F-4D97-AF65-F5344CB8AC3E}">
        <p14:creationId xmlns:p14="http://schemas.microsoft.com/office/powerpoint/2010/main" val="2893723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idx="10"/>
          </p:nvPr>
        </p:nvSpPr>
        <p:spPr/>
        <p:txBody>
          <a:bodyPr/>
          <a:lstStyle>
            <a:lvl1pPr>
              <a:defRPr/>
            </a:lvl1pPr>
          </a:lstStyle>
          <a:p>
            <a:endParaRPr lang="ru-RU" altLang="ru-RU"/>
          </a:p>
        </p:txBody>
      </p:sp>
      <p:sp>
        <p:nvSpPr>
          <p:cNvPr id="5" name="Номер слайда 4"/>
          <p:cNvSpPr>
            <a:spLocks noGrp="1"/>
          </p:cNvSpPr>
          <p:nvPr>
            <p:ph type="sldNum" idx="11"/>
          </p:nvPr>
        </p:nvSpPr>
        <p:spPr/>
        <p:txBody>
          <a:bodyPr/>
          <a:lstStyle>
            <a:lvl1pPr>
              <a:defRPr/>
            </a:lvl1pPr>
          </a:lstStyle>
          <a:p>
            <a:fld id="{09494858-2030-4E94-88D4-3A87DAECE5B6}" type="slidenum">
              <a:rPr lang="ru-RU" altLang="ru-RU"/>
              <a:pPr/>
              <a:t>‹#›</a:t>
            </a:fld>
            <a:endParaRPr lang="ru-RU" altLang="ru-RU"/>
          </a:p>
        </p:txBody>
      </p:sp>
    </p:spTree>
    <p:extLst>
      <p:ext uri="{BB962C8B-B14F-4D97-AF65-F5344CB8AC3E}">
        <p14:creationId xmlns:p14="http://schemas.microsoft.com/office/powerpoint/2010/main" val="316595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7013" cy="45227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6613" y="1600200"/>
            <a:ext cx="4037012" cy="45227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idx="10"/>
          </p:nvPr>
        </p:nvSpPr>
        <p:spPr/>
        <p:txBody>
          <a:bodyPr/>
          <a:lstStyle>
            <a:lvl1pPr>
              <a:defRPr/>
            </a:lvl1pPr>
          </a:lstStyle>
          <a:p>
            <a:endParaRPr lang="ru-RU" altLang="ru-RU"/>
          </a:p>
        </p:txBody>
      </p:sp>
      <p:sp>
        <p:nvSpPr>
          <p:cNvPr id="6" name="Номер слайда 5"/>
          <p:cNvSpPr>
            <a:spLocks noGrp="1"/>
          </p:cNvSpPr>
          <p:nvPr>
            <p:ph type="sldNum" idx="11"/>
          </p:nvPr>
        </p:nvSpPr>
        <p:spPr/>
        <p:txBody>
          <a:bodyPr/>
          <a:lstStyle>
            <a:lvl1pPr>
              <a:defRPr/>
            </a:lvl1pPr>
          </a:lstStyle>
          <a:p>
            <a:fld id="{5801F9D4-C070-43C7-8457-C700B92AD3E7}" type="slidenum">
              <a:rPr lang="ru-RU" altLang="ru-RU"/>
              <a:pPr/>
              <a:t>‹#›</a:t>
            </a:fld>
            <a:endParaRPr lang="ru-RU" altLang="ru-RU"/>
          </a:p>
        </p:txBody>
      </p:sp>
    </p:spTree>
    <p:extLst>
      <p:ext uri="{BB962C8B-B14F-4D97-AF65-F5344CB8AC3E}">
        <p14:creationId xmlns:p14="http://schemas.microsoft.com/office/powerpoint/2010/main" val="428554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idx="10"/>
          </p:nvPr>
        </p:nvSpPr>
        <p:spPr/>
        <p:txBody>
          <a:bodyPr/>
          <a:lstStyle>
            <a:lvl1pPr>
              <a:defRPr/>
            </a:lvl1pPr>
          </a:lstStyle>
          <a:p>
            <a:endParaRPr lang="ru-RU" altLang="ru-RU"/>
          </a:p>
        </p:txBody>
      </p:sp>
      <p:sp>
        <p:nvSpPr>
          <p:cNvPr id="8" name="Номер слайда 7"/>
          <p:cNvSpPr>
            <a:spLocks noGrp="1"/>
          </p:cNvSpPr>
          <p:nvPr>
            <p:ph type="sldNum" idx="11"/>
          </p:nvPr>
        </p:nvSpPr>
        <p:spPr/>
        <p:txBody>
          <a:bodyPr/>
          <a:lstStyle>
            <a:lvl1pPr>
              <a:defRPr/>
            </a:lvl1pPr>
          </a:lstStyle>
          <a:p>
            <a:fld id="{71AC7B12-41DA-47F8-9E0A-B11D8DFD1786}" type="slidenum">
              <a:rPr lang="ru-RU" altLang="ru-RU"/>
              <a:pPr/>
              <a:t>‹#›</a:t>
            </a:fld>
            <a:endParaRPr lang="ru-RU" altLang="ru-RU"/>
          </a:p>
        </p:txBody>
      </p:sp>
    </p:spTree>
    <p:extLst>
      <p:ext uri="{BB962C8B-B14F-4D97-AF65-F5344CB8AC3E}">
        <p14:creationId xmlns:p14="http://schemas.microsoft.com/office/powerpoint/2010/main" val="1076239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idx="10"/>
          </p:nvPr>
        </p:nvSpPr>
        <p:spPr/>
        <p:txBody>
          <a:bodyPr/>
          <a:lstStyle>
            <a:lvl1pPr>
              <a:defRPr/>
            </a:lvl1pPr>
          </a:lstStyle>
          <a:p>
            <a:endParaRPr lang="ru-RU" altLang="ru-RU"/>
          </a:p>
        </p:txBody>
      </p:sp>
      <p:sp>
        <p:nvSpPr>
          <p:cNvPr id="4" name="Номер слайда 3"/>
          <p:cNvSpPr>
            <a:spLocks noGrp="1"/>
          </p:cNvSpPr>
          <p:nvPr>
            <p:ph type="sldNum" idx="11"/>
          </p:nvPr>
        </p:nvSpPr>
        <p:spPr/>
        <p:txBody>
          <a:bodyPr/>
          <a:lstStyle>
            <a:lvl1pPr>
              <a:defRPr/>
            </a:lvl1pPr>
          </a:lstStyle>
          <a:p>
            <a:fld id="{7F7B067A-FDD7-4287-9A20-3107705D0960}" type="slidenum">
              <a:rPr lang="ru-RU" altLang="ru-RU"/>
              <a:pPr/>
              <a:t>‹#›</a:t>
            </a:fld>
            <a:endParaRPr lang="ru-RU" altLang="ru-RU"/>
          </a:p>
        </p:txBody>
      </p:sp>
    </p:spTree>
    <p:extLst>
      <p:ext uri="{BB962C8B-B14F-4D97-AF65-F5344CB8AC3E}">
        <p14:creationId xmlns:p14="http://schemas.microsoft.com/office/powerpoint/2010/main" val="229584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idx="10"/>
          </p:nvPr>
        </p:nvSpPr>
        <p:spPr/>
        <p:txBody>
          <a:bodyPr/>
          <a:lstStyle>
            <a:lvl1pPr>
              <a:defRPr/>
            </a:lvl1pPr>
          </a:lstStyle>
          <a:p>
            <a:endParaRPr lang="ru-RU" altLang="ru-RU"/>
          </a:p>
        </p:txBody>
      </p:sp>
      <p:sp>
        <p:nvSpPr>
          <p:cNvPr id="3" name="Номер слайда 2"/>
          <p:cNvSpPr>
            <a:spLocks noGrp="1"/>
          </p:cNvSpPr>
          <p:nvPr>
            <p:ph type="sldNum" idx="11"/>
          </p:nvPr>
        </p:nvSpPr>
        <p:spPr/>
        <p:txBody>
          <a:bodyPr/>
          <a:lstStyle>
            <a:lvl1pPr>
              <a:defRPr/>
            </a:lvl1pPr>
          </a:lstStyle>
          <a:p>
            <a:fld id="{CC6135BF-1B7A-4D9F-BEB4-5D9817C748F5}" type="slidenum">
              <a:rPr lang="ru-RU" altLang="ru-RU"/>
              <a:pPr/>
              <a:t>‹#›</a:t>
            </a:fld>
            <a:endParaRPr lang="ru-RU" altLang="ru-RU"/>
          </a:p>
        </p:txBody>
      </p:sp>
    </p:spTree>
    <p:extLst>
      <p:ext uri="{BB962C8B-B14F-4D97-AF65-F5344CB8AC3E}">
        <p14:creationId xmlns:p14="http://schemas.microsoft.com/office/powerpoint/2010/main" val="1456639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idx="10"/>
          </p:nvPr>
        </p:nvSpPr>
        <p:spPr/>
        <p:txBody>
          <a:bodyPr/>
          <a:lstStyle>
            <a:lvl1pPr>
              <a:defRPr/>
            </a:lvl1pPr>
          </a:lstStyle>
          <a:p>
            <a:endParaRPr lang="ru-RU" altLang="ru-RU"/>
          </a:p>
        </p:txBody>
      </p:sp>
      <p:sp>
        <p:nvSpPr>
          <p:cNvPr id="6" name="Номер слайда 5"/>
          <p:cNvSpPr>
            <a:spLocks noGrp="1"/>
          </p:cNvSpPr>
          <p:nvPr>
            <p:ph type="sldNum" idx="11"/>
          </p:nvPr>
        </p:nvSpPr>
        <p:spPr/>
        <p:txBody>
          <a:bodyPr/>
          <a:lstStyle>
            <a:lvl1pPr>
              <a:defRPr/>
            </a:lvl1pPr>
          </a:lstStyle>
          <a:p>
            <a:fld id="{3F902097-5FB0-4503-A337-AC80C2586853}" type="slidenum">
              <a:rPr lang="ru-RU" altLang="ru-RU"/>
              <a:pPr/>
              <a:t>‹#›</a:t>
            </a:fld>
            <a:endParaRPr lang="ru-RU" altLang="ru-RU"/>
          </a:p>
        </p:txBody>
      </p:sp>
    </p:spTree>
    <p:extLst>
      <p:ext uri="{BB962C8B-B14F-4D97-AF65-F5344CB8AC3E}">
        <p14:creationId xmlns:p14="http://schemas.microsoft.com/office/powerpoint/2010/main" val="6509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idx="10"/>
          </p:nvPr>
        </p:nvSpPr>
        <p:spPr/>
        <p:txBody>
          <a:bodyPr/>
          <a:lstStyle>
            <a:lvl1pPr>
              <a:defRPr/>
            </a:lvl1pPr>
          </a:lstStyle>
          <a:p>
            <a:endParaRPr lang="ru-RU" altLang="ru-RU"/>
          </a:p>
        </p:txBody>
      </p:sp>
      <p:sp>
        <p:nvSpPr>
          <p:cNvPr id="6" name="Номер слайда 5"/>
          <p:cNvSpPr>
            <a:spLocks noGrp="1"/>
          </p:cNvSpPr>
          <p:nvPr>
            <p:ph type="sldNum" idx="11"/>
          </p:nvPr>
        </p:nvSpPr>
        <p:spPr/>
        <p:txBody>
          <a:bodyPr/>
          <a:lstStyle>
            <a:lvl1pPr>
              <a:defRPr/>
            </a:lvl1pPr>
          </a:lstStyle>
          <a:p>
            <a:fld id="{9E1C3361-9A43-4C3D-AF96-D11D84B47017}" type="slidenum">
              <a:rPr lang="ru-RU" altLang="ru-RU"/>
              <a:pPr/>
              <a:t>‹#›</a:t>
            </a:fld>
            <a:endParaRPr lang="ru-RU" altLang="ru-RU"/>
          </a:p>
        </p:txBody>
      </p:sp>
    </p:spTree>
    <p:extLst>
      <p:ext uri="{BB962C8B-B14F-4D97-AF65-F5344CB8AC3E}">
        <p14:creationId xmlns:p14="http://schemas.microsoft.com/office/powerpoint/2010/main" val="360115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endParaRPr lang="ru-RU" altLang="ru-RU"/>
          </a:p>
        </p:txBody>
      </p:sp>
      <p:sp>
        <p:nvSpPr>
          <p:cNvPr id="5" name="Номер слайда 4"/>
          <p:cNvSpPr>
            <a:spLocks noGrp="1"/>
          </p:cNvSpPr>
          <p:nvPr>
            <p:ph type="sldNum" idx="11"/>
          </p:nvPr>
        </p:nvSpPr>
        <p:spPr/>
        <p:txBody>
          <a:bodyPr/>
          <a:lstStyle>
            <a:lvl1pPr>
              <a:defRPr/>
            </a:lvl1pPr>
          </a:lstStyle>
          <a:p>
            <a:fld id="{AC032455-435E-47D0-8A8E-4DB791230BA4}" type="slidenum">
              <a:rPr lang="ru-RU" altLang="ru-RU"/>
              <a:pPr/>
              <a:t>‹#›</a:t>
            </a:fld>
            <a:endParaRPr lang="ru-RU" altLang="ru-RU"/>
          </a:p>
        </p:txBody>
      </p:sp>
    </p:spTree>
    <p:extLst>
      <p:ext uri="{BB962C8B-B14F-4D97-AF65-F5344CB8AC3E}">
        <p14:creationId xmlns:p14="http://schemas.microsoft.com/office/powerpoint/2010/main" val="989044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7813" y="274638"/>
            <a:ext cx="2055812" cy="584835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8213" cy="58483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endParaRPr lang="ru-RU" altLang="ru-RU"/>
          </a:p>
        </p:txBody>
      </p:sp>
      <p:sp>
        <p:nvSpPr>
          <p:cNvPr id="5" name="Номер слайда 4"/>
          <p:cNvSpPr>
            <a:spLocks noGrp="1"/>
          </p:cNvSpPr>
          <p:nvPr>
            <p:ph type="sldNum" idx="11"/>
          </p:nvPr>
        </p:nvSpPr>
        <p:spPr/>
        <p:txBody>
          <a:bodyPr/>
          <a:lstStyle>
            <a:lvl1pPr>
              <a:defRPr/>
            </a:lvl1pPr>
          </a:lstStyle>
          <a:p>
            <a:fld id="{4BC79683-3EC1-466E-BD7D-A54FC2539861}" type="slidenum">
              <a:rPr lang="ru-RU" altLang="ru-RU"/>
              <a:pPr/>
              <a:t>‹#›</a:t>
            </a:fld>
            <a:endParaRPr lang="ru-RU" altLang="ru-RU"/>
          </a:p>
        </p:txBody>
      </p:sp>
    </p:spTree>
    <p:extLst>
      <p:ext uri="{BB962C8B-B14F-4D97-AF65-F5344CB8AC3E}">
        <p14:creationId xmlns:p14="http://schemas.microsoft.com/office/powerpoint/2010/main" val="3709161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457200" y="274638"/>
            <a:ext cx="8226425"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ru-RU" smtClean="0"/>
              <a:t>Для правки текста заголовка щёлкните мышью</a:t>
            </a:r>
          </a:p>
        </p:txBody>
      </p:sp>
      <p:sp>
        <p:nvSpPr>
          <p:cNvPr id="1026" name="Rectangle 2"/>
          <p:cNvSpPr>
            <a:spLocks noGrp="1" noChangeArrowheads="1"/>
          </p:cNvSpPr>
          <p:nvPr>
            <p:ph type="body" idx="1"/>
          </p:nvPr>
        </p:nvSpPr>
        <p:spPr bwMode="auto">
          <a:xfrm>
            <a:off x="457200" y="1600200"/>
            <a:ext cx="8226425" cy="4522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ru-RU" smtClean="0"/>
              <a:t>Для правки структуры щёлкните мышью</a:t>
            </a:r>
          </a:p>
          <a:p>
            <a:pPr lvl="1"/>
            <a:r>
              <a:rPr lang="en-GB" altLang="ru-RU" smtClean="0"/>
              <a:t>Второй уровень структуры</a:t>
            </a:r>
          </a:p>
          <a:p>
            <a:pPr lvl="2"/>
            <a:r>
              <a:rPr lang="en-GB" altLang="ru-RU" smtClean="0"/>
              <a:t>Третий уровень структуры</a:t>
            </a:r>
          </a:p>
          <a:p>
            <a:pPr lvl="3"/>
            <a:r>
              <a:rPr lang="en-GB" altLang="ru-RU" smtClean="0"/>
              <a:t>Четвёртый уровень структуры</a:t>
            </a:r>
          </a:p>
          <a:p>
            <a:pPr lvl="4"/>
            <a:r>
              <a:rPr lang="en-GB" altLang="ru-RU" smtClean="0"/>
              <a:t>Пятый уровень структуры</a:t>
            </a:r>
          </a:p>
          <a:p>
            <a:pPr lvl="4"/>
            <a:r>
              <a:rPr lang="en-GB" altLang="ru-RU" smtClean="0"/>
              <a:t>Шестой уровень структуры</a:t>
            </a:r>
          </a:p>
          <a:p>
            <a:pPr lvl="4"/>
            <a:r>
              <a:rPr lang="en-GB" altLang="ru-RU" smtClean="0"/>
              <a:t>Седьмой уровень структуры</a:t>
            </a:r>
          </a:p>
        </p:txBody>
      </p:sp>
      <p:sp>
        <p:nvSpPr>
          <p:cNvPr id="1027" name="Rectangle 3"/>
          <p:cNvSpPr>
            <a:spLocks noGrp="1" noChangeArrowheads="1"/>
          </p:cNvSpPr>
          <p:nvPr>
            <p:ph type="dt"/>
          </p:nvPr>
        </p:nvSpPr>
        <p:spPr bwMode="auto">
          <a:xfrm>
            <a:off x="457200" y="6356350"/>
            <a:ext cx="2130425" cy="36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endParaRPr lang="ru-RU" altLang="ru-RU"/>
          </a:p>
        </p:txBody>
      </p:sp>
      <p:sp>
        <p:nvSpPr>
          <p:cNvPr id="1028" name="Text Box 4"/>
          <p:cNvSpPr txBox="1">
            <a:spLocks noChangeArrowheads="1"/>
          </p:cNvSpPr>
          <p:nvPr/>
        </p:nvSpPr>
        <p:spPr bwMode="auto">
          <a:xfrm>
            <a:off x="3124200" y="6356350"/>
            <a:ext cx="28956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1029" name="Rectangle 5"/>
          <p:cNvSpPr>
            <a:spLocks noGrp="1" noChangeArrowheads="1"/>
          </p:cNvSpPr>
          <p:nvPr>
            <p:ph type="sldNum"/>
          </p:nvPr>
        </p:nvSpPr>
        <p:spPr bwMode="auto">
          <a:xfrm>
            <a:off x="6553200" y="6356350"/>
            <a:ext cx="2130425" cy="36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fld id="{CDBE3E79-6118-4BDA-AC3C-908AECDA6B51}"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fontAlgn="base">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marL="742950" indent="-28575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Microsoft YaHei" panose="020B0503020204020204" pitchFamily="34" charset="-122"/>
        </a:defRPr>
      </a:lvl2pPr>
      <a:lvl3pPr marL="11430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Microsoft YaHei" panose="020B0503020204020204" pitchFamily="34" charset="-122"/>
        </a:defRPr>
      </a:lvl3pPr>
      <a:lvl4pPr marL="16002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Microsoft YaHei" panose="020B0503020204020204" pitchFamily="34" charset="-122"/>
        </a:defRPr>
      </a:lvl4pPr>
      <a:lvl5pPr marL="20574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Microsoft YaHei" panose="020B0503020204020204" pitchFamily="34" charset="-122"/>
        </a:defRPr>
      </a:lvl5pPr>
      <a:lvl6pPr marL="25146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Microsoft YaHei" panose="020B0503020204020204" pitchFamily="34" charset="-122"/>
        </a:defRPr>
      </a:lvl6pPr>
      <a:lvl7pPr marL="29718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Microsoft YaHei" panose="020B0503020204020204" pitchFamily="34" charset="-122"/>
        </a:defRPr>
      </a:lvl7pPr>
      <a:lvl8pPr marL="34290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Microsoft YaHei" panose="020B0503020204020204" pitchFamily="34" charset="-122"/>
        </a:defRPr>
      </a:lvl8pPr>
      <a:lvl9pPr marL="38862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Microsoft YaHei" panose="020B0503020204020204" pitchFamily="34" charset="-122"/>
        </a:defRPr>
      </a:lvl9pPr>
    </p:titleStyle>
    <p:bodyStyle>
      <a:lvl1pPr marL="342900" indent="-342900" algn="l" defTabSz="449263" rtl="0" fontAlgn="base">
        <a:spcBef>
          <a:spcPts val="800"/>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fontAlgn="base">
        <a:spcBef>
          <a:spcPts val="700"/>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fontAlgn="base">
        <a:spcBef>
          <a:spcPts val="60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fontAlgn="base">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fontAlgn="base">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685800" y="765175"/>
            <a:ext cx="7772400" cy="2835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ctr">
              <a:buClrTx/>
              <a:buFontTx/>
              <a:buNone/>
            </a:pPr>
            <a:r>
              <a:rPr lang="ru-RU" altLang="ru-RU" sz="4400"/>
              <a:t>Межличностное общение</a:t>
            </a:r>
            <a:br>
              <a:rPr lang="ru-RU" altLang="ru-RU" sz="4400"/>
            </a:br>
            <a:r>
              <a:rPr lang="ru-RU" altLang="ru-RU" sz="4400"/>
              <a:t>подростков</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0588" y="3071813"/>
            <a:ext cx="4392612" cy="35131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ctr">
              <a:buClrTx/>
              <a:buFontTx/>
              <a:buNone/>
            </a:pPr>
            <a:r>
              <a:rPr lang="ru-RU" altLang="ru-RU" sz="3600"/>
              <a:t>Особенности подросткового возраста</a:t>
            </a:r>
          </a:p>
        </p:txBody>
      </p:sp>
      <p:sp>
        <p:nvSpPr>
          <p:cNvPr id="4098" name="Text Box 2"/>
          <p:cNvSpPr txBox="1">
            <a:spLocks noChangeArrowheads="1"/>
          </p:cNvSpPr>
          <p:nvPr/>
        </p:nvSpPr>
        <p:spPr bwMode="auto">
          <a:xfrm>
            <a:off x="179388" y="1196975"/>
            <a:ext cx="8713787" cy="5327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39725">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Calibri" panose="020F0502020204030204" pitchFamily="34" charset="0"/>
                <a:ea typeface="Microsoft YaHei" panose="020B0503020204020204" pitchFamily="34" charset="-122"/>
              </a:defRPr>
            </a:lvl1pPr>
            <a:lvl2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Calibri" panose="020F0502020204030204" pitchFamily="34" charset="0"/>
                <a:ea typeface="Microsoft YaHei" panose="020B0503020204020204" pitchFamily="34" charset="-122"/>
              </a:defRPr>
            </a:lvl2pPr>
            <a:lvl3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Calibri" panose="020F0502020204030204" pitchFamily="34" charset="0"/>
                <a:ea typeface="Microsoft YaHei" panose="020B0503020204020204" pitchFamily="34" charset="-122"/>
              </a:defRPr>
            </a:lvl3pPr>
            <a:lvl4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Calibri" panose="020F0502020204030204" pitchFamily="34" charset="0"/>
                <a:ea typeface="Microsoft YaHei" panose="020B0503020204020204" pitchFamily="34" charset="-122"/>
              </a:defRPr>
            </a:lvl4pPr>
            <a:lvl5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Calibri" panose="020F0502020204030204" pitchFamily="34" charset="0"/>
                <a:ea typeface="Microsoft YaHei" panose="020B0503020204020204" pitchFamily="34" charset="-122"/>
              </a:defRPr>
            </a:lvl9pPr>
          </a:lstStyle>
          <a:p>
            <a:pPr>
              <a:spcBef>
                <a:spcPts val="700"/>
              </a:spcBef>
              <a:buClrTx/>
              <a:buFontTx/>
              <a:buNone/>
            </a:pPr>
            <a:r>
              <a:rPr lang="ru-RU" altLang="ru-RU" sz="2800"/>
              <a:t>Подростковый возраст — период онтогенеза (от 10–11 до 15 лет), соответствующий началу перехода от детства к юности. </a:t>
            </a:r>
          </a:p>
          <a:p>
            <a:pPr>
              <a:spcBef>
                <a:spcPts val="700"/>
              </a:spcBef>
              <a:buClrTx/>
              <a:buFontTx/>
              <a:buNone/>
            </a:pPr>
            <a:r>
              <a:rPr lang="ru-RU" altLang="ru-RU" sz="2800"/>
              <a:t>Для этого этапа характерно: бурный рост человека и формирование организма в процессе полового созревания. </a:t>
            </a:r>
          </a:p>
          <a:p>
            <a:pPr>
              <a:spcBef>
                <a:spcPts val="700"/>
              </a:spcBef>
              <a:buClrTx/>
              <a:buFontTx/>
              <a:buNone/>
            </a:pPr>
            <a:r>
              <a:rPr lang="ru-RU" altLang="ru-RU" sz="2800"/>
              <a:t>Главной особенностью подростка является личностная нестабильность. </a:t>
            </a:r>
          </a:p>
          <a:p>
            <a:pPr marL="341313">
              <a:spcBef>
                <a:spcPts val="700"/>
              </a:spcBef>
              <a:buClrTx/>
              <a:buFontTx/>
              <a:buNone/>
            </a:pPr>
            <a:endParaRPr lang="ru-RU" altLang="ru-RU" sz="2800"/>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ext Box 1"/>
          <p:cNvSpPr txBox="1">
            <a:spLocks noChangeArrowheads="1"/>
          </p:cNvSpPr>
          <p:nvPr/>
        </p:nvSpPr>
        <p:spPr bwMode="auto">
          <a:xfrm>
            <a:off x="-55563" y="215900"/>
            <a:ext cx="9266238" cy="6892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lgn="ctr">
              <a:spcBef>
                <a:spcPts val="1200"/>
              </a:spcBef>
              <a:spcAft>
                <a:spcPts val="1000"/>
              </a:spcAft>
            </a:pPr>
            <a:r>
              <a:rPr lang="ru-RU" altLang="ru-RU" sz="2000" b="1"/>
              <a:t>У подростка появляется своя позиция. Он считает себя уже достаточно взрослым и относится к себе как к взрослому. Это проявляется в следующем.</a:t>
            </a:r>
          </a:p>
          <a:p>
            <a:pPr>
              <a:spcBef>
                <a:spcPts val="1200"/>
              </a:spcBef>
              <a:spcAft>
                <a:spcPts val="1000"/>
              </a:spcAft>
            </a:pPr>
            <a:r>
              <a:rPr lang="ru-RU" altLang="ru-RU"/>
              <a:t/>
            </a:r>
            <a:br>
              <a:rPr lang="ru-RU" altLang="ru-RU"/>
            </a:br>
            <a:r>
              <a:rPr lang="ru-RU" altLang="ru-RU"/>
              <a:t>1. Желание, чтобы все (учителя, родители) относились к нему, как к равному, взрослому. Но при этом его не смутит, что прав он требует больше, чем берет на себя обязанностей. И отвечать за что-то подросток вовсе не желает . ( Совет: уважительно относится к ребенку, как ко взрослому, стараться доверять ему, но и напоминать, что кроме прав у него есть еще и обязанности).</a:t>
            </a:r>
            <a:br>
              <a:rPr lang="ru-RU" altLang="ru-RU"/>
            </a:br>
            <a:r>
              <a:rPr lang="ru-RU" altLang="ru-RU"/>
              <a:t>2. Стремление к самостоятельности. А по сему контроль и помощь отвергаются. Все чаще от подростка можно слышать: «Я сам все знаю!» ( Здесь родителям придется только смириться и постараться приучить своих чад отвечать за свои поступки. Это им пригодится по жизни.) К сожалению, подобная "самостоятельность" - еще один из основных конфликтов между родителями и детьми в этом возрасте.</a:t>
            </a:r>
            <a:br>
              <a:rPr lang="ru-RU" altLang="ru-RU"/>
            </a:br>
            <a:r>
              <a:rPr lang="ru-RU" altLang="ru-RU"/>
              <a:t>3. Появление собственных вкусов и взглядов, оценок, линии поведения (самое яркое - это появление пристрастия к музыке определенного типа). Надо помнить, что дети очень хотят быстро повзрослеть, и к тому же отличаться от родителей. И иметь "свои" ошибки, которые родители делали когда-то сами. При этом педагогам и родителям порой трудно согласиться с тем, что времена быстро меняются. И с ними меняются дети. Что было модно в одно время, считается "ретро" в другое. Это касается и взглядов, и поведения, и всего другого. Каждое поколение по-своему выражает принадлежность к своему времени.( Поэтому здесь нужно проявить терпимость и уважать пристрастия своего ребенка или приобщить его к более близким вам ценностям).</a:t>
            </a:r>
          </a:p>
          <a:p>
            <a:pPr>
              <a:spcBef>
                <a:spcPts val="1200"/>
              </a:spcBef>
              <a:spcAft>
                <a:spcPts val="1000"/>
              </a:spcAft>
            </a:pPr>
            <a:endParaRPr lang="ru-RU" altLang="ru-RU" sz="1000"/>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5" name="Rectangle 1"/>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6146" name="Text Box 2"/>
          <p:cNvSpPr txBox="1">
            <a:spLocks noChangeArrowheads="1"/>
          </p:cNvSpPr>
          <p:nvPr/>
        </p:nvSpPr>
        <p:spPr bwMode="auto">
          <a:xfrm>
            <a:off x="150813" y="360363"/>
            <a:ext cx="8993187" cy="6264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buClrTx/>
              <a:buFontTx/>
              <a:buNone/>
            </a:pPr>
            <a:r>
              <a:rPr lang="ru-RU" altLang="ru-RU" sz="2800"/>
              <a:t>Межличностные отношения среди подростков – одна из главных тенденций переходного возраста.</a:t>
            </a:r>
          </a:p>
        </p:txBody>
      </p:sp>
      <p:sp>
        <p:nvSpPr>
          <p:cNvPr id="6147" name="Text Box 3"/>
          <p:cNvSpPr txBox="1">
            <a:spLocks noChangeArrowheads="1"/>
          </p:cNvSpPr>
          <p:nvPr/>
        </p:nvSpPr>
        <p:spPr bwMode="auto">
          <a:xfrm>
            <a:off x="457200" y="1600200"/>
            <a:ext cx="7966075" cy="4303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spcBef>
                <a:spcPts val="1200"/>
              </a:spcBef>
              <a:spcAft>
                <a:spcPts val="1000"/>
              </a:spcAft>
              <a:buClrTx/>
              <a:buFontTx/>
              <a:buNone/>
            </a:pPr>
            <a:r>
              <a:rPr lang="ru-RU" altLang="ru-RU" sz="2200"/>
              <a:t> Изменяется  характер взаимоотношений со сверстниками, появляется потребность в общении с целью самоутверждения, что в неблагоприятных условиях может привести к различным формам отклоняющегося поведения.</a:t>
            </a:r>
          </a:p>
          <a:p>
            <a:pPr algn="just">
              <a:buClrTx/>
              <a:buSzTx/>
              <a:buFontTx/>
              <a:buNone/>
            </a:pPr>
            <a:r>
              <a:rPr lang="ru-RU" altLang="ru-RU" sz="2200">
                <a:cs typeface="Times New Roman" panose="02020603050405020304" pitchFamily="18" charset="0"/>
              </a:rPr>
              <a:t> </a:t>
            </a:r>
            <a:r>
              <a:rPr lang="ru-RU" altLang="ru-RU" sz="2200" b="1" i="1">
                <a:cs typeface="Times New Roman" panose="02020603050405020304" pitchFamily="18" charset="0"/>
              </a:rPr>
              <a:t>Характерные особенности подросткового возраста</a:t>
            </a:r>
            <a:r>
              <a:rPr lang="ru-RU" altLang="ru-RU" sz="2200">
                <a:cs typeface="Times New Roman" panose="02020603050405020304" pitchFamily="18" charset="0"/>
              </a:rPr>
              <a:t>, влияющие на возникновение межличностных проблем в среде подростков: эмоциональная незрелость, недостаточно развитое умение контролировать собственное поведение, соразмерять желания и возможности в удовлетворении своих потребностей, повышенная внушаемость, желание самоутвердиться и стать взрослым</a:t>
            </a:r>
            <a:r>
              <a:rPr lang="ru-RU" altLang="ru-RU" sz="1400">
                <a:latin typeface="Times New Roman" panose="02020603050405020304" pitchFamily="18" charset="0"/>
                <a:cs typeface="Times New Roman" panose="02020603050405020304" pitchFamily="18" charset="0"/>
              </a:rPr>
              <a:t>.</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457200" y="128588"/>
            <a:ext cx="8229600" cy="143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7170" name="Rectangle 2"/>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7171" name="Text Box 3"/>
          <p:cNvSpPr txBox="1">
            <a:spLocks noChangeArrowheads="1"/>
          </p:cNvSpPr>
          <p:nvPr/>
        </p:nvSpPr>
        <p:spPr bwMode="auto">
          <a:xfrm>
            <a:off x="503238" y="720725"/>
            <a:ext cx="8280400" cy="5688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just">
              <a:buClrTx/>
              <a:buFontTx/>
              <a:buNone/>
            </a:pPr>
            <a:r>
              <a:rPr lang="ru-RU" altLang="ru-RU" sz="2400"/>
              <a:t>В подростковый период потребность в близких друзьях резко возрастает. Подростки стремятся освободиться от родительской опеки, заменив ее доверительными, эмоционально окрашенными отношениями с друзьями, с которыми находятся общие интересы и с помощью которых они могут разобраться в себе и избавиться от чувства одиночества. По мере взросления подростков их отношения с друзьями становятся все  более открытыми, причем между девочками возникает более тесный эмоциональный контакт, чем между мальчиками.</a:t>
            </a:r>
          </a:p>
        </p:txBody>
      </p:sp>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3213" y="4176713"/>
            <a:ext cx="3735387" cy="24907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3"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ctr">
              <a:buClrTx/>
              <a:buFontTx/>
              <a:buNone/>
            </a:pPr>
            <a:r>
              <a:rPr lang="ru-RU" altLang="ru-RU" sz="3200"/>
              <a:t>Группы сверстников играют 4 важные роли в жизни подростков</a:t>
            </a:r>
          </a:p>
        </p:txBody>
      </p:sp>
      <p:sp>
        <p:nvSpPr>
          <p:cNvPr id="8194" name="Rectangle 2"/>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8195" name="Text Box 3"/>
          <p:cNvSpPr txBox="1">
            <a:spLocks noChangeArrowheads="1"/>
          </p:cNvSpPr>
          <p:nvPr/>
        </p:nvSpPr>
        <p:spPr bwMode="auto">
          <a:xfrm>
            <a:off x="-34925" y="1417638"/>
            <a:ext cx="9224963" cy="287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lgn="just">
              <a:buClrTx/>
              <a:buFontTx/>
              <a:buNone/>
            </a:pPr>
            <a:r>
              <a:rPr lang="ru-RU" altLang="ru-RU" sz="2400"/>
              <a:t>   1 роль: группа помогает подростку перейти к взрослому возрасту, так как поддерживает его общественно и эмоционально. </a:t>
            </a:r>
          </a:p>
          <a:p>
            <a:pPr algn="just">
              <a:buClrTx/>
              <a:buFontTx/>
              <a:buNone/>
            </a:pPr>
            <a:r>
              <a:rPr lang="ru-RU" altLang="ru-RU" sz="2400"/>
              <a:t> 2 роль: группа сверстников задает стандарты, по которым подросток может оценивать свое собственное поведение и опыт.</a:t>
            </a:r>
          </a:p>
          <a:p>
            <a:pPr algn="just">
              <a:buClrTx/>
              <a:buFontTx/>
              <a:buNone/>
            </a:pPr>
            <a:r>
              <a:rPr lang="ru-RU" altLang="ru-RU" sz="2400"/>
              <a:t> 3 роль: она дает возможность развития отношений с другими людьми и выработки социальных навыков. </a:t>
            </a:r>
          </a:p>
          <a:p>
            <a:pPr algn="just">
              <a:buClrTx/>
              <a:buFontTx/>
              <a:buNone/>
            </a:pPr>
            <a:r>
              <a:rPr lang="ru-RU" altLang="ru-RU" sz="2400"/>
              <a:t>  4 роль: группа развивает чувство принадлежности к ней, помогает отождествлению себя с другими членами этой группы.</a:t>
            </a:r>
          </a:p>
        </p:txBody>
      </p:sp>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2975" y="4464050"/>
            <a:ext cx="1844675" cy="22320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613" y="4679950"/>
            <a:ext cx="2801937" cy="18875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19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6050" y="4689475"/>
            <a:ext cx="2784475" cy="18478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7" name="Text Box 1"/>
          <p:cNvSpPr txBox="1">
            <a:spLocks noChangeArrowheads="1"/>
          </p:cNvSpPr>
          <p:nvPr/>
        </p:nvSpPr>
        <p:spPr bwMode="auto">
          <a:xfrm>
            <a:off x="457200" y="138113"/>
            <a:ext cx="8229600" cy="947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ctr">
              <a:buClrTx/>
              <a:buFontTx/>
              <a:buNone/>
            </a:pPr>
            <a:r>
              <a:rPr lang="ru-RU" altLang="ru-RU" sz="2800" b="1">
                <a:latin typeface="Tahoma" panose="020B0604030504040204" pitchFamily="34" charset="0"/>
                <a:cs typeface="Tahoma" panose="020B0604030504040204" pitchFamily="34" charset="0"/>
              </a:rPr>
              <a:t>Межличностные проблемы в среде подростков</a:t>
            </a:r>
          </a:p>
        </p:txBody>
      </p:sp>
      <p:sp>
        <p:nvSpPr>
          <p:cNvPr id="9218" name="Rectangle 2"/>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9219" name="Text Box 3"/>
          <p:cNvSpPr txBox="1">
            <a:spLocks noChangeArrowheads="1"/>
          </p:cNvSpPr>
          <p:nvPr/>
        </p:nvSpPr>
        <p:spPr bwMode="auto">
          <a:xfrm>
            <a:off x="-6350" y="1079500"/>
            <a:ext cx="9167813" cy="7097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spcBef>
                <a:spcPts val="1200"/>
              </a:spcBef>
              <a:spcAft>
                <a:spcPts val="1000"/>
              </a:spcAft>
              <a:buClrTx/>
              <a:buFontTx/>
              <a:buNone/>
            </a:pPr>
            <a:r>
              <a:rPr lang="ru-RU" altLang="ru-RU"/>
              <a:t>Существует множество причин возникновения межличностных проблем в среде подростков Однако, как правило, основная доля конфликтов возникает в результате нарушения одним из подростков морального кодекса товарищества, который везде одинаков, и от культуры и страны не зависит. Кодекс выражается в четком стиле поведения по отношению к сверстникам. В частности в среде подростков считается важным соблюдение в отношениях между членами одной группы следующих правил:</a:t>
            </a:r>
          </a:p>
          <a:p>
            <a:pPr>
              <a:spcBef>
                <a:spcPts val="1200"/>
              </a:spcBef>
              <a:spcAft>
                <a:spcPts val="1000"/>
              </a:spcAft>
              <a:buClrTx/>
              <a:buFontTx/>
              <a:buNone/>
            </a:pPr>
            <a:r>
              <a:rPr lang="ru-RU" altLang="ru-RU"/>
              <a:t>взаимоподдержка;</a:t>
            </a:r>
            <a:br>
              <a:rPr lang="ru-RU" altLang="ru-RU"/>
            </a:br>
            <a:r>
              <a:rPr lang="ru-RU" altLang="ru-RU"/>
              <a:t>помощь во всем;</a:t>
            </a:r>
            <a:br>
              <a:rPr lang="ru-RU" altLang="ru-RU"/>
            </a:br>
            <a:r>
              <a:rPr lang="ru-RU" altLang="ru-RU"/>
              <a:t>эмоциональный комфорт в общении;</a:t>
            </a:r>
            <a:br>
              <a:rPr lang="ru-RU" altLang="ru-RU"/>
            </a:br>
            <a:r>
              <a:rPr lang="ru-RU" altLang="ru-RU"/>
              <a:t>сохранение тайны;</a:t>
            </a:r>
            <a:br>
              <a:rPr lang="ru-RU" altLang="ru-RU"/>
            </a:br>
            <a:r>
              <a:rPr lang="ru-RU" altLang="ru-RU"/>
              <a:t>нельзя критиковать;</a:t>
            </a:r>
            <a:br>
              <a:rPr lang="ru-RU" altLang="ru-RU"/>
            </a:br>
            <a:r>
              <a:rPr lang="ru-RU" altLang="ru-RU"/>
              <a:t>нельзя поучать;</a:t>
            </a:r>
            <a:br>
              <a:rPr lang="ru-RU" altLang="ru-RU"/>
            </a:br>
            <a:r>
              <a:rPr lang="ru-RU" altLang="ru-RU"/>
              <a:t>нельзя ревновать;</a:t>
            </a:r>
            <a:br>
              <a:rPr lang="ru-RU" altLang="ru-RU"/>
            </a:br>
            <a:r>
              <a:rPr lang="ru-RU" altLang="ru-RU"/>
              <a:t>уважение внутреннего мира другого.</a:t>
            </a:r>
          </a:p>
          <a:p>
            <a:pPr>
              <a:spcBef>
                <a:spcPts val="1200"/>
              </a:spcBef>
              <a:spcAft>
                <a:spcPts val="1000"/>
              </a:spcAft>
              <a:buClrTx/>
              <a:buFontTx/>
              <a:buNone/>
            </a:pPr>
            <a:endParaRPr lang="ru-RU" altLang="ru-RU"/>
          </a:p>
        </p:txBody>
      </p:sp>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6463" y="3959225"/>
            <a:ext cx="2700337" cy="18002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22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1888" y="4535488"/>
            <a:ext cx="3362325" cy="22320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1" name="Text Box 1"/>
          <p:cNvSpPr txBox="1">
            <a:spLocks noChangeArrowheads="1"/>
          </p:cNvSpPr>
          <p:nvPr/>
        </p:nvSpPr>
        <p:spPr bwMode="auto">
          <a:xfrm>
            <a:off x="457200" y="128588"/>
            <a:ext cx="8229600" cy="143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10242" name="Rectangle 2"/>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10243" name="Text Box 3"/>
          <p:cNvSpPr txBox="1">
            <a:spLocks noChangeArrowheads="1"/>
          </p:cNvSpPr>
          <p:nvPr/>
        </p:nvSpPr>
        <p:spPr bwMode="auto">
          <a:xfrm>
            <a:off x="260350" y="2303463"/>
            <a:ext cx="8632825" cy="6797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spcBef>
                <a:spcPts val="1200"/>
              </a:spcBef>
              <a:spcAft>
                <a:spcPts val="1000"/>
              </a:spcAft>
              <a:buClrTx/>
              <a:buFontTx/>
              <a:buNone/>
            </a:pPr>
            <a:r>
              <a:rPr lang="ru-RU" altLang="ru-RU" sz="2800"/>
              <a:t>устойчивые к конфликтам</a:t>
            </a:r>
          </a:p>
          <a:p>
            <a:pPr>
              <a:spcBef>
                <a:spcPts val="1200"/>
              </a:spcBef>
              <a:spcAft>
                <a:spcPts val="1000"/>
              </a:spcAft>
              <a:buClrTx/>
              <a:buFontTx/>
              <a:buNone/>
            </a:pPr>
            <a:r>
              <a:rPr lang="ru-RU" altLang="ru-RU" sz="2800"/>
              <a:t>удерживающиеся от конфликтов</a:t>
            </a:r>
          </a:p>
          <a:p>
            <a:pPr>
              <a:spcBef>
                <a:spcPts val="1200"/>
              </a:spcBef>
              <a:spcAft>
                <a:spcPts val="1000"/>
              </a:spcAft>
              <a:buClrTx/>
              <a:buFontTx/>
              <a:buNone/>
            </a:pPr>
            <a:r>
              <a:rPr lang="ru-RU" altLang="ru-RU" sz="2800"/>
              <a:t>конфликтные</a:t>
            </a:r>
          </a:p>
          <a:p>
            <a:pPr>
              <a:spcBef>
                <a:spcPts val="1200"/>
              </a:spcBef>
              <a:spcAft>
                <a:spcPts val="1000"/>
              </a:spcAft>
              <a:buClrTx/>
              <a:buFontTx/>
              <a:buNone/>
            </a:pPr>
            <a:endParaRPr lang="ru-RU" altLang="ru-RU" sz="2800"/>
          </a:p>
        </p:txBody>
      </p:sp>
      <p:sp>
        <p:nvSpPr>
          <p:cNvPr id="10244" name="Text Box 4"/>
          <p:cNvSpPr txBox="1">
            <a:spLocks noChangeArrowheads="1"/>
          </p:cNvSpPr>
          <p:nvPr/>
        </p:nvSpPr>
        <p:spPr bwMode="auto">
          <a:xfrm>
            <a:off x="-42863" y="0"/>
            <a:ext cx="9240838" cy="2076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spcBef>
                <a:spcPts val="1200"/>
              </a:spcBef>
              <a:spcAft>
                <a:spcPts val="1000"/>
              </a:spcAft>
            </a:pPr>
            <a:endParaRPr lang="ru-RU" altLang="ru-RU" sz="2800"/>
          </a:p>
          <a:p>
            <a:pPr>
              <a:spcBef>
                <a:spcPts val="1200"/>
              </a:spcBef>
              <a:spcAft>
                <a:spcPts val="1000"/>
              </a:spcAft>
            </a:pPr>
            <a:r>
              <a:rPr lang="ru-RU" altLang="ru-RU" sz="2800"/>
              <a:t>Исследования показывают, что всех подростков по склонности к межличностным проблемам можно подразделить на три группы:</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11266" name="Text Box 2"/>
          <p:cNvSpPr txBox="1">
            <a:spLocks noChangeArrowheads="1"/>
          </p:cNvSpPr>
          <p:nvPr/>
        </p:nvSpPr>
        <p:spPr bwMode="auto">
          <a:xfrm>
            <a:off x="109538" y="144463"/>
            <a:ext cx="8936037" cy="6551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spcBef>
                <a:spcPts val="1200"/>
              </a:spcBef>
              <a:spcAft>
                <a:spcPts val="1000"/>
              </a:spcAft>
              <a:buClrTx/>
              <a:buFontTx/>
              <a:buNone/>
            </a:pPr>
            <a:r>
              <a:rPr lang="ru-RU" altLang="ru-RU" sz="2400" b="1"/>
              <a:t>Для подростков , устойчивых к конфликтам, характерно:</a:t>
            </a:r>
          </a:p>
          <a:p>
            <a:pPr>
              <a:spcBef>
                <a:spcPts val="1200"/>
              </a:spcBef>
              <a:spcAft>
                <a:spcPts val="1000"/>
              </a:spcAft>
              <a:buFont typeface="Wingdings" panose="05000000000000000000" pitchFamily="2" charset="2"/>
              <a:buChar char=""/>
            </a:pPr>
            <a:r>
              <a:rPr lang="ru-RU" altLang="ru-RU" sz="2000"/>
              <a:t>отвечать без заминки, говорить достаточно громко и естественным для себя тоном;</a:t>
            </a:r>
          </a:p>
          <a:p>
            <a:pPr>
              <a:spcBef>
                <a:spcPts val="1200"/>
              </a:spcBef>
              <a:spcAft>
                <a:spcPts val="1000"/>
              </a:spcAft>
              <a:buFont typeface="Wingdings" panose="05000000000000000000" pitchFamily="2" charset="2"/>
              <a:buChar char=""/>
            </a:pPr>
            <a:r>
              <a:rPr lang="ru-RU" altLang="ru-RU" sz="2000"/>
              <a:t>не избегать смотреть на собеседника;</a:t>
            </a:r>
          </a:p>
          <a:p>
            <a:pPr>
              <a:spcBef>
                <a:spcPts val="1200"/>
              </a:spcBef>
              <a:spcAft>
                <a:spcPts val="1000"/>
              </a:spcAft>
              <a:buFont typeface="Wingdings" panose="05000000000000000000" pitchFamily="2" charset="2"/>
              <a:buChar char=""/>
            </a:pPr>
            <a:r>
              <a:rPr lang="ru-RU" altLang="ru-RU" sz="2000"/>
              <a:t>охотно обсуждать предложенную тему;</a:t>
            </a:r>
          </a:p>
          <a:p>
            <a:pPr>
              <a:spcBef>
                <a:spcPts val="1200"/>
              </a:spcBef>
              <a:spcAft>
                <a:spcPts val="1000"/>
              </a:spcAft>
              <a:buFont typeface="Wingdings" panose="05000000000000000000" pitchFamily="2" charset="2"/>
              <a:buChar char=""/>
            </a:pPr>
            <a:r>
              <a:rPr lang="ru-RU" altLang="ru-RU" sz="2000"/>
              <a:t>открыто давать знать о своих чувствах;</a:t>
            </a:r>
          </a:p>
          <a:p>
            <a:pPr>
              <a:spcBef>
                <a:spcPts val="1200"/>
              </a:spcBef>
              <a:spcAft>
                <a:spcPts val="1000"/>
              </a:spcAft>
              <a:buFont typeface="Wingdings" panose="05000000000000000000" pitchFamily="2" charset="2"/>
              <a:buChar char=""/>
            </a:pPr>
            <a:r>
              <a:rPr lang="ru-RU" altLang="ru-RU" sz="2000"/>
              <a:t>высказывать свое мнение;</a:t>
            </a:r>
          </a:p>
          <a:p>
            <a:pPr>
              <a:spcBef>
                <a:spcPts val="1200"/>
              </a:spcBef>
              <a:spcAft>
                <a:spcPts val="1000"/>
              </a:spcAft>
              <a:buFont typeface="Wingdings" panose="05000000000000000000" pitchFamily="2" charset="2"/>
              <a:buChar char=""/>
            </a:pPr>
            <a:r>
              <a:rPr lang="ru-RU" altLang="ru-RU" sz="2000"/>
              <a:t>учитывать при беседе или любом личном контакте правила и законы, присущие данному коллективу, но при этом ориентироваться и использовать их по своему усмотрению.</a:t>
            </a:r>
          </a:p>
          <a:p>
            <a:pPr>
              <a:spcBef>
                <a:spcPts val="1200"/>
              </a:spcBef>
              <a:spcAft>
                <a:spcPts val="1000"/>
              </a:spcAft>
              <a:buClrTx/>
              <a:buFontTx/>
              <a:buNone/>
            </a:pPr>
            <a:endParaRPr lang="ru-RU" altLang="ru-RU" sz="2000"/>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89" name="Rectangle 1"/>
          <p:cNvSpPr>
            <a:spLocks noChangeArrowheads="1"/>
          </p:cNvSpPr>
          <p:nvPr/>
        </p:nvSpPr>
        <p:spPr bwMode="auto">
          <a:xfrm>
            <a:off x="457200" y="144463"/>
            <a:ext cx="8229600" cy="6408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12290" name="Text Box 2"/>
          <p:cNvSpPr txBox="1">
            <a:spLocks noChangeArrowheads="1"/>
          </p:cNvSpPr>
          <p:nvPr/>
        </p:nvSpPr>
        <p:spPr bwMode="auto">
          <a:xfrm>
            <a:off x="792163" y="144463"/>
            <a:ext cx="7612062" cy="5903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spcBef>
                <a:spcPts val="1200"/>
              </a:spcBef>
              <a:spcAft>
                <a:spcPts val="1000"/>
              </a:spcAft>
              <a:buClrTx/>
              <a:buFontTx/>
              <a:buNone/>
            </a:pPr>
            <a:r>
              <a:rPr lang="ru-RU" altLang="ru-RU" sz="2400" b="1"/>
              <a:t>Для подростков второй группы , удерживающихся от конфликтов, характерно:</a:t>
            </a:r>
          </a:p>
          <a:p>
            <a:pPr>
              <a:spcBef>
                <a:spcPts val="1200"/>
              </a:spcBef>
              <a:spcAft>
                <a:spcPts val="1000"/>
              </a:spcAft>
              <a:buFont typeface="Wingdings" panose="05000000000000000000" pitchFamily="2" charset="2"/>
              <a:buChar char=""/>
            </a:pPr>
            <a:r>
              <a:rPr lang="ru-RU" altLang="ru-RU" sz="2200"/>
              <a:t>ориентация личности на строгие рамки законов, правила поведения, общественную мораль</a:t>
            </a:r>
          </a:p>
          <a:p>
            <a:pPr>
              <a:spcBef>
                <a:spcPts val="1200"/>
              </a:spcBef>
              <a:spcAft>
                <a:spcPts val="1000"/>
              </a:spcAft>
              <a:buFont typeface="Wingdings" panose="05000000000000000000" pitchFamily="2" charset="2"/>
              <a:buChar char=""/>
            </a:pPr>
            <a:r>
              <a:rPr lang="ru-RU" altLang="ru-RU" sz="2200"/>
              <a:t>тенденция скрывать собственное мнение (которое может иногда и не формироваться из-за отсутствия необходимости его высказывать);</a:t>
            </a:r>
          </a:p>
          <a:p>
            <a:pPr>
              <a:spcBef>
                <a:spcPts val="1200"/>
              </a:spcBef>
              <a:spcAft>
                <a:spcPts val="1000"/>
              </a:spcAft>
              <a:buFont typeface="Wingdings" panose="05000000000000000000" pitchFamily="2" charset="2"/>
              <a:buChar char=""/>
            </a:pPr>
            <a:r>
              <a:rPr lang="ru-RU" altLang="ru-RU" sz="2200"/>
              <a:t>адекватная реакция на происходящее и не более того.</a:t>
            </a:r>
          </a:p>
          <a:p>
            <a:pPr>
              <a:spcBef>
                <a:spcPts val="1200"/>
              </a:spcBef>
              <a:spcAft>
                <a:spcPts val="1000"/>
              </a:spcAft>
              <a:buClrTx/>
              <a:buFontTx/>
              <a:buNone/>
            </a:pPr>
            <a:endParaRPr lang="ru-RU" altLang="ru-RU"/>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3" name="Rectangle 1"/>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13314" name="Text Box 2"/>
          <p:cNvSpPr txBox="1">
            <a:spLocks noChangeArrowheads="1"/>
          </p:cNvSpPr>
          <p:nvPr/>
        </p:nvSpPr>
        <p:spPr bwMode="auto">
          <a:xfrm>
            <a:off x="360363" y="360363"/>
            <a:ext cx="8496300" cy="6264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spcBef>
                <a:spcPts val="1200"/>
              </a:spcBef>
              <a:spcAft>
                <a:spcPts val="1000"/>
              </a:spcAft>
              <a:buClrTx/>
              <a:buFontTx/>
              <a:buNone/>
            </a:pPr>
            <a:r>
              <a:rPr lang="ru-RU" altLang="ru-RU" sz="2400" b="1"/>
              <a:t>Для подростков, выбравших агрессивный стиль межличностного общения , характерно:</a:t>
            </a:r>
          </a:p>
          <a:p>
            <a:pPr>
              <a:spcBef>
                <a:spcPts val="1200"/>
              </a:spcBef>
              <a:spcAft>
                <a:spcPts val="1000"/>
              </a:spcAft>
              <a:buFont typeface="Wingdings" panose="05000000000000000000" pitchFamily="2" charset="2"/>
              <a:buChar char=""/>
            </a:pPr>
            <a:r>
              <a:rPr lang="ru-RU" altLang="ru-RU" sz="2000"/>
              <a:t>отвечать, прежде чем собеседник успел закончить свою мысль;</a:t>
            </a:r>
          </a:p>
          <a:p>
            <a:pPr>
              <a:spcBef>
                <a:spcPts val="1200"/>
              </a:spcBef>
              <a:spcAft>
                <a:spcPts val="1000"/>
              </a:spcAft>
              <a:buFont typeface="Wingdings" panose="05000000000000000000" pitchFamily="2" charset="2"/>
              <a:buChar char=""/>
            </a:pPr>
            <a:r>
              <a:rPr lang="ru-RU" altLang="ru-RU" sz="2000"/>
              <a:t>громко говорить вызывающим тоном;</a:t>
            </a:r>
          </a:p>
          <a:p>
            <a:pPr>
              <a:spcBef>
                <a:spcPts val="1200"/>
              </a:spcBef>
              <a:spcAft>
                <a:spcPts val="1000"/>
              </a:spcAft>
              <a:buFont typeface="Wingdings" panose="05000000000000000000" pitchFamily="2" charset="2"/>
              <a:buChar char=""/>
            </a:pPr>
            <a:r>
              <a:rPr lang="ru-RU" altLang="ru-RU" sz="2000"/>
              <a:t>смотреть на других свысока;</a:t>
            </a:r>
          </a:p>
          <a:p>
            <a:pPr>
              <a:spcBef>
                <a:spcPts val="1200"/>
              </a:spcBef>
              <a:spcAft>
                <a:spcPts val="1000"/>
              </a:spcAft>
              <a:buFont typeface="Wingdings" panose="05000000000000000000" pitchFamily="2" charset="2"/>
              <a:buChar char=""/>
            </a:pPr>
            <a:r>
              <a:rPr lang="ru-RU" altLang="ru-RU" sz="2000"/>
              <a:t>пренебрежительно отзываться о предмете разговора (осуждать, порицать, принижать);</a:t>
            </a:r>
          </a:p>
          <a:p>
            <a:pPr>
              <a:spcBef>
                <a:spcPts val="1200"/>
              </a:spcBef>
              <a:spcAft>
                <a:spcPts val="1000"/>
              </a:spcAft>
              <a:buFont typeface="Wingdings" panose="05000000000000000000" pitchFamily="2" charset="2"/>
              <a:buChar char=""/>
            </a:pPr>
            <a:r>
              <a:rPr lang="ru-RU" altLang="ru-RU" sz="2000"/>
              <a:t>навязывать всем свое мнение;</a:t>
            </a:r>
          </a:p>
          <a:p>
            <a:pPr>
              <a:spcBef>
                <a:spcPts val="1200"/>
              </a:spcBef>
              <a:spcAft>
                <a:spcPts val="1000"/>
              </a:spcAft>
              <a:buFont typeface="Wingdings" panose="05000000000000000000" pitchFamily="2" charset="2"/>
              <a:buChar char=""/>
            </a:pPr>
            <a:r>
              <a:rPr lang="ru-RU" altLang="ru-RU" sz="2000"/>
              <a:t>с жаром изливать свои чувства;</a:t>
            </a:r>
          </a:p>
          <a:p>
            <a:pPr>
              <a:spcBef>
                <a:spcPts val="1200"/>
              </a:spcBef>
              <a:spcAft>
                <a:spcPts val="1000"/>
              </a:spcAft>
              <a:buFont typeface="Wingdings" panose="05000000000000000000" pitchFamily="2" charset="2"/>
              <a:buChar char=""/>
            </a:pPr>
            <a:r>
              <a:rPr lang="ru-RU" altLang="ru-RU" sz="2000"/>
              <a:t>ставить себя выше всех и причинять боль другим, чтобы не сделать больно себе.</a:t>
            </a:r>
          </a:p>
          <a:p>
            <a:pPr>
              <a:spcBef>
                <a:spcPts val="1200"/>
              </a:spcBef>
              <a:spcAft>
                <a:spcPts val="1000"/>
              </a:spcAft>
              <a:buClrTx/>
              <a:buFontTx/>
              <a:buNone/>
            </a:pPr>
            <a:endParaRPr lang="ru-RU" altLang="ru-RU" sz="2000"/>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7"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ctr">
              <a:buClrTx/>
              <a:buFontTx/>
              <a:buNone/>
            </a:pPr>
            <a:r>
              <a:rPr lang="ru-RU" altLang="ru-RU" sz="2800" b="1">
                <a:cs typeface="Tahoma" panose="020B0604030504040204" pitchFamily="34" charset="0"/>
              </a:rPr>
              <a:t>Основные направления решения межличностных проблем в среде подростков</a:t>
            </a:r>
          </a:p>
        </p:txBody>
      </p:sp>
      <p:sp>
        <p:nvSpPr>
          <p:cNvPr id="14338" name="Rectangle 2"/>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14339" name="Text Box 3"/>
          <p:cNvSpPr txBox="1">
            <a:spLocks noChangeArrowheads="1"/>
          </p:cNvSpPr>
          <p:nvPr/>
        </p:nvSpPr>
        <p:spPr bwMode="auto">
          <a:xfrm>
            <a:off x="73025" y="1295400"/>
            <a:ext cx="9009063" cy="51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buClrTx/>
              <a:buFontTx/>
              <a:buNone/>
            </a:pPr>
            <a:r>
              <a:rPr lang="ru-RU" altLang="ru-RU" sz="2800"/>
              <a:t>Говоря об основных направлениях решения межличностных проблем в среде подростков , прежде всего, имеются в виду методы педагогической и психолого-педагогической деятельности, направленной на развитие различных аспектов личности подростка (на сознание, поведение, чувства), а также воздействовать и на окружающую его социальную среду.</a:t>
            </a:r>
          </a:p>
          <a:p>
            <a:pPr>
              <a:spcBef>
                <a:spcPts val="1200"/>
              </a:spcBef>
              <a:spcAft>
                <a:spcPts val="1000"/>
              </a:spcAft>
              <a:buClrTx/>
              <a:buFontTx/>
              <a:buNone/>
            </a:pPr>
            <a:r>
              <a:rPr lang="ru-RU" altLang="ru-RU" sz="2800" b="1" i="1"/>
              <a:t>Суть этих методов примерно одинакова- как можно больше разговаривать с ребенком.</a:t>
            </a:r>
          </a:p>
          <a:p>
            <a:pPr>
              <a:spcBef>
                <a:spcPts val="1200"/>
              </a:spcBef>
              <a:spcAft>
                <a:spcPts val="1000"/>
              </a:spcAft>
              <a:buClrTx/>
              <a:buFontTx/>
              <a:buNone/>
            </a:pPr>
            <a:endParaRPr lang="ru-RU" altLang="ru-RU" sz="2800"/>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1" name="Text Box 1"/>
          <p:cNvSpPr txBox="1">
            <a:spLocks noChangeArrowheads="1"/>
          </p:cNvSpPr>
          <p:nvPr/>
        </p:nvSpPr>
        <p:spPr bwMode="auto">
          <a:xfrm>
            <a:off x="131763" y="287338"/>
            <a:ext cx="8891587"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buClrTx/>
              <a:buFontTx/>
              <a:buNone/>
            </a:pPr>
            <a:r>
              <a:rPr lang="ru-RU" altLang="ru-RU" sz="2000" b="1"/>
              <a:t>Наиболее широко в социально-педагогической деятельности при разрешении межличностных конфликтов в среде подростков используются метод убеждения.</a:t>
            </a:r>
          </a:p>
          <a:p>
            <a:pPr>
              <a:spcBef>
                <a:spcPts val="1200"/>
              </a:spcBef>
              <a:spcAft>
                <a:spcPts val="1000"/>
              </a:spcAft>
              <a:buClrTx/>
              <a:buFontTx/>
              <a:buNone/>
            </a:pPr>
            <a:endParaRPr lang="ru-RU" altLang="ru-RU" sz="2000"/>
          </a:p>
        </p:txBody>
      </p:sp>
      <p:sp>
        <p:nvSpPr>
          <p:cNvPr id="15362" name="Text Box 2"/>
          <p:cNvSpPr txBox="1">
            <a:spLocks noChangeArrowheads="1"/>
          </p:cNvSpPr>
          <p:nvPr/>
        </p:nvSpPr>
        <p:spPr bwMode="auto">
          <a:xfrm>
            <a:off x="215900" y="1584325"/>
            <a:ext cx="8712200" cy="4789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buClrTx/>
              <a:buFontTx/>
              <a:buNone/>
            </a:pPr>
            <a:r>
              <a:rPr lang="ru-RU" altLang="ru-RU" sz="2000"/>
              <a:t>Это разъяснение и доказательство правильности или необходимости определенного поведения. </a:t>
            </a:r>
          </a:p>
          <a:p>
            <a:pPr algn="just">
              <a:buClrTx/>
              <a:buFontTx/>
              <a:buNone/>
            </a:pPr>
            <a:r>
              <a:rPr lang="ru-RU" altLang="ru-RU" sz="2000">
                <a:cs typeface="Tahoma" panose="020B0604030504040204" pitchFamily="34" charset="0"/>
              </a:rPr>
              <a:t>Чтобы методы убеждения достигли своей цели, необходимо учитывать психологические особенности ребенка, его уровень воспитанности, интересы, личный опыт. Убеждать, прежде всего, можно словом, его сила велика, поэтому умение говорить правильно, глубоко по содержанию, ярко и образно по форме, способность убеждать ребенка в правоте его взглядов - неотъемлемая часть общения родителей с ребенком.</a:t>
            </a:r>
          </a:p>
          <a:p>
            <a:pPr algn="just">
              <a:buClrTx/>
              <a:buFontTx/>
              <a:buNone/>
            </a:pPr>
            <a:r>
              <a:rPr lang="ru-RU" altLang="ru-RU" sz="2000">
                <a:cs typeface="Tahoma" panose="020B0604030504040204" pitchFamily="34" charset="0"/>
              </a:rPr>
              <a:t>Однако при этом нельзя смешивать понятия «убеждение» и «морализирование», когда декларируются хорошо известные истины; а если они еще и произносятся в командном тоне, то ребенок перестает слушать взрослого или агрессивно относится к нему.</a:t>
            </a:r>
          </a:p>
        </p:txBody>
      </p:sp>
      <p:pic>
        <p:nvPicPr>
          <p:cNvPr id="1536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08738" y="5111750"/>
            <a:ext cx="2087562" cy="1565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5" name="Text Box 1"/>
          <p:cNvSpPr txBox="1">
            <a:spLocks noChangeArrowheads="1"/>
          </p:cNvSpPr>
          <p:nvPr/>
        </p:nvSpPr>
        <p:spPr bwMode="auto">
          <a:xfrm>
            <a:off x="-55563" y="144463"/>
            <a:ext cx="9266238" cy="5094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buClrTx/>
              <a:buFontTx/>
              <a:buNone/>
            </a:pPr>
            <a:r>
              <a:rPr lang="ru-RU" altLang="ru-RU" sz="2200"/>
              <a:t>Органическая часть убеждения - </a:t>
            </a:r>
            <a:r>
              <a:rPr lang="ru-RU" altLang="ru-RU" sz="2200" b="1"/>
              <a:t>это требование,</a:t>
            </a:r>
            <a:r>
              <a:rPr lang="ru-RU" altLang="ru-RU" sz="2200"/>
              <a:t> без которого невозможно перестроить неверно сложившиеся представления ребенка о правилах и нормах поведения, принятых в обществе. Требования могут быть различны: безоговорочное, не допускающее возражений (нельзя обманывать, скандалить, ходить грязными, неопрятными и т. д.), более мягкое, требование, в виде обращения (сделай, пожалуйста; не делай этого, иначе ты огорчишь родных, и др.). Требования должны быть основаны на уважении к личности ребенка, понимании его душевного состояния, пронизаны гуманностью, заинтересованностью в судьбе ребенка, разумностью предлагаемых действий по их выполнению; они должны выдвигаться с учетом мотивов и внешних обстоятельств, вызвавших те или иные поступки ребенка. Требование играет вспомогательную роль в социально-педагогической деятельности. Его основная функция заключается в том, чтобы поставить перед детьми задачу, довести до их сознания смысл норм и правил поведения, а также определить содержание предстоящей деятельности</a:t>
            </a:r>
          </a:p>
          <a:p>
            <a:pPr>
              <a:spcBef>
                <a:spcPts val="1200"/>
              </a:spcBef>
              <a:spcAft>
                <a:spcPts val="1000"/>
              </a:spcAft>
              <a:buClrTx/>
              <a:buFontTx/>
              <a:buNone/>
            </a:pPr>
            <a:endParaRPr lang="ru-RU" altLang="ru-RU" sz="2000"/>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9" name="Text Box 1"/>
          <p:cNvSpPr txBox="1">
            <a:spLocks noChangeArrowheads="1"/>
          </p:cNvSpPr>
          <p:nvPr/>
        </p:nvSpPr>
        <p:spPr bwMode="auto">
          <a:xfrm>
            <a:off x="-71438" y="503238"/>
            <a:ext cx="8999538" cy="5256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buClrTx/>
              <a:buFontTx/>
              <a:buNone/>
            </a:pPr>
            <a:r>
              <a:rPr lang="ru-RU" altLang="ru-RU" sz="2400"/>
              <a:t>Убеждение может реализовываться через такие методы, как рассказ, лекция, беседа, положительный пример.</a:t>
            </a:r>
          </a:p>
          <a:p>
            <a:pPr algn="just">
              <a:buClrTx/>
              <a:buFontTx/>
              <a:buNone/>
            </a:pPr>
            <a:r>
              <a:rPr lang="ru-RU" altLang="ru-RU" sz="2400" b="1">
                <a:cs typeface="Tahoma" panose="020B0604030504040204" pitchFamily="34" charset="0"/>
              </a:rPr>
              <a:t>Рассказ и лекция</a:t>
            </a:r>
            <a:r>
              <a:rPr lang="ru-RU" altLang="ru-RU" sz="2400">
                <a:cs typeface="Tahoma" panose="020B0604030504040204" pitchFamily="34" charset="0"/>
              </a:rPr>
              <a:t> -- монологические формы метода, которые ведутся от одного лица. И тот и другой метод используются для того, чтобы разъяснить детям определенные нравственные понятия. Рассказ используется при работе с детьми младшего подросткового возраста. Он непродолжителен во времени, основан на ярких, красочных примерах, фактах. В лекции, как правило, раскрываются более сложные нравственные понятия (гуманизм, патриотизм, долг, добро, зло, дружба, товарищество и др.). Лекция применяется для детей старшего подросткового возраста. Лекция более продолжительна по времени, в ней рассказ используется как прием.</a:t>
            </a:r>
          </a:p>
          <a:p>
            <a:pPr>
              <a:spcBef>
                <a:spcPts val="1200"/>
              </a:spcBef>
              <a:spcAft>
                <a:spcPts val="1000"/>
              </a:spcAft>
              <a:buClrTx/>
              <a:buFontTx/>
              <a:buNone/>
            </a:pPr>
            <a:endParaRPr lang="ru-RU" altLang="ru-RU" sz="2000">
              <a:cs typeface="Tahoma" panose="020B0604030504040204" pitchFamily="34" charset="0"/>
            </a:endParaRPr>
          </a:p>
        </p:txBody>
      </p:sp>
      <p:pic>
        <p:nvPicPr>
          <p:cNvPr id="174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59450" y="5040313"/>
            <a:ext cx="2232025" cy="16732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3" name="Text Box 1"/>
          <p:cNvSpPr txBox="1">
            <a:spLocks noChangeArrowheads="1"/>
          </p:cNvSpPr>
          <p:nvPr/>
        </p:nvSpPr>
        <p:spPr bwMode="auto">
          <a:xfrm>
            <a:off x="-26988" y="360363"/>
            <a:ext cx="9207501" cy="3568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buClrTx/>
              <a:buFontTx/>
              <a:buNone/>
            </a:pPr>
            <a:r>
              <a:rPr lang="ru-RU" altLang="ru-RU" sz="2400" b="1"/>
              <a:t>Беседа</a:t>
            </a:r>
            <a:r>
              <a:rPr lang="ru-RU" altLang="ru-RU" sz="2400"/>
              <a:t> - диалогические формы метода, при их использовании важное место имеет работа самих детей. Поэтому важное место в использовании этих методов играет: выбор и актуальность обсуждаемой темы, опора на положительный опыт детей, позитивный эмоциональный фон беседы. Беседа - это вопросно-ответный метод. Искусство родителя проявляется в том, какие вопросы он предлагает для обсуждения: это могут быть вопросы на воспроизведение каких-либо фактов и явлений, </a:t>
            </a:r>
            <a:r>
              <a:rPr lang="ru-RU" altLang="ru-RU" sz="2400">
                <a:cs typeface="Tahoma" panose="020B0604030504040204" pitchFamily="34" charset="0"/>
              </a:rPr>
              <a:t>уточнение этических понятий, сравнение и анализ конкретных форм поведения, вопросы-проблемы, на которые должны дать ответ дети. При использовании беседы родитель должен уметь так ее вести, чтобы вопросы задавал не только он сам, но и ребенок.</a:t>
            </a:r>
          </a:p>
          <a:p>
            <a:pPr>
              <a:spcBef>
                <a:spcPts val="1200"/>
              </a:spcBef>
              <a:spcAft>
                <a:spcPts val="1000"/>
              </a:spcAft>
              <a:buClrTx/>
              <a:buFontTx/>
              <a:buNone/>
            </a:pPr>
            <a:endParaRPr lang="ru-RU" altLang="ru-RU" sz="2000">
              <a:cs typeface="Tahoma" panose="020B0604030504040204" pitchFamily="34" charset="0"/>
            </a:endParaRPr>
          </a:p>
        </p:txBody>
      </p:sp>
      <p:pic>
        <p:nvPicPr>
          <p:cNvPr id="1843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9363" y="4824413"/>
            <a:ext cx="3175000" cy="18002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455613" y="427038"/>
            <a:ext cx="8229600" cy="56943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19458" name="Text Box 2"/>
          <p:cNvSpPr txBox="1">
            <a:spLocks noChangeArrowheads="1"/>
          </p:cNvSpPr>
          <p:nvPr/>
        </p:nvSpPr>
        <p:spPr bwMode="auto">
          <a:xfrm>
            <a:off x="215900" y="144463"/>
            <a:ext cx="8567738" cy="9467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ctr">
              <a:spcBef>
                <a:spcPts val="1200"/>
              </a:spcBef>
              <a:spcAft>
                <a:spcPts val="1000"/>
              </a:spcAft>
              <a:buClrTx/>
              <a:buFontTx/>
              <a:buNone/>
            </a:pPr>
            <a:r>
              <a:rPr lang="ru-RU" altLang="ru-RU" sz="2600" b="1"/>
              <a:t>Метод-Положительный пример</a:t>
            </a:r>
          </a:p>
          <a:p>
            <a:pPr algn="just">
              <a:spcBef>
                <a:spcPts val="1200"/>
              </a:spcBef>
              <a:spcAft>
                <a:spcPts val="1000"/>
              </a:spcAft>
              <a:buClrTx/>
              <a:buFontTx/>
              <a:buNone/>
            </a:pPr>
            <a:r>
              <a:rPr lang="ru-RU" altLang="ru-RU" sz="2400"/>
              <a:t/>
            </a:r>
            <a:br>
              <a:rPr lang="ru-RU" altLang="ru-RU" sz="2400"/>
            </a:br>
            <a:r>
              <a:rPr lang="ru-RU" altLang="ru-RU" sz="2400"/>
              <a:t>Учет  нравственного идеала, которому следует ребенок. Нравственный идеал - это эмоционально окрашенный, внутренне принятый ребенком образ, который становится регулятором его поведения и критерием оценки поведения других людей. Сила воспитательного примера основывается на подражательности детей, на их способности копировать те действия и поступки, которые с их точки зрения кажутся значительными и соответствуют их взглядам.  В конечном итоге убеждение - это разъяснение и доказательство правильности и необходимости определенного поведения. Их действенность определяется по тому, насколько сформированы у детей навыки и привычки нравственного поведения, какой нравственный опыт у них имеется </a:t>
            </a:r>
            <a:r>
              <a:rPr lang="ru-RU" altLang="ru-RU" sz="2000"/>
              <a:t>.</a:t>
            </a:r>
          </a:p>
          <a:p>
            <a:pPr>
              <a:spcBef>
                <a:spcPts val="1200"/>
              </a:spcBef>
              <a:spcAft>
                <a:spcPts val="1000"/>
              </a:spcAft>
              <a:buClrTx/>
              <a:buFontTx/>
              <a:buNone/>
            </a:pPr>
            <a:endParaRPr lang="ru-RU" altLang="ru-RU" sz="2000"/>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1" name="Text Box 1"/>
          <p:cNvSpPr txBox="1">
            <a:spLocks noChangeArrowheads="1"/>
          </p:cNvSpPr>
          <p:nvPr/>
        </p:nvSpPr>
        <p:spPr bwMode="auto">
          <a:xfrm>
            <a:off x="457200" y="128588"/>
            <a:ext cx="8229600" cy="143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0482" name="Rectangle 2"/>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0483" name="Text Box 3"/>
          <p:cNvSpPr txBox="1">
            <a:spLocks noChangeArrowheads="1"/>
          </p:cNvSpPr>
          <p:nvPr/>
        </p:nvSpPr>
        <p:spPr bwMode="auto">
          <a:xfrm>
            <a:off x="-63500" y="287338"/>
            <a:ext cx="9282113" cy="4972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pPr>
            <a:r>
              <a:rPr lang="ru-RU" altLang="ru-RU" sz="2400"/>
              <a:t>Подражая образцу поведения, ребенок заимствует готовую программу поведения, экономя тем самым силы в самостоятельном освоении мира, другой человек для подростка - это проекция его самого в будущем Избранный им идеал поведения становится движущей силой его развития. Помочь ребенку соотнести свое поведение с положительным поведением его идеала, помочь выбрать этот идеал - весьма сложная задача для родителя ,но она способствует ускорению духовного развития ребенка. Энергия при этом возникает из сравнения себя с идеалом, и она побуждает ребенка работать над собой</a:t>
            </a:r>
            <a:r>
              <a:rPr lang="ru-RU" altLang="ru-RU" sz="2000"/>
              <a:t>.</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5" name="Text Box 1"/>
          <p:cNvSpPr txBox="1">
            <a:spLocks noChangeArrowheads="1"/>
          </p:cNvSpPr>
          <p:nvPr/>
        </p:nvSpPr>
        <p:spPr bwMode="auto">
          <a:xfrm>
            <a:off x="457200" y="128588"/>
            <a:ext cx="8229600" cy="143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1506" name="Rectangle 2"/>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1507" name="Text Box 3"/>
          <p:cNvSpPr txBox="1">
            <a:spLocks noChangeArrowheads="1"/>
          </p:cNvSpPr>
          <p:nvPr/>
        </p:nvSpPr>
        <p:spPr bwMode="auto">
          <a:xfrm>
            <a:off x="-23813" y="431800"/>
            <a:ext cx="9202738" cy="4049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pPr>
            <a:r>
              <a:rPr lang="ru-RU" altLang="ru-RU" sz="2400"/>
              <a:t>Сложность использования данного метода заключается в том, что идеал дети выбирают себе часто независимо от нас: в качестве такого человека часто используются герои боевиков, физически сильные люди, деловые богатые люди, люди с криминальными устремлениями. Сменить ориентацию ребенка очень сложно, у него должен появиться такой пример, которому он хотел бы подражать, видеть в нем физическую красоту, чувствовать и понимать красоту морального поступка, следовать его примеру.</a:t>
            </a:r>
            <a:r>
              <a:rPr lang="ru-RU" altLang="ru-RU" sz="2000"/>
              <a:t>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29" name="Text Box 1"/>
          <p:cNvSpPr txBox="1">
            <a:spLocks noChangeArrowheads="1"/>
          </p:cNvSpPr>
          <p:nvPr/>
        </p:nvSpPr>
        <p:spPr bwMode="auto">
          <a:xfrm>
            <a:off x="457200" y="128588"/>
            <a:ext cx="8229600" cy="143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2530" name="Rectangle 2"/>
          <p:cNvSpPr>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2531" name="Text Box 3"/>
          <p:cNvSpPr txBox="1">
            <a:spLocks noChangeArrowheads="1"/>
          </p:cNvSpPr>
          <p:nvPr/>
        </p:nvSpPr>
        <p:spPr bwMode="auto">
          <a:xfrm>
            <a:off x="71438" y="287338"/>
            <a:ext cx="8783637" cy="3908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pPr>
            <a:r>
              <a:rPr lang="ru-RU" altLang="ru-RU" sz="2000"/>
              <a:t>«Удивительная страна – эта Страна Подростка. Она наполнена особенностями, чудесами, странностями. Границы ее необыкновенно извилистые, нечеткие, расплывчатые. Нередко ее жители сами не знают, когда и где переступили ее границы. Еще меньше замечают они, когда и как уходят из этой хаотической страны, где очень многое иногда стоит вверх ногами...»</a:t>
            </a:r>
          </a:p>
          <a:p>
            <a:pPr algn="r">
              <a:spcBef>
                <a:spcPts val="1200"/>
              </a:spcBef>
              <a:spcAft>
                <a:spcPts val="1000"/>
              </a:spcAft>
            </a:pPr>
            <a:r>
              <a:rPr lang="ru-RU" altLang="ru-RU" sz="2000"/>
              <a:t>Г. Элемер</a:t>
            </a:r>
          </a:p>
          <a:p>
            <a:pPr algn="r">
              <a:spcBef>
                <a:spcPts val="1200"/>
              </a:spcBef>
              <a:spcAft>
                <a:spcPts val="1000"/>
              </a:spcAft>
            </a:pPr>
            <a:endParaRPr lang="ru-RU" altLang="ru-RU" sz="1000"/>
          </a:p>
        </p:txBody>
      </p:sp>
      <p:sp>
        <p:nvSpPr>
          <p:cNvPr id="22532" name="Text Box 4"/>
          <p:cNvSpPr txBox="1">
            <a:spLocks noChangeArrowheads="1"/>
          </p:cNvSpPr>
          <p:nvPr/>
        </p:nvSpPr>
        <p:spPr bwMode="auto">
          <a:xfrm>
            <a:off x="457200" y="3090863"/>
            <a:ext cx="7469188" cy="2165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Calibri" panose="020F0502020204030204" pitchFamily="34" charset="0"/>
                <a:ea typeface="Microsoft YaHei" panose="020B0503020204020204" pitchFamily="34" charset="-122"/>
              </a:defRPr>
            </a:lvl9pPr>
          </a:lstStyle>
          <a:p>
            <a:pPr algn="just">
              <a:spcBef>
                <a:spcPts val="1200"/>
              </a:spcBef>
              <a:spcAft>
                <a:spcPts val="1000"/>
              </a:spcAft>
            </a:pPr>
            <a:r>
              <a:rPr lang="ru-RU" altLang="ru-RU" sz="2400"/>
              <a:t>Сложный мир подростка, далеко не всегда понятный взрослому, нуждается в ежедневной поддержке и корректировки.</a:t>
            </a:r>
          </a:p>
          <a:p>
            <a:pPr>
              <a:spcBef>
                <a:spcPts val="1200"/>
              </a:spcBef>
              <a:spcAft>
                <a:spcPts val="1000"/>
              </a:spcAft>
            </a:pPr>
            <a:endParaRPr lang="ru-RU" altLang="ru-RU" sz="1000"/>
          </a:p>
        </p:txBody>
      </p:sp>
      <p:pic>
        <p:nvPicPr>
          <p:cNvPr id="2253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063" y="4535488"/>
            <a:ext cx="2684462" cy="1793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2534"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8513" y="4568825"/>
            <a:ext cx="3179762" cy="1911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Тема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Тема Office">
      <a:majorFont>
        <a:latin typeface="Calibri"/>
        <a:ea typeface="Microsoft YaHei"/>
        <a:cs typeface=""/>
      </a:majorFont>
      <a:minorFont>
        <a:latin typeface="Calibri"/>
        <a:ea typeface="Microsoft YaHei"/>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ru-RU"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ru-RU" sz="1800" b="0" i="0" u="none" strike="noStrike" cap="none" normalizeH="0" baseline="0" smtClean="0">
            <a:ln>
              <a:noFill/>
            </a:ln>
            <a:solidFill>
              <a:schemeClr val="bg1"/>
            </a:solidFill>
            <a:effectLst/>
            <a:latin typeface="Calibri" panose="020F0502020204030204" pitchFamily="34" charset="0"/>
            <a:ea typeface="Microsoft YaHei" panose="020B0503020204020204" pitchFamily="34" charset="-122"/>
          </a:defRPr>
        </a:defPPr>
      </a:lstStyle>
    </a:lnDef>
  </a:objectDefaults>
  <a:extraClrSchemeLst>
    <a:extraClrScheme>
      <a:clrScheme name="Тема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Тема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Тема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Тема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Тема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Тема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Тема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247</TotalTime>
  <Words>1255</Words>
  <Application>Microsoft Office PowerPoint</Application>
  <PresentationFormat>Экран (4:3)</PresentationFormat>
  <Paragraphs>61</Paragraphs>
  <Slides>20</Slides>
  <Notes>20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20</vt:i4>
      </vt:variant>
    </vt:vector>
  </HeadingPairs>
  <TitlesOfParts>
    <vt:vector size="27" baseType="lpstr">
      <vt:lpstr>Times New Roman</vt:lpstr>
      <vt:lpstr>Calibri</vt:lpstr>
      <vt:lpstr>Microsoft YaHei</vt:lpstr>
      <vt:lpstr>Arial</vt:lpstr>
      <vt:lpstr>Tahoma</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Межличностное общение подростков</dc:title>
  <dc:subject/>
  <dc:creator>учиель</dc:creator>
  <cp:keywords/>
  <dc:description/>
  <cp:lastModifiedBy>OK</cp:lastModifiedBy>
  <cp:revision>43</cp:revision>
  <cp:lastPrinted>1601-01-01T00:00:00Z</cp:lastPrinted>
  <dcterms:created xsi:type="dcterms:W3CDTF">2019-11-28T11:31:50Z</dcterms:created>
  <dcterms:modified xsi:type="dcterms:W3CDTF">2019-11-30T11:03:20Z</dcterms:modified>
</cp:coreProperties>
</file>