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3745304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10317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73852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23427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94840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975196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4427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045027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95798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722898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903531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111252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19799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2893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AE75C84-16A1-44F6-876A-011A822792E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88394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C64FC1E-3CE8-46B7-A78B-1795C371F96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38999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A4FDC04-E459-48AE-AFC7-3870AD2C005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58307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127565D-5D62-401A-8822-22AC0E8252A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97765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77884E8-86F3-4A08-8001-8DB5560FEB4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26514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071DB1A-2B3C-4235-93EE-074915E142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05756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0082AA4-1F8B-4B6D-9DFF-094EFBF91AF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6507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F7AFB62-5FFF-47E2-BEA1-DF63046F1C3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73337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93C714F-392C-463C-8034-66BEBF19CEC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05667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1202419-330B-40AC-B2B8-2D4897E18B2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82312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5813" cy="584993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499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BC8A522-C446-4233-8FB0-94DD032EA5B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25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8013" cy="1141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щёлкните мышью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Segoe UI" panose="020B0502040204020203" pitchFamily="34" charset="0"/>
              </a:defRPr>
            </a:lvl1pPr>
          </a:lstStyle>
          <a:p>
            <a:endParaRPr lang="ru-RU" altLang="ru-RU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Segoe UI" panose="020B0502040204020203" pitchFamily="34" charset="0"/>
              </a:defRPr>
            </a:lvl1pPr>
          </a:lstStyle>
          <a:p>
            <a:fld id="{DBC2F521-C7E8-4993-A7E0-0BEE7230F05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685800" y="836612"/>
            <a:ext cx="7772400" cy="439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ru-RU" altLang="ru-RU" sz="4400" dirty="0"/>
              <a:t>Профилактика </a:t>
            </a:r>
            <a:br>
              <a:rPr lang="ru-RU" altLang="ru-RU" sz="4400" dirty="0"/>
            </a:br>
            <a:r>
              <a:rPr lang="ru-RU" altLang="ru-RU" sz="4400" dirty="0"/>
              <a:t>жестокого </a:t>
            </a:r>
            <a:r>
              <a:rPr lang="ru-RU" altLang="ru-RU" sz="4400"/>
              <a:t>обращения </a:t>
            </a:r>
            <a:endParaRPr lang="ru-RU" altLang="ru-RU" sz="4400" smtClean="0"/>
          </a:p>
          <a:p>
            <a:pPr algn="ctr">
              <a:buClrTx/>
              <a:buFontTx/>
              <a:buNone/>
            </a:pPr>
            <a:r>
              <a:rPr lang="ru-RU" altLang="ru-RU" sz="4400" smtClean="0"/>
              <a:t>с </a:t>
            </a:r>
            <a:r>
              <a:rPr lang="ru-RU" altLang="ru-RU" sz="4400" dirty="0"/>
              <a:t>детьми в </a:t>
            </a:r>
            <a:r>
              <a:rPr lang="ru-RU" altLang="ru-RU" sz="4400" dirty="0" smtClean="0"/>
              <a:t>семье</a:t>
            </a:r>
            <a:endParaRPr lang="ru-RU" altLang="ru-RU" sz="4400" dirty="0"/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431800" y="506413"/>
            <a:ext cx="8316913" cy="2500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just">
              <a:spcBef>
                <a:spcPts val="1200"/>
              </a:spcBef>
              <a:spcAft>
                <a:spcPts val="1000"/>
              </a:spcAft>
            </a:pPr>
            <a:r>
              <a:rPr lang="ru-RU" altLang="ru-RU" sz="2800"/>
              <a:t>“Жестокое обращение с детьми — действия (или бездействие) родителей, воспитателей и других лиц, наносящее ущерб физическому или психическому здоровью ребенка”. </a:t>
            </a:r>
          </a:p>
          <a:p>
            <a:pPr algn="ctr">
              <a:spcBef>
                <a:spcPts val="1200"/>
              </a:spcBef>
              <a:spcAft>
                <a:spcPts val="1000"/>
              </a:spcAft>
            </a:pPr>
            <a:r>
              <a:rPr lang="ru-RU" altLang="ru-RU" sz="2800"/>
              <a:t>Виды насилия.</a:t>
            </a:r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-26988" y="2798763"/>
            <a:ext cx="9210676" cy="262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>
              <a:spcBef>
                <a:spcPts val="1200"/>
              </a:spcBef>
              <a:spcAft>
                <a:spcPts val="1000"/>
              </a:spcAft>
            </a:pPr>
            <a:r>
              <a:rPr lang="ru-RU" altLang="ru-RU" sz="2400" b="1"/>
              <a:t>Физическое насилие</a:t>
            </a:r>
            <a:r>
              <a:rPr lang="ru-RU" altLang="ru-RU" sz="2400"/>
              <a:t> – это преднамеренное нанесение физических повреждений ребенку.</a:t>
            </a:r>
          </a:p>
          <a:p>
            <a:pPr>
              <a:spcBef>
                <a:spcPts val="1200"/>
              </a:spcBef>
              <a:spcAft>
                <a:spcPts val="1000"/>
              </a:spcAft>
            </a:pPr>
            <a:r>
              <a:rPr lang="ru-RU" altLang="ru-RU" sz="2400" b="1"/>
              <a:t>Сексуальное насилие</a:t>
            </a:r>
            <a:r>
              <a:rPr lang="ru-RU" altLang="ru-RU" sz="2400"/>
              <a:t> – это вовлечение ребенка с его согласия или без такового в сексуальные действия с взрослыми с целью получения последними удовлетворения или выгоды.</a:t>
            </a:r>
          </a:p>
          <a:p>
            <a:pPr>
              <a:spcBef>
                <a:spcPts val="1200"/>
              </a:spcBef>
              <a:spcAft>
                <a:spcPts val="1000"/>
              </a:spcAft>
            </a:pPr>
            <a:endParaRPr lang="ru-RU" altLang="ru-RU" sz="1000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-30163" y="5040313"/>
            <a:ext cx="8958263" cy="198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>
              <a:spcBef>
                <a:spcPts val="1200"/>
              </a:spcBef>
              <a:spcAft>
                <a:spcPts val="1000"/>
              </a:spcAft>
            </a:pPr>
            <a:r>
              <a:rPr lang="ru-RU" altLang="ru-RU" sz="2400" b="1"/>
              <a:t>Психическое (эмоциональное) насилие</a:t>
            </a:r>
            <a:r>
              <a:rPr lang="ru-RU" altLang="ru-RU" sz="2400"/>
              <a:t> – это периодическое, длительное или постоянное психическое воздействие на ребенка, тормозящее развитие личности и приводящее к формированию патологических черт характера.</a:t>
            </a:r>
          </a:p>
          <a:p>
            <a:pPr>
              <a:spcBef>
                <a:spcPts val="1200"/>
              </a:spcBef>
              <a:spcAft>
                <a:spcPts val="1000"/>
              </a:spcAft>
            </a:pPr>
            <a:endParaRPr lang="ru-RU" altLang="ru-RU" sz="100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-11113" y="360363"/>
            <a:ext cx="9177338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>
              <a:spcBef>
                <a:spcPts val="1200"/>
              </a:spcBef>
              <a:spcAft>
                <a:spcPts val="1000"/>
              </a:spcAft>
            </a:pPr>
            <a:r>
              <a:rPr lang="ru-RU" altLang="ru-RU" sz="2200" b="1" i="1"/>
              <a:t>К психической форме насилия относятся:</a:t>
            </a:r>
            <a:r>
              <a:rPr lang="ru-RU" altLang="ru-RU" sz="2200"/>
              <a:t/>
            </a:r>
            <a:br>
              <a:rPr lang="ru-RU" altLang="ru-RU" sz="2200"/>
            </a:br>
            <a:r>
              <a:rPr lang="ru-RU" altLang="ru-RU" sz="2200"/>
              <a:t>открытое неприятие и постоянная критика ребенка;</a:t>
            </a:r>
            <a:br>
              <a:rPr lang="ru-RU" altLang="ru-RU" sz="2200"/>
            </a:br>
            <a:r>
              <a:rPr lang="ru-RU" altLang="ru-RU" sz="2200"/>
              <a:t>угрозы в адрес ребенка в открытой форме;</a:t>
            </a:r>
            <a:br>
              <a:rPr lang="ru-RU" altLang="ru-RU" sz="2200"/>
            </a:br>
            <a:r>
              <a:rPr lang="ru-RU" altLang="ru-RU" sz="2200"/>
              <a:t>замечания, высказанные в оскорбительной форме, унижающие достоинство ребенка;</a:t>
            </a:r>
            <a:br>
              <a:rPr lang="ru-RU" altLang="ru-RU" sz="2200"/>
            </a:br>
            <a:r>
              <a:rPr lang="ru-RU" altLang="ru-RU" sz="2200"/>
              <a:t>преднамеренное ограничение общения ребенка со сверстниками или другими значимыми взрослыми;</a:t>
            </a:r>
            <a:br>
              <a:rPr lang="ru-RU" altLang="ru-RU" sz="2200"/>
            </a:br>
            <a:r>
              <a:rPr lang="ru-RU" altLang="ru-RU" sz="2200"/>
              <a:t>ложь и невыполнения взрослыми своих обещаний;</a:t>
            </a:r>
            <a:br>
              <a:rPr lang="ru-RU" altLang="ru-RU" sz="2200"/>
            </a:br>
            <a:r>
              <a:rPr lang="ru-RU" altLang="ru-RU" sz="2200"/>
              <a:t>однократное грубое психическое воздействие, вызывающее у ребенка психическую травму.</a:t>
            </a:r>
            <a:br>
              <a:rPr lang="ru-RU" altLang="ru-RU" sz="2200"/>
            </a:br>
            <a:r>
              <a:rPr lang="ru-RU" altLang="ru-RU" sz="2200" b="1" i="1"/>
              <a:t>Пренебрежение нуждами ребенка</a:t>
            </a:r>
            <a:r>
              <a:rPr lang="ru-RU" altLang="ru-RU" sz="2200"/>
              <a:t> – это отсутствие элементарной заботы о ребенке, в результате чего нарушается его эмоциональное состояние и появляется угроза его здоровью или развитию.</a:t>
            </a:r>
            <a:br>
              <a:rPr lang="ru-RU" altLang="ru-RU" sz="2200"/>
            </a:br>
            <a:r>
              <a:rPr lang="ru-RU" altLang="ru-RU" sz="2200"/>
              <a:t>К пренебрежению элементарными нуждами относятся:</a:t>
            </a:r>
            <a:br>
              <a:rPr lang="ru-RU" altLang="ru-RU" sz="2200"/>
            </a:br>
            <a:r>
              <a:rPr lang="ru-RU" altLang="ru-RU" sz="2200"/>
              <a:t>отсутствие адекватных возрасту и потребностям ребенка питания, одежды, жилья, образования, медицинской помощи;</a:t>
            </a:r>
            <a:br>
              <a:rPr lang="ru-RU" altLang="ru-RU" sz="2200"/>
            </a:br>
            <a:r>
              <a:rPr lang="ru-RU" altLang="ru-RU" sz="2200"/>
              <a:t>отсутствие должного внимания и заботы, в результате чего ребенок может стать жертвой несчастного случая.</a:t>
            </a:r>
          </a:p>
          <a:p>
            <a:pPr>
              <a:spcBef>
                <a:spcPts val="1200"/>
              </a:spcBef>
              <a:spcAft>
                <a:spcPts val="1000"/>
              </a:spcAft>
            </a:pPr>
            <a:endParaRPr lang="ru-RU" altLang="ru-RU" sz="100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-566738" y="336550"/>
            <a:ext cx="9063038" cy="3335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just">
              <a:spcBef>
                <a:spcPts val="1200"/>
              </a:spcBef>
              <a:spcAft>
                <a:spcPts val="1000"/>
              </a:spcAft>
            </a:pPr>
            <a:endParaRPr lang="ru-RU" altLang="ru-RU" sz="2800"/>
          </a:p>
          <a:p>
            <a:pPr>
              <a:spcBef>
                <a:spcPts val="1200"/>
              </a:spcBef>
              <a:spcAft>
                <a:spcPts val="1000"/>
              </a:spcAft>
            </a:pPr>
            <a:endParaRPr lang="ru-RU" altLang="ru-RU" sz="1000"/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57150" y="71438"/>
            <a:ext cx="9040813" cy="335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spcBef>
                <a:spcPts val="1200"/>
              </a:spcBef>
              <a:spcAft>
                <a:spcPts val="1000"/>
              </a:spcAft>
            </a:pPr>
            <a:r>
              <a:rPr lang="ru-RU" altLang="ru-RU" sz="2800"/>
              <a:t>Конвенция о правах ребенка.</a:t>
            </a:r>
          </a:p>
          <a:p>
            <a:pPr algn="just">
              <a:spcBef>
                <a:spcPts val="1200"/>
              </a:spcBef>
              <a:spcAft>
                <a:spcPts val="1000"/>
              </a:spcAft>
            </a:pPr>
            <a:r>
              <a:rPr lang="ru-RU" altLang="ru-RU" sz="2800"/>
              <a:t>Статьей 19 Конвенции установлена необходимость защиты прав ребенка от всех форм физического или психического насилия, оскорбления или злоупотребления, отсутствия заботы или небрежного обращения, грубого обращения или эксплуатации.</a:t>
            </a:r>
          </a:p>
          <a:p>
            <a:pPr>
              <a:spcBef>
                <a:spcPts val="1200"/>
              </a:spcBef>
              <a:spcAft>
                <a:spcPts val="1000"/>
              </a:spcAft>
            </a:pPr>
            <a:endParaRPr lang="ru-RU" altLang="ru-RU" sz="1000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15900" y="3600450"/>
            <a:ext cx="8783638" cy="274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spcBef>
                <a:spcPts val="1200"/>
              </a:spcBef>
              <a:spcAft>
                <a:spcPts val="1000"/>
              </a:spcAft>
            </a:pPr>
            <a:r>
              <a:rPr lang="ru-RU" altLang="ru-RU" sz="2800"/>
              <a:t>Ответственность за жестокое обращение с детьми</a:t>
            </a:r>
          </a:p>
          <a:p>
            <a:pPr algn="just">
              <a:spcBef>
                <a:spcPts val="1200"/>
              </a:spcBef>
              <a:spcAft>
                <a:spcPts val="1000"/>
              </a:spcAft>
            </a:pPr>
            <a:r>
              <a:rPr lang="ru-RU" altLang="ru-RU" sz="2400"/>
              <a:t>Российским законодательством установлено несколько видов ответственности лиц, допускающих жестокое обращение с ребенком.</a:t>
            </a:r>
          </a:p>
          <a:p>
            <a:pPr>
              <a:spcBef>
                <a:spcPts val="1200"/>
              </a:spcBef>
              <a:spcAft>
                <a:spcPts val="1000"/>
              </a:spcAft>
            </a:pPr>
            <a:endParaRPr lang="ru-RU" altLang="ru-RU" sz="100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-60325" y="287338"/>
            <a:ext cx="9274175" cy="391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just">
              <a:spcBef>
                <a:spcPts val="1200"/>
              </a:spcBef>
              <a:spcAft>
                <a:spcPts val="1000"/>
              </a:spcAft>
            </a:pPr>
            <a:r>
              <a:rPr lang="ru-RU" altLang="ru-RU" sz="2200" b="1"/>
              <a:t>Административная ответственность:</a:t>
            </a:r>
            <a:r>
              <a:rPr lang="ru-RU" altLang="ru-RU" sz="2200"/>
              <a:t> Кодексом РФ об административных правонарушениях предусмотрена ответственность за неисполнение или ненадлежащее исполнение обязанностей по содержанию, воспитанию, обучению, защите прав и интересов несовершеннолетних — в виде предупреждения или наложения административного штрафа.</a:t>
            </a:r>
          </a:p>
          <a:p>
            <a:pPr algn="just">
              <a:spcBef>
                <a:spcPts val="1200"/>
              </a:spcBef>
              <a:spcAft>
                <a:spcPts val="1000"/>
              </a:spcAft>
            </a:pPr>
            <a:r>
              <a:rPr lang="ru-RU" altLang="ru-RU" sz="2200" b="1"/>
              <a:t>Уголовная ответственность: </a:t>
            </a:r>
            <a:r>
              <a:rPr lang="ru-RU" altLang="ru-RU" sz="2200"/>
              <a:t> Российское уголовное законодательство предусматривает ответственность за все виды физического и сексуального насилия над детьми, а также по ряду статей — за психическое насилие и за пренебрежение основными потребностями детей, отсутствие заботы о них.</a:t>
            </a:r>
          </a:p>
          <a:p>
            <a:pPr>
              <a:spcBef>
                <a:spcPts val="1200"/>
              </a:spcBef>
              <a:spcAft>
                <a:spcPts val="1000"/>
              </a:spcAft>
            </a:pPr>
            <a:endParaRPr lang="ru-RU" altLang="ru-RU" sz="1000"/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-125413" y="4248150"/>
            <a:ext cx="8693151" cy="198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just">
              <a:spcBef>
                <a:spcPts val="1200"/>
              </a:spcBef>
              <a:spcAft>
                <a:spcPts val="1000"/>
              </a:spcAft>
            </a:pPr>
            <a:r>
              <a:rPr lang="ru-RU" altLang="ru-RU" sz="2400" b="1"/>
              <a:t>Гражданско-правовая ответственность:</a:t>
            </a:r>
            <a:r>
              <a:rPr lang="ru-RU" altLang="ru-RU" sz="2400"/>
              <a:t> Жестокое обращение с ребенком может послужить основанием для привлечения родителей (лиц, их заменяющих) к ответственности в соответствии с семейным законодательством.</a:t>
            </a:r>
          </a:p>
          <a:p>
            <a:pPr>
              <a:spcBef>
                <a:spcPts val="1200"/>
              </a:spcBef>
              <a:spcAft>
                <a:spcPts val="1000"/>
              </a:spcAft>
            </a:pPr>
            <a:endParaRPr lang="ru-RU" altLang="ru-RU" sz="100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717550" y="-3476625"/>
            <a:ext cx="7720013" cy="1380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  <a:p>
            <a:pPr algn="ctr"/>
            <a:r>
              <a:rPr lang="ru-RU" altLang="ru-RU" sz="2600"/>
              <a:t>Уважаемые папы и мамы!</a:t>
            </a:r>
          </a:p>
          <a:p>
            <a:pPr algn="ctr"/>
            <a:endParaRPr lang="ru-RU" altLang="ru-RU" sz="2600"/>
          </a:p>
          <a:p>
            <a:pPr algn="just"/>
            <a:r>
              <a:rPr lang="ru-RU" altLang="ru-RU" sz="2600"/>
              <a:t>В жизни человек встречается не только с добром, но и со злом, приобретает не только положительный,</a:t>
            </a:r>
          </a:p>
          <a:p>
            <a:pPr algn="just"/>
            <a:r>
              <a:rPr lang="ru-RU" altLang="ru-RU" sz="2600"/>
              <a:t>но и отрицательный опыт. Добро лечит сердце, зло ранит тело и душу, оставляя рубцы и шрамы на всю</a:t>
            </a:r>
          </a:p>
          <a:p>
            <a:pPr algn="just"/>
            <a:r>
              <a:rPr lang="ru-RU" altLang="ru-RU" sz="2600"/>
              <a:t>оставшуюся жизнь.</a:t>
            </a:r>
          </a:p>
          <a:p>
            <a:pPr algn="ctr"/>
            <a:r>
              <a:rPr lang="ru-RU" altLang="ru-RU" sz="2600"/>
              <a:t>Запомните эти простые правила в нашей непростой жизни…</a:t>
            </a:r>
          </a:p>
          <a:p>
            <a:pPr algn="ctr"/>
            <a:endParaRPr lang="ru-RU" altLang="ru-RU" sz="2600"/>
          </a:p>
          <a:p>
            <a:r>
              <a:rPr lang="ru-RU" altLang="ru-RU" sz="2600"/>
              <a:t> Каждую трудную ситуацию не оставляйте без внимания, анализируйте вместе с ребенком.</a:t>
            </a:r>
          </a:p>
          <a:p>
            <a:endParaRPr lang="ru-RU" altLang="ru-RU"/>
          </a:p>
          <a:p>
            <a:endParaRPr lang="ru-RU" altLang="ru-RU"/>
          </a:p>
          <a:p>
            <a:endParaRPr lang="ru-RU" altLang="ru-RU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215900" y="360363"/>
            <a:ext cx="8135938" cy="463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r>
              <a:rPr lang="ru-RU" altLang="ru-RU" sz="2000"/>
              <a:t> Воспитывайте в ребенке привычку рассказывать вам не только о своих</a:t>
            </a:r>
          </a:p>
          <a:p>
            <a:r>
              <a:rPr lang="ru-RU" altLang="ru-RU" sz="2000"/>
              <a:t>достижениях, но и о тревогах, сомнениях, страхах.</a:t>
            </a:r>
          </a:p>
          <a:p>
            <a:r>
              <a:rPr lang="ru-RU" altLang="ru-RU" sz="2000"/>
              <a:t> Обсуждайте с ребенком примеры находчивости и мужества людей,</a:t>
            </a:r>
          </a:p>
          <a:p>
            <a:r>
              <a:rPr lang="ru-RU" altLang="ru-RU" sz="2000"/>
              <a:t>сумевших выйти из трудной жизненной ситуации.</a:t>
            </a:r>
          </a:p>
          <a:p>
            <a:r>
              <a:rPr lang="ru-RU" altLang="ru-RU" sz="2000"/>
              <a:t> Не иронизируйте над ребенком, если в какой-то ситуации он оказался</a:t>
            </a:r>
          </a:p>
          <a:p>
            <a:r>
              <a:rPr lang="ru-RU" altLang="ru-RU" sz="2000"/>
              <a:t>слабым физически, морально. Помогите ему и поддержите его, укажите</a:t>
            </a:r>
          </a:p>
          <a:p>
            <a:r>
              <a:rPr lang="ru-RU" altLang="ru-RU" sz="2000"/>
              <a:t>возможные пути решения возникшей проблемы.</a:t>
            </a:r>
          </a:p>
          <a:p>
            <a:r>
              <a:rPr lang="ru-RU" altLang="ru-RU" sz="2000"/>
              <a:t> Если проблемы связаны только с тем, что ваш ребенок слаб физически,</a:t>
            </a:r>
          </a:p>
          <a:p>
            <a:r>
              <a:rPr lang="ru-RU" altLang="ru-RU" sz="2000"/>
              <a:t>запишите его в секцию и интересуйтесь его успехами.</a:t>
            </a:r>
          </a:p>
          <a:p>
            <a:r>
              <a:rPr lang="ru-RU" altLang="ru-RU" sz="2000"/>
              <a:t> Если кто-либо из Ваших знакомых и друзей вызывает у вас опасения в</a:t>
            </a:r>
          </a:p>
          <a:p>
            <a:r>
              <a:rPr lang="ru-RU" altLang="ru-RU" sz="2000"/>
              <a:t>отношении вашего ребенка, проверьте свои сомнения и не общайтесь</a:t>
            </a:r>
          </a:p>
          <a:p>
            <a:r>
              <a:rPr lang="ru-RU" altLang="ru-RU" sz="2000"/>
              <a:t>больше с этим человеком.</a:t>
            </a:r>
          </a:p>
          <a:p>
            <a:endParaRPr lang="ru-RU" altLang="ru-RU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144463" y="731838"/>
            <a:ext cx="8856662" cy="6126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endParaRPr lang="ru-RU" altLang="ru-RU"/>
          </a:p>
          <a:p>
            <a:r>
              <a:rPr lang="ru-RU" altLang="ru-RU"/>
              <a:t> Не опаздывайте с ответами на вопросы вашего ребенка по различным</a:t>
            </a:r>
          </a:p>
          <a:p>
            <a:r>
              <a:rPr lang="ru-RU" altLang="ru-RU"/>
              <a:t>проблемам физиологии, иначе на них могут ответить другие люди.</a:t>
            </a:r>
          </a:p>
          <a:p>
            <a:r>
              <a:rPr lang="ru-RU" altLang="ru-RU"/>
              <a:t> Учите ребенка предвидеть последствия своих поступков, сформируйте у</a:t>
            </a:r>
          </a:p>
          <a:p>
            <a:r>
              <a:rPr lang="ru-RU" altLang="ru-RU"/>
              <a:t>него потребность ставить вопрос типа: «Что будет, если…?», «К чему</a:t>
            </a:r>
          </a:p>
          <a:p>
            <a:r>
              <a:rPr lang="ru-RU" altLang="ru-RU"/>
              <a:t>может привести, если я сделаю так-то….?»</a:t>
            </a:r>
          </a:p>
          <a:p>
            <a:r>
              <a:rPr lang="ru-RU" altLang="ru-RU"/>
              <a:t> Если ваш ребенок подвергся сексуальному насилию, не ведите себя так,</a:t>
            </a:r>
          </a:p>
          <a:p>
            <a:r>
              <a:rPr lang="ru-RU" altLang="ru-RU"/>
              <a:t>как будто он совершил нечто ужасное, после чего жизнь невозможна.</a:t>
            </a:r>
          </a:p>
          <a:p>
            <a:r>
              <a:rPr lang="ru-RU" altLang="ru-RU"/>
              <a:t> Не обсуждайте при ребенке то, что произошло, тем более с посторонними</a:t>
            </a:r>
          </a:p>
          <a:p>
            <a:r>
              <a:rPr lang="ru-RU" altLang="ru-RU"/>
              <a:t>и чужими людьми.</a:t>
            </a:r>
          </a:p>
          <a:p>
            <a:r>
              <a:rPr lang="ru-RU" altLang="ru-RU"/>
              <a:t> Не формируйте у своего ребенка комплекс вины за случившееся.</a:t>
            </a:r>
          </a:p>
          <a:p>
            <a:r>
              <a:rPr lang="ru-RU" altLang="ru-RU"/>
              <a:t> Не позволяйте другим людям выражать Вашему ребенку сочувствие и</a:t>
            </a:r>
          </a:p>
          <a:p>
            <a:r>
              <a:rPr lang="ru-RU" altLang="ru-RU"/>
              <a:t>жалость. Это формирует принятие им установки, что он не такой, как все.</a:t>
            </a:r>
          </a:p>
          <a:p>
            <a:r>
              <a:rPr lang="ru-RU" altLang="ru-RU"/>
              <a:t> Дайте возможность своему ребенку проговорить с вами самую трудную</a:t>
            </a:r>
          </a:p>
          <a:p>
            <a:r>
              <a:rPr lang="ru-RU" altLang="ru-RU"/>
              <a:t>ситуацию до конца и без остатка. Это поможет ему освободиться от груза</a:t>
            </a:r>
          </a:p>
          <a:p>
            <a:r>
              <a:rPr lang="ru-RU" altLang="ru-RU"/>
              <a:t>вины и ответственности.</a:t>
            </a:r>
          </a:p>
          <a:p>
            <a:r>
              <a:rPr lang="ru-RU" altLang="ru-RU"/>
              <a:t> </a:t>
            </a:r>
          </a:p>
          <a:p>
            <a:endParaRPr lang="ru-RU" altLang="ru-RU"/>
          </a:p>
          <a:p>
            <a:endParaRPr lang="ru-RU" altLang="ru-RU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287338" y="2836863"/>
            <a:ext cx="8293100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r>
              <a:rPr lang="ru-RU" altLang="ru-RU" sz="2000"/>
              <a:t> Дайте ему ваши рабочие номера телефонов, а также номера телефонов</a:t>
            </a:r>
          </a:p>
          <a:p>
            <a:r>
              <a:rPr lang="ru-RU" altLang="ru-RU" sz="2000"/>
              <a:t>людей, которым вы доверяете.</a:t>
            </a:r>
          </a:p>
          <a:p>
            <a:r>
              <a:rPr lang="ru-RU" altLang="ru-RU" sz="2000"/>
              <a:t> Не идите на компромиссы со своей совестью если виновным в насилии по отношению к другим оказался Ваш ребенок. Спустя годы компромисс с совестью и «выгораживание» своего ребенка из этой ситуации без</a:t>
            </a:r>
          </a:p>
          <a:p>
            <a:r>
              <a:rPr lang="ru-RU" altLang="ru-RU" sz="2000"/>
              <a:t>должного урока для него, может обернуться против вас и его близких,  членов его будущей семьи.</a:t>
            </a:r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60363" y="306388"/>
            <a:ext cx="849630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r>
              <a:rPr lang="ru-RU" altLang="ru-RU" sz="2000"/>
              <a:t>Если в этом есть необходимость, пройдите вместе с ним курс</a:t>
            </a:r>
          </a:p>
          <a:p>
            <a:r>
              <a:rPr lang="ru-RU" altLang="ru-RU" sz="2000"/>
              <a:t>психологической реабилитации у профессионала.</a:t>
            </a:r>
          </a:p>
          <a:p>
            <a:r>
              <a:rPr lang="ru-RU" altLang="ru-RU" sz="2000"/>
              <a:t> Ни в коем случае не оставляйте нерешенными проблемы, касающиеся</a:t>
            </a:r>
          </a:p>
          <a:p>
            <a:r>
              <a:rPr lang="ru-RU" altLang="ru-RU" sz="2000"/>
              <a:t>сохранения физического и психического здоровья вашего ребенка.</a:t>
            </a:r>
          </a:p>
          <a:p>
            <a:r>
              <a:rPr lang="ru-RU" altLang="ru-RU" sz="2000"/>
              <a:t> Обсудите с ребенком вопрос о помощи различных служб в ситуации,</a:t>
            </a:r>
          </a:p>
          <a:p>
            <a:r>
              <a:rPr lang="ru-RU" altLang="ru-RU" sz="2000"/>
              <a:t>сопряженной с риском для жизни.</a:t>
            </a:r>
          </a:p>
          <a:p>
            <a:r>
              <a:rPr lang="ru-RU" altLang="ru-RU" sz="2000"/>
              <a:t> Проговорите с ним те номера телефонов, которыми он должен</a:t>
            </a:r>
          </a:p>
          <a:p>
            <a:r>
              <a:rPr lang="ru-RU" altLang="ru-RU" sz="2000"/>
              <a:t>пользоваться в ситуации, связанной с риском для жизни.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215900" y="215900"/>
            <a:ext cx="9124950" cy="523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r>
              <a:rPr lang="ru-RU" altLang="ru-RU" sz="2600"/>
              <a:t>Жестокое обращение с детьми в семье травмирует их психику и является причиной многих психологических проблем, которые в дальнейшем могут оказывать негативное влияние на различные сферы жизни ребенка.</a:t>
            </a:r>
          </a:p>
          <a:p>
            <a:pPr algn="just"/>
            <a:r>
              <a:rPr lang="ru-RU" altLang="ru-RU" sz="2600"/>
              <a:t>В случае ослушания или при наличии признаков трудного поведения родители считают, что вправе наказывать ребенка, ошибочно полагая это нормой. Опасность представляет непросвещенность взрослых о том, что жестокое обращение – это не только грубое и очевидно травмирующее применение силы, но и привычные «традиционные» формы наказаний и воздействий на детей. Призываем родителей использовать в своей практике только приемлемые способы дисциплинарного воздействия.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215900" y="215900"/>
            <a:ext cx="9013825" cy="6122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just"/>
            <a:r>
              <a:rPr lang="ru-RU" altLang="ru-RU" sz="2200"/>
              <a:t>Перед тем, как наказать ребенка, необходимо встать на его место и понять, почему он совершил этот поступок. Нет ли Вашей вины в том, что ребенок совершил проступок? Возможно, Вы не объяснили ему, что так делать нельзя, и он просто не видит в своем поступке ничего плохого и не понимает последствий? В этом случае все наказание должно свестись к разъяснительной беседе, почему так делать нельзя. Если Вы не будете объяснять ребенку, что хорошо, а что плохо, он будет усваивать это крайне медленно, а может и вовсе посчитать, что такое поведение – норма.</a:t>
            </a:r>
          </a:p>
          <a:p>
            <a:pPr algn="just"/>
            <a:endParaRPr lang="ru-RU" altLang="ru-RU" sz="2200"/>
          </a:p>
          <a:p>
            <a:pPr algn="just"/>
            <a:r>
              <a:rPr lang="ru-RU" altLang="ru-RU" sz="2200"/>
              <a:t>Наказание не должно вредить здоровью – ни физическому, ни психическому. Оно не должно затрагивать вещей, важных для развития ребенка, например, еды, сна или спортивных занятий. Наказание должно соответствовать тяжести провинности. Поэтому будьте осторожны и объективны. Прежде чем наказывать, подумайте, а не будет ли это слишком сурово за этот конкретный проступок, и соблюдайте во всем меру. Кроме того, есть виды наказания, которые к ребенку никогда и ни при каких условиях применять нельзя.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6350" y="215900"/>
            <a:ext cx="9142413" cy="444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just"/>
            <a:r>
              <a:rPr lang="ru-RU" altLang="ru-RU" sz="2600"/>
              <a:t>Угрозы и запугивания – могут привести к серьезным психологическим расстройствам, развитию неврозов и т.д. Также такой вид наказания может привести к абсолютно противоположным желаемым результатам: через некоторое время ребенок увидит, что угрозы не выполняются, а значит, их можно пропускать мимо ушей.</a:t>
            </a:r>
          </a:p>
          <a:p>
            <a:pPr algn="just"/>
            <a:endParaRPr lang="ru-RU" altLang="ru-RU" sz="2600"/>
          </a:p>
          <a:p>
            <a:pPr algn="just"/>
            <a:r>
              <a:rPr lang="ru-RU" altLang="ru-RU" sz="2600"/>
              <a:t>Оставлять проступки без внимания вовсе – это также плохо, как и излишне сурово наказать ребенка. Ребенок должен знать, что вслед за недостойным поведением обязательно наступят последствия.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-71438" y="360363"/>
            <a:ext cx="9285288" cy="564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just"/>
            <a:r>
              <a:rPr lang="ru-RU" altLang="ru-RU" sz="2600"/>
              <a:t>Применяя наказание, нужно придерживаться очень важного правила: можно выражать свое недовольство отдельными действиями ребенка, но не самим ребенком.</a:t>
            </a:r>
          </a:p>
          <a:p>
            <a:pPr algn="just"/>
            <a:endParaRPr lang="ru-RU" altLang="ru-RU" sz="2600"/>
          </a:p>
          <a:p>
            <a:pPr algn="just"/>
            <a:r>
              <a:rPr lang="ru-RU" altLang="ru-RU" sz="2600"/>
              <a:t>Самое эффективное воспитание – это воспитание личным примером. Если родители наказывают ребенка за то, что не исполняют сами, это вызывает у него протест и порождает чувство неуважения к ним.</a:t>
            </a:r>
          </a:p>
          <a:p>
            <a:pPr algn="just"/>
            <a:endParaRPr lang="ru-RU" altLang="ru-RU" sz="2600"/>
          </a:p>
          <a:p>
            <a:pPr algn="ctr"/>
            <a:r>
              <a:rPr lang="ru-RU" altLang="ru-RU" sz="2600" b="1" i="1"/>
              <a:t>Помните, что плох тот родитель, который наказывает не воспитывая. Поэтому Вам понадобится: терпение, любовь, последовательность, адекватность.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</TotalTime>
  <Words>1208</Words>
  <Application>Microsoft Office PowerPoint</Application>
  <PresentationFormat>Экран (4:3)</PresentationFormat>
  <Paragraphs>93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Times New Roman</vt:lpstr>
      <vt:lpstr>Calibri</vt:lpstr>
      <vt:lpstr>Microsoft YaHei</vt:lpstr>
      <vt:lpstr>Segoe UI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Профилактика  жестокого обращения с детьми.</dc:title>
  <dc:subject/>
  <dc:creator>учиель</dc:creator>
  <cp:keywords/>
  <dc:description/>
  <cp:lastModifiedBy>OK</cp:lastModifiedBy>
  <cp:revision>16</cp:revision>
  <cp:lastPrinted>1601-01-01T00:00:00Z</cp:lastPrinted>
  <dcterms:created xsi:type="dcterms:W3CDTF">2019-12-02T08:03:07Z</dcterms:created>
  <dcterms:modified xsi:type="dcterms:W3CDTF">2019-12-03T07:35:56Z</dcterms:modified>
</cp:coreProperties>
</file>