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handoutMasterIdLst>
    <p:handoutMasterId r:id="rId38"/>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10080625" cy="7559675"/>
  <p:notesSz cx="7559675" cy="106918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139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033701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Образ слайда 1"/>
          <p:cNvSpPr>
            <a:spLocks noGrp="1" noRot="1" noChangeAspect="1"/>
          </p:cNvSpPr>
          <p:nvPr>
            <p:ph type="sldImg" idx="2"/>
          </p:nvPr>
        </p:nvSpPr>
        <p:spPr>
          <a:xfrm>
            <a:off x="1312920" y="1027079"/>
            <a:ext cx="4933800" cy="3700440"/>
          </a:xfrm>
          <a:prstGeom prst="rect">
            <a:avLst/>
          </a:prstGeom>
          <a:noFill/>
          <a:ln>
            <a:noFill/>
            <a:prstDash val="solid"/>
          </a:ln>
        </p:spPr>
      </p:sp>
      <p:sp>
        <p:nvSpPr>
          <p:cNvPr id="3" name="Заметки 2"/>
          <p:cNvSpPr txBox="1">
            <a:spLocks noGrp="1"/>
          </p:cNvSpPr>
          <p:nvPr>
            <p:ph type="body" sz="quarter" idx="3"/>
          </p:nvPr>
        </p:nvSpPr>
        <p:spPr>
          <a:xfrm>
            <a:off x="1169640" y="5086800"/>
            <a:ext cx="5226120" cy="4107240"/>
          </a:xfrm>
          <a:prstGeom prst="rect">
            <a:avLst/>
          </a:prstGeom>
          <a:noFill/>
          <a:ln>
            <a:noFill/>
          </a:ln>
        </p:spPr>
        <p:txBody>
          <a:bodyPr lIns="0" tIns="0" rIns="0" bIns="0"/>
          <a:lstStyle/>
          <a:p>
            <a:endParaRPr lang="en-US"/>
          </a:p>
        </p:txBody>
      </p:sp>
    </p:spTree>
    <p:extLst>
      <p:ext uri="{BB962C8B-B14F-4D97-AF65-F5344CB8AC3E}">
        <p14:creationId xmlns:p14="http://schemas.microsoft.com/office/powerpoint/2010/main" val="3058750067"/>
      </p:ext>
    </p:extLst>
  </p:cSld>
  <p:clrMap bg1="lt1" tx1="dk1" bg2="lt2" tx2="dk2" accent1="accent1" accent2="accent2" accent3="accent3" accent4="accent4" accent5="accent5" accent6="accent6" hlink="hlink" folHlink="folHlink"/>
  <p:notesStyle>
    <a:lvl1pPr rtl="0" hangingPunct="0">
      <a:tabLst/>
      <a:defRPr lang="en-US" sz="2400" b="0" i="0" u="none" strike="noStrike">
        <a:ln>
          <a:noFill/>
        </a:ln>
        <a:solidFill>
          <a:srgbClr val="000000"/>
        </a:solidFill>
        <a:latin typeface="Thorndale" pitchFamily="18"/>
        <a:cs typeface="Arial Unicode MS"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14389866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spAutoFit/>
          </a:bodyPr>
          <a:lstStyle/>
          <a:p>
            <a:endParaRPr lang="en-US"/>
          </a:p>
        </p:txBody>
      </p:sp>
    </p:spTree>
    <p:extLst>
      <p:ext uri="{BB962C8B-B14F-4D97-AF65-F5344CB8AC3E}">
        <p14:creationId xmlns:p14="http://schemas.microsoft.com/office/powerpoint/2010/main" val="14395242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4232454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149076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8112852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8314492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32656678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2452400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395770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3299503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29378581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24603842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16787270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37886306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spAutoFit/>
          </a:bodyPr>
          <a:lstStyle/>
          <a:p>
            <a:endParaRPr lang="en-US"/>
          </a:p>
        </p:txBody>
      </p:sp>
    </p:spTree>
    <p:extLst>
      <p:ext uri="{BB962C8B-B14F-4D97-AF65-F5344CB8AC3E}">
        <p14:creationId xmlns:p14="http://schemas.microsoft.com/office/powerpoint/2010/main" val="16242187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spAutoFit/>
          </a:bodyPr>
          <a:lstStyle/>
          <a:p>
            <a:endParaRPr lang="en-US"/>
          </a:p>
        </p:txBody>
      </p:sp>
    </p:spTree>
    <p:extLst>
      <p:ext uri="{BB962C8B-B14F-4D97-AF65-F5344CB8AC3E}">
        <p14:creationId xmlns:p14="http://schemas.microsoft.com/office/powerpoint/2010/main" val="4360971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spAutoFit/>
          </a:bodyPr>
          <a:lstStyle/>
          <a:p>
            <a:endParaRPr lang="en-US"/>
          </a:p>
        </p:txBody>
      </p:sp>
    </p:spTree>
    <p:extLst>
      <p:ext uri="{BB962C8B-B14F-4D97-AF65-F5344CB8AC3E}">
        <p14:creationId xmlns:p14="http://schemas.microsoft.com/office/powerpoint/2010/main" val="35613841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spAutoFit/>
          </a:bodyPr>
          <a:lstStyle/>
          <a:p>
            <a:endParaRPr lang="en-US"/>
          </a:p>
        </p:txBody>
      </p:sp>
    </p:spTree>
    <p:extLst>
      <p:ext uri="{BB962C8B-B14F-4D97-AF65-F5344CB8AC3E}">
        <p14:creationId xmlns:p14="http://schemas.microsoft.com/office/powerpoint/2010/main" val="21441129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spAutoFit/>
          </a:bodyPr>
          <a:lstStyle/>
          <a:p>
            <a:endParaRPr lang="en-US"/>
          </a:p>
        </p:txBody>
      </p:sp>
    </p:spTree>
    <p:extLst>
      <p:ext uri="{BB962C8B-B14F-4D97-AF65-F5344CB8AC3E}">
        <p14:creationId xmlns:p14="http://schemas.microsoft.com/office/powerpoint/2010/main" val="29822785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14732561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5599075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3735047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19217492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14992285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38837603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30344994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30968378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5513910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13469614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38782442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3165542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4407376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24922594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8039458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Заметки 2"/>
          <p:cNvSpPr txBox="1">
            <a:spLocks noGrp="1"/>
          </p:cNvSpPr>
          <p:nvPr>
            <p:ph type="body" sz="quarter" idx="1"/>
          </p:nvPr>
        </p:nvSpPr>
        <p:spPr/>
        <p:txBody>
          <a:bodyPr/>
          <a:lstStyle/>
          <a:p>
            <a:endParaRPr lang="en-US"/>
          </a:p>
        </p:txBody>
      </p:sp>
    </p:spTree>
    <p:extLst>
      <p:ext uri="{BB962C8B-B14F-4D97-AF65-F5344CB8AC3E}">
        <p14:creationId xmlns:p14="http://schemas.microsoft.com/office/powerpoint/2010/main" val="954933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60475" y="1236663"/>
            <a:ext cx="7559675" cy="2632075"/>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260475" y="3970338"/>
            <a:ext cx="7559675" cy="18256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Tree>
    <p:extLst>
      <p:ext uri="{BB962C8B-B14F-4D97-AF65-F5344CB8AC3E}">
        <p14:creationId xmlns:p14="http://schemas.microsoft.com/office/powerpoint/2010/main" val="5776792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7942123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7388" y="1884363"/>
            <a:ext cx="8694737" cy="31448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87388" y="5059363"/>
            <a:ext cx="8694737" cy="16525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Tree>
    <p:extLst>
      <p:ext uri="{BB962C8B-B14F-4D97-AF65-F5344CB8AC3E}">
        <p14:creationId xmlns:p14="http://schemas.microsoft.com/office/powerpoint/2010/main" val="35656563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22325" y="2138363"/>
            <a:ext cx="4132263" cy="47625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106988" y="2138363"/>
            <a:ext cx="4133850" cy="47625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5326429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3738" y="403225"/>
            <a:ext cx="8694737" cy="1460500"/>
          </a:xfrm>
        </p:spPr>
        <p:txBody>
          <a:bodyPr/>
          <a:lstStyle/>
          <a:p>
            <a:r>
              <a:rPr lang="ru-RU" smtClean="0"/>
              <a:t>Образец заголовка</a:t>
            </a:r>
            <a:endParaRPr lang="ru-RU"/>
          </a:p>
        </p:txBody>
      </p:sp>
      <p:sp>
        <p:nvSpPr>
          <p:cNvPr id="3" name="Текст 2"/>
          <p:cNvSpPr>
            <a:spLocks noGrp="1"/>
          </p:cNvSpPr>
          <p:nvPr>
            <p:ph type="body" idx="1"/>
          </p:nvPr>
        </p:nvSpPr>
        <p:spPr>
          <a:xfrm>
            <a:off x="693738" y="1852613"/>
            <a:ext cx="4265612" cy="9080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93738" y="2760663"/>
            <a:ext cx="4265612" cy="40624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5103813" y="1852613"/>
            <a:ext cx="4284662" cy="9080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5103813" y="2760663"/>
            <a:ext cx="4284662" cy="40624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481671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Tree>
    <p:extLst>
      <p:ext uri="{BB962C8B-B14F-4D97-AF65-F5344CB8AC3E}">
        <p14:creationId xmlns:p14="http://schemas.microsoft.com/office/powerpoint/2010/main" val="20519288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400078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3738" y="503238"/>
            <a:ext cx="3251200" cy="17653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4286250" y="1089025"/>
            <a:ext cx="5102225" cy="53721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93738" y="2268538"/>
            <a:ext cx="3251200" cy="4200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26906628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3738" y="503238"/>
            <a:ext cx="3251200" cy="17653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4286250" y="1089025"/>
            <a:ext cx="5102225" cy="5372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93738" y="2268538"/>
            <a:ext cx="3251200" cy="4200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111830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15947334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197725" y="700088"/>
            <a:ext cx="2151063" cy="620077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741363" y="700088"/>
            <a:ext cx="6303962" cy="620077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3823321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
          <p:cNvPicPr>
            <a:picLocks noChangeAspect="1"/>
          </p:cNvPicPr>
          <p:nvPr/>
        </p:nvPicPr>
        <p:blipFill>
          <a:blip r:embed="rId13">
            <a:lum bright="-50000"/>
            <a:alphaModFix/>
          </a:blip>
          <a:srcRect/>
          <a:stretch>
            <a:fillRect/>
          </a:stretch>
        </p:blipFill>
        <p:spPr>
          <a:xfrm>
            <a:off x="0" y="0"/>
            <a:ext cx="10080000" cy="7560000"/>
          </a:xfrm>
          <a:prstGeom prst="rect">
            <a:avLst/>
          </a:prstGeom>
          <a:noFill/>
          <a:ln>
            <a:noFill/>
          </a:ln>
        </p:spPr>
      </p:pic>
      <p:sp>
        <p:nvSpPr>
          <p:cNvPr id="3" name="Заголовок 2"/>
          <p:cNvSpPr txBox="1">
            <a:spLocks noGrp="1"/>
          </p:cNvSpPr>
          <p:nvPr>
            <p:ph type="title"/>
          </p:nvPr>
        </p:nvSpPr>
        <p:spPr>
          <a:xfrm>
            <a:off x="740879" y="699480"/>
            <a:ext cx="8607960" cy="1262160"/>
          </a:xfrm>
          <a:prstGeom prst="rect">
            <a:avLst/>
          </a:prstGeom>
          <a:noFill/>
          <a:ln>
            <a:noFill/>
          </a:ln>
        </p:spPr>
        <p:txBody>
          <a:bodyPr lIns="0" tIns="0" rIns="0" bIns="0" anchor="ctr"/>
          <a:lstStyle/>
          <a:p>
            <a:endParaRPr lang="en-US"/>
          </a:p>
        </p:txBody>
      </p:sp>
      <p:sp>
        <p:nvSpPr>
          <p:cNvPr id="4" name="Текст 3"/>
          <p:cNvSpPr txBox="1">
            <a:spLocks noGrp="1"/>
          </p:cNvSpPr>
          <p:nvPr>
            <p:ph type="body" idx="1"/>
          </p:nvPr>
        </p:nvSpPr>
        <p:spPr>
          <a:xfrm>
            <a:off x="822600" y="2137680"/>
            <a:ext cx="8418240" cy="4762799"/>
          </a:xfrm>
          <a:prstGeom prst="rect">
            <a:avLst/>
          </a:prstGeom>
          <a:noFill/>
          <a:ln>
            <a:noFill/>
          </a:ln>
        </p:spPr>
        <p:txBody>
          <a:bodyPr lIns="0" tIns="0" rIns="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2000"/>
    </mc:Choice>
    <mc:Fallback>
      <p:transition spd="slow"/>
    </mc:Fallback>
  </mc:AlternateContent>
  <p:txStyles>
    <p:titleStyle>
      <a:lvl1pPr algn="ctr" rtl="0" hangingPunct="0">
        <a:tabLst/>
        <a:defRPr lang="en-US" sz="4000" b="1" i="1" u="none" strike="noStrike">
          <a:ln>
            <a:noFill/>
          </a:ln>
          <a:solidFill>
            <a:srgbClr val="99284C"/>
          </a:solidFill>
          <a:latin typeface="Albany" pitchFamily="34"/>
          <a:cs typeface="Arial Unicode MS" pitchFamily="2"/>
        </a:defRPr>
      </a:lvl1pPr>
    </p:titleStyle>
    <p:bodyStyle>
      <a:lvl1pPr marL="0" marR="0" indent="0" algn="l" rtl="0" hangingPunct="0">
        <a:tabLst/>
        <a:defRPr lang="en-US" sz="3200" b="0" i="0" u="none" strike="noStrike">
          <a:ln>
            <a:noFill/>
          </a:ln>
          <a:solidFill>
            <a:srgbClr val="333333"/>
          </a:solidFill>
          <a:latin typeface="Albany" pitchFamily="34"/>
          <a:cs typeface="Arial Unicode MS"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Заголовок 1"/>
          <p:cNvSpPr txBox="1">
            <a:spLocks noGrp="1"/>
          </p:cNvSpPr>
          <p:nvPr>
            <p:ph type="title" idx="4294967295"/>
          </p:nvPr>
        </p:nvSpPr>
        <p:spPr>
          <a:xfrm>
            <a:off x="680040" y="1440000"/>
            <a:ext cx="8607960" cy="1262160"/>
          </a:xfrm>
        </p:spPr>
        <p:txBody>
          <a:bodyPr/>
          <a:lstStyle/>
          <a:p>
            <a:pPr lvl="0"/>
            <a:r>
              <a:rPr lang="en-US"/>
              <a:t>КОНФЛИКТЫ И ПУТИ ИХ РЕШЕНИЯ</a:t>
            </a:r>
          </a:p>
        </p:txBody>
      </p:sp>
      <p:pic>
        <p:nvPicPr>
          <p:cNvPr id="3" name=""/>
          <p:cNvPicPr>
            <a:picLocks noChangeAspect="1"/>
          </p:cNvPicPr>
          <p:nvPr/>
        </p:nvPicPr>
        <p:blipFill>
          <a:blip r:embed="rId3">
            <a:lum bright="-50000"/>
            <a:alphaModFix/>
          </a:blip>
          <a:srcRect/>
          <a:stretch>
            <a:fillRect/>
          </a:stretch>
        </p:blipFill>
        <p:spPr>
          <a:xfrm>
            <a:off x="1944000" y="2880000"/>
            <a:ext cx="6192000" cy="3671999"/>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name="Долгосрочная выгода">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576000" y="576000"/>
            <a:ext cx="8418240" cy="6289919"/>
          </a:xfrm>
        </p:spPr>
        <p:txBody>
          <a:bodyPr>
            <a:spAutoFit/>
          </a:bodyPr>
          <a:lstStyle/>
          <a:p>
            <a:pPr lvl="0" algn="just">
              <a:spcBef>
                <a:spcPts val="499"/>
              </a:spcBef>
              <a:spcAft>
                <a:spcPts val="989"/>
              </a:spcAft>
            </a:pPr>
            <a:r>
              <a:rPr lang="en-US" sz="2000"/>
              <a:t>Понятие конфликта имеет много определений, но все они объединены наличием противоречия, принимающего форму разногласий. Речь идет о взаимодействии людей.</a:t>
            </a:r>
          </a:p>
          <a:p>
            <a:pPr lvl="0" algn="just">
              <a:spcBef>
                <a:spcPts val="499"/>
              </a:spcBef>
              <a:spcAft>
                <a:spcPts val="989"/>
              </a:spcAft>
            </a:pPr>
            <a:r>
              <a:rPr lang="en-US" sz="2000" b="1" i="1" u="sng">
                <a:latin typeface="Georgia" pitchFamily="18"/>
              </a:rPr>
              <a:t>Конфликт </a:t>
            </a:r>
            <a:r>
              <a:rPr lang="en-US" sz="2000">
                <a:latin typeface="Georgia" pitchFamily="18"/>
              </a:rPr>
              <a:t> — это проявление объективных или субъективных противоречий, выражающихся в противоборстве сторон.</a:t>
            </a:r>
          </a:p>
          <a:p>
            <a:pPr lvl="0" algn="just">
              <a:spcBef>
                <a:spcPts val="499"/>
              </a:spcBef>
              <a:spcAft>
                <a:spcPts val="989"/>
              </a:spcAft>
            </a:pPr>
            <a:r>
              <a:rPr lang="en-US" sz="2000">
                <a:latin typeface="Georgia" pitchFamily="18"/>
              </a:rPr>
              <a:t>Конфликт  — это наиболее острый способ разрешения значимых противоречий, возникающих в процессе взаимодействия, заключающийся в противодействии субъектов конфликта и обычно сопровождающийся негативными эмоциями.</a:t>
            </a:r>
          </a:p>
          <a:p>
            <a:pPr lvl="0" algn="just">
              <a:spcBef>
                <a:spcPts val="499"/>
              </a:spcBef>
              <a:spcAft>
                <a:spcPts val="989"/>
              </a:spcAft>
            </a:pPr>
            <a:r>
              <a:rPr lang="en-US" sz="2000" b="1" u="sng">
                <a:latin typeface="Georgia" pitchFamily="18"/>
              </a:rPr>
              <a:t>В структуре конфликта выделяют:</a:t>
            </a:r>
          </a:p>
          <a:p>
            <a:pPr marL="190440" lvl="0">
              <a:spcAft>
                <a:spcPts val="150"/>
              </a:spcAft>
              <a:buClr>
                <a:srgbClr val="99284C"/>
              </a:buClr>
              <a:buSzPct val="75000"/>
              <a:buFont typeface="StarSymbol" pitchFamily="2"/>
              <a:buChar char=""/>
            </a:pPr>
            <a:r>
              <a:rPr lang="en-US" sz="2000">
                <a:latin typeface="Georgia" pitchFamily="18"/>
                <a:cs typeface="Times New Roman" pitchFamily="18"/>
              </a:rPr>
              <a:t>объект (предмет спора);</a:t>
            </a:r>
          </a:p>
          <a:p>
            <a:pPr marL="190440" lvl="0">
              <a:spcAft>
                <a:spcPts val="150"/>
              </a:spcAft>
              <a:buClr>
                <a:srgbClr val="99284C"/>
              </a:buClr>
              <a:buSzPct val="75000"/>
              <a:buFont typeface="StarSymbol" pitchFamily="2"/>
              <a:buChar char=""/>
            </a:pPr>
            <a:r>
              <a:rPr lang="en-US" sz="2000">
                <a:latin typeface="Georgia" pitchFamily="18"/>
                <a:cs typeface="Times New Roman" pitchFamily="18"/>
              </a:rPr>
              <a:t>субъекты (отдельные индивиды, группы, организации);</a:t>
            </a:r>
          </a:p>
          <a:p>
            <a:pPr marL="190440" lvl="0">
              <a:spcAft>
                <a:spcPts val="150"/>
              </a:spcAft>
              <a:buClr>
                <a:srgbClr val="99284C"/>
              </a:buClr>
              <a:buSzPct val="75000"/>
              <a:buFont typeface="StarSymbol" pitchFamily="2"/>
              <a:buChar char=""/>
            </a:pPr>
            <a:r>
              <a:rPr lang="en-US" sz="2000">
                <a:latin typeface="Georgia" pitchFamily="18"/>
                <a:cs typeface="Times New Roman" pitchFamily="18"/>
              </a:rPr>
              <a:t>условия протекания конфликта;</a:t>
            </a:r>
          </a:p>
          <a:p>
            <a:pPr marL="190440" lvl="0">
              <a:spcAft>
                <a:spcPts val="150"/>
              </a:spcAft>
              <a:buClr>
                <a:srgbClr val="99284C"/>
              </a:buClr>
              <a:buSzPct val="75000"/>
              <a:buFont typeface="StarSymbol" pitchFamily="2"/>
              <a:buChar char=""/>
            </a:pPr>
            <a:r>
              <a:rPr lang="en-US" sz="2000">
                <a:latin typeface="Georgia" pitchFamily="18"/>
                <a:cs typeface="Times New Roman" pitchFamily="18"/>
              </a:rPr>
              <a:t>масштаб конфликта (межличностный, локальный, региональный, глобальный);</a:t>
            </a:r>
          </a:p>
          <a:p>
            <a:pPr marL="190440" lvl="0">
              <a:spcAft>
                <a:spcPts val="150"/>
              </a:spcAft>
              <a:buClr>
                <a:srgbClr val="99284C"/>
              </a:buClr>
              <a:buSzPct val="75000"/>
              <a:buFont typeface="StarSymbol" pitchFamily="2"/>
              <a:buChar char=""/>
            </a:pPr>
            <a:r>
              <a:rPr lang="en-US" sz="2000">
                <a:latin typeface="Georgia" pitchFamily="18"/>
                <a:cs typeface="Times New Roman" pitchFamily="18"/>
              </a:rPr>
              <a:t>стратегии и тактики поведения сторон;</a:t>
            </a:r>
          </a:p>
          <a:p>
            <a:pPr marL="190440" lvl="0">
              <a:spcAft>
                <a:spcPts val="150"/>
              </a:spcAft>
              <a:buClr>
                <a:srgbClr val="99284C"/>
              </a:buClr>
              <a:buSzPct val="75000"/>
              <a:buFont typeface="StarSymbol" pitchFamily="2"/>
              <a:buChar char=""/>
            </a:pPr>
            <a:r>
              <a:rPr lang="en-US" sz="2000">
                <a:latin typeface="Georgia" pitchFamily="18"/>
                <a:cs typeface="Times New Roman" pitchFamily="18"/>
              </a:rPr>
              <a:t>исходы конфликтной ситуации (последствия, результаты, их осознание).</a:t>
            </a:r>
          </a:p>
          <a:p>
            <a:pPr lvl="0">
              <a:spcBef>
                <a:spcPts val="901"/>
              </a:spcBef>
            </a:pPr>
            <a:r>
              <a:rPr lang="en-US" sz="2600">
                <a:latin typeface="Georgia" pitchFamily="18"/>
              </a:rPr>
              <a:t> </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name="page3">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725759" y="936000"/>
            <a:ext cx="8418240" cy="4762799"/>
          </a:xfrm>
        </p:spPr>
        <p:txBody>
          <a:bodyPr/>
          <a:lstStyle/>
          <a:p>
            <a:pPr lvl="0" algn="just"/>
            <a:r>
              <a:rPr lang="en-US" sz="2600" b="1">
                <a:latin typeface="Arial" pitchFamily="18"/>
                <a:cs typeface="Times New Roman" pitchFamily="18"/>
              </a:rPr>
              <a:t>ВНИМАНИЕ - ЭТО НЕ КОНФЛИКТ</a:t>
            </a:r>
          </a:p>
          <a:p>
            <a:pPr lvl="0" algn="just"/>
            <a:r>
              <a:rPr lang="en-US" sz="2600">
                <a:latin typeface="Arial" pitchFamily="18"/>
                <a:cs typeface="Times New Roman" pitchFamily="18"/>
              </a:rPr>
              <a:t>Нередко за конфликты принимают  ситуации, когда человек чем-то недоволен или когда отстаивает свое мнение, вступая в спор. Не каждый спор или противоречие превращаются в конфликтную ситуацию.</a:t>
            </a:r>
          </a:p>
          <a:p>
            <a:pPr lvl="0" algn="just"/>
            <a:r>
              <a:rPr lang="en-US" sz="2600" b="1">
                <a:latin typeface="Arial" pitchFamily="18"/>
                <a:cs typeface="Times New Roman" pitchFamily="18"/>
              </a:rPr>
              <a:t>ВНИМАНИЕ - ЭТО КОНФЛИКТ</a:t>
            </a:r>
          </a:p>
          <a:p>
            <a:pPr lvl="0" algn="just"/>
            <a:r>
              <a:rPr lang="en-US" sz="2600">
                <a:latin typeface="Arial" pitchFamily="18"/>
                <a:cs typeface="Times New Roman" pitchFamily="18"/>
              </a:rPr>
              <a:t>Для КОНФЛИКТА характерны эмоциональное напряжение сторон (или хотя бы одной стороны), выплеск негативных чувств, выраженное недовольство друг другом.</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name="page4">
    <p:spTree>
      <p:nvGrpSpPr>
        <p:cNvPr id="1" name=""/>
        <p:cNvGrpSpPr/>
        <p:nvPr/>
      </p:nvGrpSpPr>
      <p:grpSpPr>
        <a:xfrm>
          <a:off x="0" y="0"/>
          <a:ext cx="0" cy="0"/>
          <a:chOff x="0" y="0"/>
          <a:chExt cx="0" cy="0"/>
        </a:xfrm>
      </p:grpSpPr>
      <p:sp>
        <p:nvSpPr>
          <p:cNvPr id="2" name="Заголовок 1"/>
          <p:cNvSpPr txBox="1">
            <a:spLocks noGrp="1"/>
          </p:cNvSpPr>
          <p:nvPr>
            <p:ph type="title" idx="4294967295"/>
          </p:nvPr>
        </p:nvSpPr>
        <p:spPr>
          <a:xfrm>
            <a:off x="740879" y="699480"/>
            <a:ext cx="8607960" cy="956520"/>
          </a:xfrm>
        </p:spPr>
        <p:txBody>
          <a:bodyPr/>
          <a:lstStyle/>
          <a:p>
            <a:pPr lvl="0"/>
            <a:r>
              <a:rPr lang="en-US" sz="2600"/>
              <a:t>Конфликты можно классифицировать </a:t>
            </a:r>
            <a:br>
              <a:rPr lang="en-US" sz="2600"/>
            </a:br>
            <a:r>
              <a:rPr lang="en-US" sz="2600"/>
              <a:t>по 11 основным признакам</a:t>
            </a:r>
          </a:p>
        </p:txBody>
      </p:sp>
      <p:sp>
        <p:nvSpPr>
          <p:cNvPr id="3" name="Текст 2"/>
          <p:cNvSpPr txBox="1">
            <a:spLocks noGrp="1"/>
          </p:cNvSpPr>
          <p:nvPr>
            <p:ph type="body" idx="4294967295"/>
          </p:nvPr>
        </p:nvSpPr>
        <p:spPr>
          <a:xfrm>
            <a:off x="797759" y="1655999"/>
            <a:ext cx="8418240" cy="5303159"/>
          </a:xfrm>
        </p:spPr>
        <p:txBody>
          <a:bodyPr/>
          <a:lstStyle/>
          <a:p>
            <a:pPr lvl="0"/>
            <a:r>
              <a:rPr lang="en-US" sz="2000"/>
              <a:t>1. По признаку сферы проявления конфликты могут быть: 		экономическими,</a:t>
            </a:r>
          </a:p>
          <a:p>
            <a:pPr lvl="0">
              <a:buClr>
                <a:srgbClr val="99284C"/>
              </a:buClr>
              <a:buSzPct val="75000"/>
              <a:buFont typeface="StarSymbol" pitchFamily="2"/>
              <a:buChar char=""/>
            </a:pPr>
            <a:r>
              <a:rPr lang="en-US" sz="2000"/>
              <a:t>идеологическими,</a:t>
            </a:r>
          </a:p>
          <a:p>
            <a:pPr lvl="0">
              <a:buClr>
                <a:srgbClr val="99284C"/>
              </a:buClr>
              <a:buSzPct val="75000"/>
              <a:buFont typeface="StarSymbol" pitchFamily="2"/>
              <a:buChar char=""/>
            </a:pPr>
            <a:r>
              <a:rPr lang="en-US" sz="2000"/>
              <a:t>политическими,</a:t>
            </a:r>
          </a:p>
          <a:p>
            <a:pPr lvl="0">
              <a:buClr>
                <a:srgbClr val="99284C"/>
              </a:buClr>
              <a:buSzPct val="75000"/>
              <a:buFont typeface="StarSymbol" pitchFamily="2"/>
              <a:buChar char=""/>
            </a:pPr>
            <a:r>
              <a:rPr lang="en-US" sz="2000"/>
              <a:t>социально-бытовыми,</a:t>
            </a:r>
          </a:p>
          <a:p>
            <a:pPr lvl="0">
              <a:buClr>
                <a:srgbClr val="99284C"/>
              </a:buClr>
              <a:buSzPct val="75000"/>
              <a:buFont typeface="StarSymbol" pitchFamily="2"/>
              <a:buChar char=""/>
            </a:pPr>
            <a:r>
              <a:rPr lang="en-US" sz="2000"/>
              <a:t>семейно-бытовыми.</a:t>
            </a:r>
          </a:p>
          <a:p>
            <a:pPr lvl="0"/>
            <a:r>
              <a:rPr lang="en-US" sz="2000"/>
              <a:t>2. По признаку степени длительности и напряженности конфликты могут быть:</a:t>
            </a:r>
          </a:p>
          <a:p>
            <a:pPr lvl="0">
              <a:buClr>
                <a:srgbClr val="99284C"/>
              </a:buClr>
              <a:buSzPct val="75000"/>
              <a:buFont typeface="StarSymbol" pitchFamily="2"/>
              <a:buChar char=""/>
            </a:pPr>
            <a:r>
              <a:rPr lang="en-US" sz="2000"/>
              <a:t>бурными быстро текущими,</a:t>
            </a:r>
          </a:p>
          <a:p>
            <a:pPr lvl="0">
              <a:buClr>
                <a:srgbClr val="99284C"/>
              </a:buClr>
              <a:buSzPct val="75000"/>
              <a:buFont typeface="StarSymbol" pitchFamily="2"/>
              <a:buChar char=""/>
            </a:pPr>
            <a:r>
              <a:rPr lang="en-US" sz="2000"/>
              <a:t>острыми длительными,</a:t>
            </a:r>
          </a:p>
          <a:p>
            <a:pPr lvl="0">
              <a:buClr>
                <a:srgbClr val="99284C"/>
              </a:buClr>
              <a:buSzPct val="75000"/>
              <a:buFont typeface="StarSymbol" pitchFamily="2"/>
              <a:buChar char=""/>
            </a:pPr>
            <a:r>
              <a:rPr lang="en-US" sz="2000"/>
              <a:t>слабовыраженными вялотекущими,</a:t>
            </a:r>
          </a:p>
          <a:p>
            <a:pPr lvl="0">
              <a:buClr>
                <a:srgbClr val="99284C"/>
              </a:buClr>
              <a:buSzPct val="75000"/>
              <a:buFont typeface="StarSymbol" pitchFamily="2"/>
              <a:buChar char=""/>
            </a:pPr>
            <a:r>
              <a:rPr lang="en-US" sz="2000"/>
              <a:t>слабовыраженными быстротекущими.</a:t>
            </a:r>
          </a:p>
          <a:p>
            <a:pPr lvl="0"/>
            <a:r>
              <a:rPr lang="en-US" sz="2000"/>
              <a:t>3. По признаку субъектов конфликтного взаимодействия различают:</a:t>
            </a:r>
          </a:p>
          <a:p>
            <a:pPr lvl="0">
              <a:buClr>
                <a:srgbClr val="99284C"/>
              </a:buClr>
              <a:buSzPct val="75000"/>
              <a:buFont typeface="StarSymbol" pitchFamily="2"/>
              <a:buChar char=""/>
            </a:pPr>
            <a:r>
              <a:rPr lang="en-US" sz="2000"/>
              <a:t>внутриличностные,</a:t>
            </a:r>
          </a:p>
          <a:p>
            <a:pPr lvl="0">
              <a:buClr>
                <a:srgbClr val="99284C"/>
              </a:buClr>
              <a:buSzPct val="75000"/>
              <a:buFont typeface="StarSymbol" pitchFamily="2"/>
              <a:buChar char=""/>
            </a:pPr>
            <a:r>
              <a:rPr lang="en-US" sz="2000"/>
              <a:t>межличностные,</a:t>
            </a:r>
          </a:p>
          <a:p>
            <a:pPr lvl="0">
              <a:buClr>
                <a:srgbClr val="99284C"/>
              </a:buClr>
              <a:buSzPct val="75000"/>
              <a:buFont typeface="StarSymbol" pitchFamily="2"/>
              <a:buChar char=""/>
            </a:pPr>
            <a:r>
              <a:rPr lang="en-US" sz="2000"/>
              <a:t>конфликты «личность – группа»,</a:t>
            </a:r>
          </a:p>
          <a:p>
            <a:pPr lvl="0">
              <a:buClr>
                <a:srgbClr val="99284C"/>
              </a:buClr>
              <a:buSzPct val="75000"/>
              <a:buFont typeface="StarSymbol" pitchFamily="2"/>
              <a:buChar char=""/>
            </a:pPr>
            <a:r>
              <a:rPr lang="en-US" sz="2000"/>
              <a:t>межгрупповые.</a:t>
            </a:r>
          </a:p>
          <a:p>
            <a:pPr lvl="0"/>
            <a:endParaRPr 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name="page5">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936000" y="606600"/>
            <a:ext cx="8418240" cy="5018040"/>
          </a:xfrm>
        </p:spPr>
        <p:txBody>
          <a:bodyPr/>
          <a:lstStyle/>
          <a:p>
            <a:pPr lvl="0"/>
            <a:r>
              <a:rPr lang="en-US" sz="2000"/>
              <a:t>4. По признаку социальных последствий все конфликты разделяются на две подгруппы:</a:t>
            </a:r>
          </a:p>
          <a:p>
            <a:pPr lvl="0">
              <a:buClr>
                <a:srgbClr val="99284C"/>
              </a:buClr>
              <a:buSzPct val="75000"/>
              <a:buFont typeface="StarSymbol" pitchFamily="2"/>
              <a:buChar char=""/>
            </a:pPr>
            <a:r>
              <a:rPr lang="en-US" sz="2000"/>
              <a:t>конструктивные (функциональные, т.е. способствующие принятию обоснованных решений и развитию взаимоотношений),</a:t>
            </a:r>
          </a:p>
          <a:p>
            <a:pPr lvl="0">
              <a:buClr>
                <a:srgbClr val="99284C"/>
              </a:buClr>
              <a:buSzPct val="75000"/>
              <a:buFont typeface="StarSymbol" pitchFamily="2"/>
              <a:buChar char=""/>
            </a:pPr>
            <a:r>
              <a:rPr lang="en-US" sz="2000"/>
              <a:t>деструктивные (дисфункциональные, т.е. препятствующие эффективному взаимодействию и принятию решений).</a:t>
            </a:r>
          </a:p>
          <a:p>
            <a:pPr lvl="0"/>
            <a:r>
              <a:rPr lang="en-US" sz="2000"/>
              <a:t>5.  По признаку предмета конфликты разделяются на:</a:t>
            </a:r>
          </a:p>
          <a:p>
            <a:pPr lvl="0">
              <a:buClr>
                <a:srgbClr val="99284C"/>
              </a:buClr>
              <a:buSzPct val="75000"/>
              <a:buFont typeface="StarSymbol" pitchFamily="2"/>
              <a:buChar char=""/>
            </a:pPr>
            <a:r>
              <a:rPr lang="en-US" sz="2000"/>
              <a:t>реалистические (предметные, т.е. вызванные неудовлетворением определенных требований участников или несправедливым, по мнению одной или обеих сторон, распределением между ними каких-либо преимуществ или направленные на достижение конкретного результата),</a:t>
            </a:r>
          </a:p>
          <a:p>
            <a:pPr lvl="0">
              <a:buClr>
                <a:srgbClr val="99284C"/>
              </a:buClr>
              <a:buSzPct val="75000"/>
              <a:buFont typeface="StarSymbol" pitchFamily="2"/>
              <a:buChar char=""/>
            </a:pPr>
            <a:r>
              <a:rPr lang="en-US" sz="2000"/>
              <a:t>нереалистичные (беспредметные, т.е. имеющие своей целью открытое выражение накопившихся отрицательных эмоций, обид, враждебности, когда острое</a:t>
            </a:r>
            <a:r>
              <a:rPr lang="en-US"/>
              <a:t> </a:t>
            </a:r>
            <a:r>
              <a:rPr lang="en-US" sz="2000"/>
              <a:t>конфликтное взаимодействие становится не средством достижения результата, а самоцелью).</a:t>
            </a:r>
          </a:p>
          <a:p>
            <a:pPr lvl="0"/>
            <a:endParaRPr lang="en-US" sz="200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name="page6">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720000" y="709200"/>
            <a:ext cx="8418240" cy="5758920"/>
          </a:xfrm>
        </p:spPr>
        <p:txBody>
          <a:bodyPr/>
          <a:lstStyle/>
          <a:p>
            <a:pPr lvl="0"/>
            <a:r>
              <a:rPr lang="en-US" sz="2000"/>
              <a:t>6. По признаку источника возникновения различают конфликты двух видов:</a:t>
            </a:r>
          </a:p>
          <a:p>
            <a:pPr lvl="0">
              <a:buClr>
                <a:srgbClr val="99284C"/>
              </a:buClr>
              <a:buSzPct val="75000"/>
              <a:buFont typeface="StarSymbol" pitchFamily="2"/>
              <a:buChar char=""/>
            </a:pPr>
            <a:r>
              <a:rPr lang="en-US" sz="2000"/>
              <a:t>объективно обусловленные (т.е. возникающие в сложной противоречивой ситуации</a:t>
            </a:r>
            <a:r>
              <a:rPr lang="en-US"/>
              <a:t> </a:t>
            </a:r>
            <a:r>
              <a:rPr lang="en-US" sz="2000"/>
              <a:t>взаимодействия людей),</a:t>
            </a:r>
          </a:p>
          <a:p>
            <a:pPr lvl="0">
              <a:buClr>
                <a:srgbClr val="99284C"/>
              </a:buClr>
              <a:buSzPct val="75000"/>
              <a:buFont typeface="StarSymbol" pitchFamily="2"/>
              <a:buChar char=""/>
            </a:pPr>
            <a:r>
              <a:rPr lang="en-US" sz="2000"/>
              <a:t>субъективно обусловленные (т.е. связанные с личностными особенностями конфликтующих сторон или с ситуациями, создающими</a:t>
            </a:r>
            <a:r>
              <a:rPr lang="en-US"/>
              <a:t> </a:t>
            </a:r>
            <a:r>
              <a:rPr lang="en-US" sz="2000"/>
              <a:t>преграды на пути удовлетворения их стремлений, желаний, интересов).</a:t>
            </a:r>
          </a:p>
          <a:p>
            <a:pPr lvl="0"/>
            <a:r>
              <a:rPr lang="en-US" sz="2000"/>
              <a:t>7. По признаку сталкивающихся ценностей или интересов конфликты могут быть типа:</a:t>
            </a:r>
          </a:p>
          <a:p>
            <a:pPr lvl="0">
              <a:buClr>
                <a:srgbClr val="99284C"/>
              </a:buClr>
              <a:buSzPct val="75000"/>
              <a:buFont typeface="StarSymbol" pitchFamily="2"/>
              <a:buChar char=""/>
            </a:pPr>
            <a:r>
              <a:rPr lang="en-US" sz="2000"/>
              <a:t>«плюс – плюс» (выбор из двух благоприятных альтернатив),</a:t>
            </a:r>
          </a:p>
          <a:p>
            <a:pPr lvl="0">
              <a:buClr>
                <a:srgbClr val="99284C"/>
              </a:buClr>
              <a:buSzPct val="75000"/>
              <a:buFont typeface="StarSymbol" pitchFamily="2"/>
              <a:buChar char=""/>
            </a:pPr>
            <a:r>
              <a:rPr lang="en-US" sz="2000"/>
              <a:t>«минус – минус» (выбор из двух нежелательных альтернатив),</a:t>
            </a:r>
          </a:p>
          <a:p>
            <a:pPr lvl="0">
              <a:buClr>
                <a:srgbClr val="99284C"/>
              </a:buClr>
              <a:buSzPct val="75000"/>
              <a:buFont typeface="StarSymbol" pitchFamily="2"/>
              <a:buChar char=""/>
            </a:pPr>
            <a:r>
              <a:rPr lang="en-US" sz="2000"/>
              <a:t>«плюс – минус» (столкновение благоприятного  и нежелательного выборов).</a:t>
            </a:r>
          </a:p>
          <a:p>
            <a:pPr lvl="0"/>
            <a:r>
              <a:rPr lang="en-US" sz="2000"/>
              <a:t>8. По признаку возникновения все конфликты можно разделить на:</a:t>
            </a:r>
          </a:p>
          <a:p>
            <a:pPr lvl="0">
              <a:buClr>
                <a:srgbClr val="99284C"/>
              </a:buClr>
              <a:buSzPct val="75000"/>
              <a:buFont typeface="StarSymbol" pitchFamily="2"/>
              <a:buChar char=""/>
            </a:pPr>
            <a:r>
              <a:rPr lang="en-US" sz="2000"/>
              <a:t>стихийные,</a:t>
            </a:r>
          </a:p>
          <a:p>
            <a:pPr lvl="0">
              <a:buClr>
                <a:srgbClr val="99284C"/>
              </a:buClr>
              <a:buSzPct val="75000"/>
              <a:buFont typeface="StarSymbol" pitchFamily="2"/>
              <a:buChar char=""/>
            </a:pPr>
            <a:r>
              <a:rPr lang="en-US" sz="2000"/>
              <a:t>запланированные, которые объединяют спровоцированные и инициативные.</a:t>
            </a:r>
          </a:p>
          <a:p>
            <a:pPr lvl="0"/>
            <a:endParaRPr lang="en-US" sz="200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name="page7">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822600" y="792000"/>
            <a:ext cx="8418240" cy="6108479"/>
          </a:xfrm>
        </p:spPr>
        <p:txBody>
          <a:bodyPr/>
          <a:lstStyle/>
          <a:p>
            <a:pPr lvl="0"/>
            <a:r>
              <a:rPr lang="en-US" sz="2000"/>
              <a:t>9.По признаку эмоциональности конфликты могут быть:</a:t>
            </a:r>
          </a:p>
          <a:p>
            <a:pPr lvl="0">
              <a:buClr>
                <a:srgbClr val="99284C"/>
              </a:buClr>
              <a:buSzPct val="75000"/>
              <a:buFont typeface="StarSymbol" pitchFamily="2"/>
              <a:buChar char=""/>
            </a:pPr>
            <a:r>
              <a:rPr lang="en-US" sz="2000"/>
              <a:t>высокоэмоциональные,</a:t>
            </a:r>
          </a:p>
          <a:p>
            <a:pPr lvl="0">
              <a:buClr>
                <a:srgbClr val="99284C"/>
              </a:buClr>
              <a:buSzPct val="75000"/>
              <a:buFont typeface="StarSymbol" pitchFamily="2"/>
              <a:buChar char=""/>
            </a:pPr>
            <a:r>
              <a:rPr lang="en-US" sz="2000"/>
              <a:t>умеренно эмоциональные,</a:t>
            </a:r>
          </a:p>
          <a:p>
            <a:pPr lvl="0">
              <a:buClr>
                <a:srgbClr val="99284C"/>
              </a:buClr>
              <a:buSzPct val="75000"/>
              <a:buFont typeface="StarSymbol" pitchFamily="2"/>
              <a:buChar char=""/>
            </a:pPr>
            <a:r>
              <a:rPr lang="en-US" sz="2000"/>
              <a:t> Безэмоциональные.</a:t>
            </a:r>
          </a:p>
          <a:p>
            <a:pPr lvl="0">
              <a:buClr>
                <a:srgbClr val="99284C"/>
              </a:buClr>
              <a:buSzPct val="75000"/>
              <a:buFont typeface="StarSymbol" pitchFamily="2"/>
              <a:buChar char=""/>
            </a:pPr>
            <a:endParaRPr lang="en-US" sz="2000"/>
          </a:p>
          <a:p>
            <a:pPr lvl="0"/>
            <a:r>
              <a:rPr lang="en-US" sz="2000"/>
              <a:t>10. По признаку управления конфликты разделяются на:</a:t>
            </a:r>
          </a:p>
          <a:p>
            <a:pPr lvl="0">
              <a:buClr>
                <a:srgbClr val="99284C"/>
              </a:buClr>
              <a:buSzPct val="75000"/>
              <a:buFont typeface="StarSymbol" pitchFamily="2"/>
              <a:buChar char=""/>
            </a:pPr>
            <a:r>
              <a:rPr lang="en-US" sz="2000"/>
              <a:t>управляемые,</a:t>
            </a:r>
          </a:p>
          <a:p>
            <a:pPr lvl="0">
              <a:buClr>
                <a:srgbClr val="99284C"/>
              </a:buClr>
              <a:buSzPct val="75000"/>
              <a:buFont typeface="StarSymbol" pitchFamily="2"/>
              <a:buChar char=""/>
            </a:pPr>
            <a:r>
              <a:rPr lang="en-US" sz="2000"/>
              <a:t>слабо управляемые,</a:t>
            </a:r>
          </a:p>
          <a:p>
            <a:pPr lvl="0">
              <a:buClr>
                <a:srgbClr val="99284C"/>
              </a:buClr>
              <a:buSzPct val="75000"/>
              <a:buFont typeface="StarSymbol" pitchFamily="2"/>
              <a:buChar char=""/>
            </a:pPr>
            <a:r>
              <a:rPr lang="en-US" sz="2000"/>
              <a:t>неуправляемые (стихийные).</a:t>
            </a:r>
          </a:p>
          <a:p>
            <a:pPr lvl="0"/>
            <a:endParaRPr lang="en-US" sz="2000"/>
          </a:p>
          <a:p>
            <a:pPr lvl="0"/>
            <a:r>
              <a:rPr lang="en-US" sz="2000"/>
              <a:t>11. По признаку затухания конфликты бывают:</a:t>
            </a:r>
          </a:p>
          <a:p>
            <a:pPr lvl="0">
              <a:buClr>
                <a:srgbClr val="99284C"/>
              </a:buClr>
              <a:buSzPct val="75000"/>
              <a:buFont typeface="StarSymbol" pitchFamily="2"/>
              <a:buChar char=""/>
            </a:pPr>
            <a:r>
              <a:rPr lang="en-US" sz="2000"/>
              <a:t>спонтанно прекращающиеся,</a:t>
            </a:r>
          </a:p>
          <a:p>
            <a:pPr lvl="0">
              <a:buClr>
                <a:srgbClr val="99284C"/>
              </a:buClr>
              <a:buSzPct val="75000"/>
              <a:buFont typeface="StarSymbol" pitchFamily="2"/>
              <a:buChar char=""/>
            </a:pPr>
            <a:r>
              <a:rPr lang="en-US" sz="2000"/>
              <a:t>прекращающиеся под влиянием средств противоборствующих сторон,</a:t>
            </a:r>
          </a:p>
          <a:p>
            <a:pPr lvl="0">
              <a:buClr>
                <a:srgbClr val="99284C"/>
              </a:buClr>
              <a:buSzPct val="75000"/>
              <a:buFont typeface="StarSymbol" pitchFamily="2"/>
              <a:buChar char=""/>
            </a:pPr>
            <a:r>
              <a:rPr lang="en-US" sz="2000"/>
              <a:t>прекращающиеся при вмешательстве внешних сил</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name="page8">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869759" y="735119"/>
            <a:ext cx="8418240" cy="5076720"/>
          </a:xfrm>
        </p:spPr>
        <p:txBody>
          <a:bodyPr/>
          <a:lstStyle/>
          <a:p>
            <a:pPr lvl="0">
              <a:spcBef>
                <a:spcPts val="901"/>
              </a:spcBef>
            </a:pPr>
            <a:r>
              <a:rPr lang="en-US" sz="2000">
                <a:latin typeface="Georgia" pitchFamily="18"/>
              </a:rPr>
              <a:t>Всякий реальный конфликт представляет собой сложный динамический процесс, включающий следующие </a:t>
            </a:r>
            <a:r>
              <a:rPr lang="en-US" sz="2000" b="1" u="sng">
                <a:latin typeface="Georgia" pitchFamily="18"/>
              </a:rPr>
              <a:t>основные стадии:</a:t>
            </a:r>
          </a:p>
          <a:p>
            <a:pPr marL="190440" lvl="0">
              <a:buClr>
                <a:srgbClr val="99284C"/>
              </a:buClr>
              <a:buSzPct val="75000"/>
              <a:buFont typeface="StarSymbol" pitchFamily="2"/>
              <a:buChar char=""/>
            </a:pPr>
            <a:r>
              <a:rPr lang="en-US" sz="2000">
                <a:latin typeface="Georgia" pitchFamily="18"/>
                <a:cs typeface="Times New Roman" pitchFamily="18"/>
              </a:rPr>
              <a:t>предметная ситуация  — возникновение объективных причин конфликта</a:t>
            </a:r>
          </a:p>
          <a:p>
            <a:pPr marL="190440" lvl="0">
              <a:buClr>
                <a:srgbClr val="99284C"/>
              </a:buClr>
              <a:buSzPct val="75000"/>
              <a:buFont typeface="StarSymbol" pitchFamily="2"/>
              <a:buChar char=""/>
            </a:pPr>
            <a:r>
              <a:rPr lang="en-US" sz="2000">
                <a:latin typeface="Georgia" pitchFamily="18"/>
                <a:cs typeface="Times New Roman" pitchFamily="18"/>
              </a:rPr>
              <a:t>конфликтное взаимодействие  — инцидент или развивающийся конфликт</a:t>
            </a:r>
          </a:p>
          <a:p>
            <a:pPr marL="190440" lvl="0">
              <a:buClr>
                <a:srgbClr val="99284C"/>
              </a:buClr>
              <a:buSzPct val="75000"/>
              <a:buFont typeface="StarSymbol" pitchFamily="2"/>
              <a:buChar char=""/>
            </a:pPr>
            <a:r>
              <a:rPr lang="en-US" sz="2000">
                <a:latin typeface="Georgia" pitchFamily="18"/>
                <a:cs typeface="Times New Roman" pitchFamily="18"/>
              </a:rPr>
              <a:t>разрешение конфликта  (полное или частичное).</a:t>
            </a:r>
          </a:p>
          <a:p>
            <a:pPr lvl="0"/>
            <a:r>
              <a:rPr lang="en-US" sz="2000">
                <a:latin typeface="Arial" pitchFamily="18"/>
              </a:rPr>
              <a:t>Конфликт, независимо от его природы, выполняет </a:t>
            </a:r>
            <a:r>
              <a:rPr lang="en-US" sz="2000" b="1" u="sng">
                <a:latin typeface="Arial" pitchFamily="18"/>
              </a:rPr>
              <a:t>ряд  функций</a:t>
            </a:r>
            <a:r>
              <a:rPr lang="en-US" sz="2000" b="1" u="sng">
                <a:latin typeface="Georgia" pitchFamily="18"/>
              </a:rPr>
              <a:t> </a:t>
            </a:r>
            <a:r>
              <a:rPr lang="en-US" sz="2000">
                <a:latin typeface="Georgia" pitchFamily="18"/>
              </a:rPr>
              <a:t>среди которых наиболее важными являются:</a:t>
            </a:r>
          </a:p>
          <a:p>
            <a:pPr marL="190440" lvl="0">
              <a:buClr>
                <a:srgbClr val="99284C"/>
              </a:buClr>
              <a:buSzPct val="75000"/>
              <a:buFont typeface="StarSymbol" pitchFamily="2"/>
              <a:buChar char=""/>
            </a:pPr>
            <a:r>
              <a:rPr lang="en-US" sz="2000">
                <a:latin typeface="Georgia" pitchFamily="18"/>
                <a:cs typeface="Times New Roman" pitchFamily="18"/>
              </a:rPr>
              <a:t>диалектическая  — служит для выявления причин конфликтного взаимодействия;</a:t>
            </a:r>
          </a:p>
          <a:p>
            <a:pPr marL="190440" lvl="0">
              <a:buClr>
                <a:srgbClr val="99284C"/>
              </a:buClr>
              <a:buSzPct val="75000"/>
              <a:buFont typeface="StarSymbol" pitchFamily="2"/>
              <a:buChar char=""/>
            </a:pPr>
            <a:r>
              <a:rPr lang="en-US" sz="2000">
                <a:latin typeface="Georgia" pitchFamily="18"/>
                <a:cs typeface="Times New Roman" pitchFamily="18"/>
              </a:rPr>
              <a:t>конструктивная  — вызываемое конфликтом напряжение может быть направлено на достижение цели;</a:t>
            </a:r>
          </a:p>
          <a:p>
            <a:pPr marL="190440" lvl="0">
              <a:buClr>
                <a:srgbClr val="99284C"/>
              </a:buClr>
              <a:buSzPct val="75000"/>
              <a:buFont typeface="StarSymbol" pitchFamily="2"/>
              <a:buChar char=""/>
            </a:pPr>
            <a:r>
              <a:rPr lang="en-US" sz="2000">
                <a:latin typeface="Georgia" pitchFamily="18"/>
                <a:cs typeface="Times New Roman" pitchFamily="18"/>
              </a:rPr>
              <a:t>деструктивная  — появляется личностная, эмоциональная окраска взаимоотношений, которая мешает решению проблем.</a:t>
            </a:r>
          </a:p>
          <a:p>
            <a:pPr lvl="0" algn="just">
              <a:spcBef>
                <a:spcPts val="499"/>
              </a:spcBef>
              <a:spcAft>
                <a:spcPts val="989"/>
              </a:spcAft>
            </a:pPr>
            <a:endParaRPr lang="en-US" sz="2600">
              <a:latin typeface="Georgia" pitchFamily="18"/>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name="page9">
    <p:spTree>
      <p:nvGrpSpPr>
        <p:cNvPr id="1" name=""/>
        <p:cNvGrpSpPr/>
        <p:nvPr/>
      </p:nvGrpSpPr>
      <p:grpSpPr>
        <a:xfrm>
          <a:off x="0" y="0"/>
          <a:ext cx="0" cy="0"/>
          <a:chOff x="0" y="0"/>
          <a:chExt cx="0" cy="0"/>
        </a:xfrm>
      </p:grpSpPr>
      <p:sp>
        <p:nvSpPr>
          <p:cNvPr id="2" name="Заголовок 1"/>
          <p:cNvSpPr txBox="1">
            <a:spLocks noGrp="1"/>
          </p:cNvSpPr>
          <p:nvPr>
            <p:ph type="title" idx="4294967295"/>
          </p:nvPr>
        </p:nvSpPr>
        <p:spPr>
          <a:xfrm>
            <a:off x="740879" y="699480"/>
            <a:ext cx="8607960" cy="668520"/>
          </a:xfrm>
        </p:spPr>
        <p:txBody>
          <a:bodyPr/>
          <a:lstStyle/>
          <a:p>
            <a:pPr lvl="0"/>
            <a:r>
              <a:rPr lang="en-US"/>
              <a:t>Этапы конфликта</a:t>
            </a:r>
          </a:p>
        </p:txBody>
      </p:sp>
      <p:sp>
        <p:nvSpPr>
          <p:cNvPr id="3" name="Текст 2"/>
          <p:cNvSpPr txBox="1">
            <a:spLocks noGrp="1"/>
          </p:cNvSpPr>
          <p:nvPr>
            <p:ph type="body" idx="4294967295"/>
          </p:nvPr>
        </p:nvSpPr>
        <p:spPr>
          <a:xfrm>
            <a:off x="792000" y="1440000"/>
            <a:ext cx="8418240" cy="5417640"/>
          </a:xfrm>
        </p:spPr>
        <p:txBody>
          <a:bodyPr/>
          <a:lstStyle/>
          <a:p>
            <a:pPr lvl="0">
              <a:buClr>
                <a:srgbClr val="99284C"/>
              </a:buClr>
              <a:buSzPct val="75000"/>
              <a:buFont typeface="StarSymbol" pitchFamily="2"/>
              <a:buChar char=""/>
            </a:pPr>
            <a:r>
              <a:rPr lang="en-US" sz="2000"/>
              <a:t>Возникновение и развитие конфликтной ситуации.</a:t>
            </a:r>
          </a:p>
          <a:p>
            <a:pPr lvl="0"/>
            <a:r>
              <a:rPr lang="en-US" sz="2000"/>
              <a:t>Конфликтные ситуации возникают не сами по себе, они создаются одним или несколькими субъектами конфликта и являются предпосылками конфликтов.</a:t>
            </a:r>
          </a:p>
          <a:p>
            <a:pPr lvl="0">
              <a:buClr>
                <a:srgbClr val="99284C"/>
              </a:buClr>
              <a:buSzPct val="75000"/>
              <a:buFont typeface="StarSymbol" pitchFamily="2"/>
              <a:buChar char=""/>
            </a:pPr>
            <a:r>
              <a:rPr lang="en-US" sz="2000"/>
              <a:t>Осознание конфликтной ситуации хотя бы одним из участников социального взаимодействия и эмоциональное переживание им этого факта.</a:t>
            </a:r>
          </a:p>
          <a:p>
            <a:pPr lvl="0">
              <a:buClr>
                <a:srgbClr val="99284C"/>
              </a:buClr>
              <a:buSzPct val="75000"/>
              <a:buFont typeface="StarSymbol" pitchFamily="2"/>
              <a:buChar char=""/>
            </a:pPr>
            <a:r>
              <a:rPr lang="en-US" sz="2000"/>
              <a:t>Начало открытого конфликтного взаимодействия.</a:t>
            </a:r>
          </a:p>
          <a:p>
            <a:pPr lvl="0"/>
            <a:r>
              <a:rPr lang="en-US" sz="2000"/>
              <a:t>Этот этап состоит в том, что один из участников социального взаимодействия, осознавший конфликтную ситуацию, переходит к активным действиям, направленным на нанесение ущерба противной стороне. Другой участник, осознавая, что данные действия направлены против него, предпринимает активные ответные действия против инициатора конфликта.</a:t>
            </a:r>
          </a:p>
          <a:p>
            <a:pPr lvl="0">
              <a:buClr>
                <a:srgbClr val="99284C"/>
              </a:buClr>
              <a:buSzPct val="75000"/>
              <a:buFont typeface="StarSymbol" pitchFamily="2"/>
              <a:buChar char=""/>
            </a:pPr>
            <a:r>
              <a:rPr lang="en-US" sz="2000"/>
              <a:t>Развитие открытого конфликта.</a:t>
            </a:r>
          </a:p>
          <a:p>
            <a:pPr lvl="0"/>
            <a:r>
              <a:rPr lang="en-US" sz="2000"/>
              <a:t>На этом этапе участники конфликта открыто заявляют о своих позициях и выдвигают требования. Вместе с тем они могут не осознавать собственных интересов и не понимать сути и предмета конфликта.</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name="page10">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725759" y="936000"/>
            <a:ext cx="8418240" cy="4762799"/>
          </a:xfrm>
        </p:spPr>
        <p:txBody>
          <a:bodyPr/>
          <a:lstStyle/>
          <a:p>
            <a:pPr lvl="0"/>
            <a:r>
              <a:rPr lang="en-US" sz="2000"/>
              <a:t>Эти действия участников конфликта называют </a:t>
            </a:r>
            <a:r>
              <a:rPr lang="en-US" sz="2000" b="1" u="sng"/>
              <a:t>конфликтным поведением</a:t>
            </a:r>
            <a:r>
              <a:rPr lang="en-US" sz="2000"/>
              <a:t>. Конфликтное поведение может развиваться в трех направлениях:</a:t>
            </a:r>
          </a:p>
          <a:p>
            <a:pPr lvl="0">
              <a:buClr>
                <a:srgbClr val="99284C"/>
              </a:buClr>
              <a:buSzPct val="75000"/>
              <a:buFont typeface="StarSymbol" pitchFamily="2"/>
              <a:buChar char=""/>
            </a:pPr>
            <a:r>
              <a:rPr lang="en-US" sz="2000"/>
              <a:t>открытая борьба – наиболее острая форма конфликтного поведения, связанная со стремлением всеми средствами получить</a:t>
            </a:r>
            <a:r>
              <a:rPr lang="en-US"/>
              <a:t> </a:t>
            </a:r>
            <a:r>
              <a:rPr lang="en-US" sz="2000"/>
              <a:t>максимум желаемого;</a:t>
            </a:r>
          </a:p>
          <a:p>
            <a:pPr lvl="0">
              <a:buClr>
                <a:srgbClr val="99284C"/>
              </a:buClr>
              <a:buSzPct val="75000"/>
              <a:buFont typeface="StarSymbol" pitchFamily="2"/>
              <a:buChar char=""/>
            </a:pPr>
            <a:r>
              <a:rPr lang="en-US" sz="2000"/>
              <a:t>отказ от конфликтного взаимодействия сводится к увеличению дистанции, а затем и полному исключению контакта с инициатором конфликта;</a:t>
            </a:r>
          </a:p>
          <a:p>
            <a:pPr lvl="0">
              <a:buClr>
                <a:srgbClr val="99284C"/>
              </a:buClr>
              <a:buSzPct val="75000"/>
              <a:buFont typeface="StarSymbol" pitchFamily="2"/>
              <a:buChar char=""/>
            </a:pPr>
            <a:r>
              <a:rPr lang="en-US" sz="2000"/>
              <a:t>компромисс или ведение переговоров на основе взаимных уступок.</a:t>
            </a:r>
          </a:p>
          <a:p>
            <a:pPr lvl="0"/>
            <a:r>
              <a:rPr lang="en-US" sz="2000"/>
              <a:t>5.Разрешение конфликта представляет собой исход,</a:t>
            </a:r>
            <a:r>
              <a:rPr lang="en-US"/>
              <a:t> </a:t>
            </a:r>
            <a:r>
              <a:rPr lang="en-US" sz="2000"/>
              <a:t>предсказуемый характером взаимодействия или итоговое резюме полученных вознаграждений и понесенных потерь. </a:t>
            </a:r>
            <a:r>
              <a:rPr lang="en-US"/>
              <a:t>  </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name="page11">
    <p:spTree>
      <p:nvGrpSpPr>
        <p:cNvPr id="1" name=""/>
        <p:cNvGrpSpPr/>
        <p:nvPr/>
      </p:nvGrpSpPr>
      <p:grpSpPr>
        <a:xfrm>
          <a:off x="0" y="0"/>
          <a:ext cx="0" cy="0"/>
          <a:chOff x="0" y="0"/>
          <a:chExt cx="0" cy="0"/>
        </a:xfrm>
      </p:grpSpPr>
      <p:sp>
        <p:nvSpPr>
          <p:cNvPr id="2" name="Заголовок 1"/>
          <p:cNvSpPr txBox="1">
            <a:spLocks noGrp="1"/>
          </p:cNvSpPr>
          <p:nvPr>
            <p:ph type="title" idx="4294967295"/>
          </p:nvPr>
        </p:nvSpPr>
        <p:spPr>
          <a:xfrm>
            <a:off x="740879" y="699480"/>
            <a:ext cx="8607960" cy="596520"/>
          </a:xfrm>
        </p:spPr>
        <p:txBody>
          <a:bodyPr/>
          <a:lstStyle/>
          <a:p>
            <a:pPr lvl="0"/>
            <a:r>
              <a:rPr lang="en-US" sz="2800"/>
              <a:t>Виды конфликтов</a:t>
            </a:r>
          </a:p>
        </p:txBody>
      </p:sp>
      <p:sp>
        <p:nvSpPr>
          <p:cNvPr id="3" name="Текст 2"/>
          <p:cNvSpPr txBox="1">
            <a:spLocks noGrp="1"/>
          </p:cNvSpPr>
          <p:nvPr>
            <p:ph type="body" idx="4294967295"/>
          </p:nvPr>
        </p:nvSpPr>
        <p:spPr>
          <a:xfrm>
            <a:off x="792000" y="1280880"/>
            <a:ext cx="8418240" cy="5554800"/>
          </a:xfrm>
        </p:spPr>
        <p:txBody>
          <a:bodyPr/>
          <a:lstStyle/>
          <a:p>
            <a:pPr lvl="0">
              <a:buClr>
                <a:srgbClr val="99284C"/>
              </a:buClr>
              <a:buSzPct val="75000"/>
              <a:buFont typeface="StarSymbol" pitchFamily="2"/>
              <a:buChar char=""/>
            </a:pPr>
            <a:r>
              <a:rPr lang="en-US" sz="2000" b="1" u="sng"/>
              <a:t> Внутриличностный</a:t>
            </a:r>
            <a:r>
              <a:rPr lang="en-US" sz="2000"/>
              <a:t>, где участниками конфликта выступают не люди, а различные психологические факторы внутреннего мира личности, часто кажущиеся или являющиеся несовместимыми: потребности, мотивы, ценности, чувства. Это так называемое умение «жить в ладу с самим собой»;</a:t>
            </a:r>
          </a:p>
          <a:p>
            <a:pPr lvl="0">
              <a:buClr>
                <a:srgbClr val="99284C"/>
              </a:buClr>
              <a:buSzPct val="75000"/>
              <a:buFont typeface="StarSymbol" pitchFamily="2"/>
              <a:buChar char=""/>
            </a:pPr>
            <a:r>
              <a:rPr lang="en-US" sz="2000" b="1" u="sng"/>
              <a:t>Межличностный</a:t>
            </a:r>
            <a:r>
              <a:rPr lang="en-US" sz="2000"/>
              <a:t> - </a:t>
            </a:r>
            <a:r>
              <a:rPr lang="en-US" sz="2000">
                <a:solidFill>
                  <a:srgbClr val="363636"/>
                </a:solidFill>
                <a:latin typeface="Tahoma" pitchFamily="18"/>
                <a:ea typeface="Tahoma" pitchFamily="34"/>
              </a:rPr>
              <a:t>представляют собой столкновение индивидов с группой, между собой, борьбу за интересы каждой из сторон. Э</a:t>
            </a:r>
            <a:r>
              <a:rPr lang="en-US" sz="2000"/>
              <a:t>то самый распространённый тип конфликта. Он представлен двумя сторонами. Чаще всего – это борьба за ограниченные ресурсы: материальные средства, производственные площади, время использования оборудования, рабочую силу и т.д. Каждый считает, что в ресурсах нуждается именно он, а не другой;</a:t>
            </a:r>
          </a:p>
          <a:p>
            <a:pPr lvl="0">
              <a:buClr>
                <a:srgbClr val="99284C"/>
              </a:buClr>
              <a:buSzPct val="75000"/>
              <a:buFont typeface="StarSymbol" pitchFamily="2"/>
              <a:buChar char=""/>
            </a:pPr>
            <a:r>
              <a:rPr lang="en-US" sz="2000" b="1" u="sng"/>
              <a:t>Межгрупповой конфликт. </a:t>
            </a:r>
            <a:r>
              <a:rPr lang="en-US" sz="2000"/>
              <a:t>Участниками являются различные группы, </a:t>
            </a:r>
            <a:r>
              <a:rPr lang="en-US" sz="2000">
                <a:solidFill>
                  <a:srgbClr val="363636"/>
                </a:solidFill>
                <a:latin typeface="Tahoma" pitchFamily="18"/>
                <a:ea typeface="Tahoma" pitchFamily="34"/>
              </a:rPr>
              <a:t>в которых затрагиваются интересы людей, объединенных в период конфликта в единые сплоченные сообщества. </a:t>
            </a:r>
            <a:r>
              <a:rPr lang="en-US" sz="2000"/>
              <a:t>Следует отметить, что эта сплоченность может исчезнуть сразу после прекращения конфликта, но в момент отстаивания общих интересов единство группы может быть достаточно значительным. Например, между руководством и исполнителями;</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name="page12">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822600" y="792000"/>
            <a:ext cx="8418240" cy="6108479"/>
          </a:xfrm>
        </p:spPr>
        <p:txBody>
          <a:bodyPr/>
          <a:lstStyle/>
          <a:p>
            <a:pPr lvl="0">
              <a:buClr>
                <a:srgbClr val="99284C"/>
              </a:buClr>
              <a:buSzPct val="75000"/>
              <a:buFont typeface="StarSymbol" pitchFamily="2"/>
              <a:buChar char=""/>
            </a:pPr>
            <a:r>
              <a:rPr lang="en-US" sz="2000" b="1" u="sng"/>
              <a:t>Между личностью и группой.</a:t>
            </a:r>
          </a:p>
          <a:p>
            <a:pPr lvl="0">
              <a:buClr>
                <a:srgbClr val="99284C"/>
              </a:buClr>
              <a:buSzPct val="75000"/>
              <a:buFont typeface="StarSymbol" pitchFamily="2"/>
              <a:buChar char=""/>
            </a:pPr>
            <a:r>
              <a:rPr lang="en-US" sz="2000"/>
              <a:t>Группа устанавливает свои нормы поведения и общения. Каждый член такой группы должен их соблюдать. Отступление от принятых норм группа рассматривает как негативное явление, возникает конфликт между личностью и группой;</a:t>
            </a:r>
          </a:p>
          <a:p>
            <a:pPr lvl="0">
              <a:buClr>
                <a:srgbClr val="99284C"/>
              </a:buClr>
              <a:buSzPct val="75000"/>
              <a:buFont typeface="StarSymbol" pitchFamily="2"/>
              <a:buChar char=""/>
            </a:pPr>
            <a:r>
              <a:rPr lang="en-US" sz="2000" b="1" u="sng"/>
              <a:t>Социальный конфликт</a:t>
            </a:r>
            <a:r>
              <a:rPr lang="en-US" sz="2000"/>
              <a:t> – это ситуация, когда стороны (субъекты) взаимодействия преследуют какие-то свои цели, которые противоречат или взаимно исключают друг друга.</a:t>
            </a:r>
          </a:p>
          <a:p>
            <a:pPr lvl="0">
              <a:buClr>
                <a:srgbClr val="99284C"/>
              </a:buClr>
              <a:buSzPct val="75000"/>
              <a:buFont typeface="StarSymbol" pitchFamily="2"/>
              <a:buChar char=""/>
            </a:pPr>
            <a:r>
              <a:rPr lang="en-US" sz="2000" b="1" u="sng"/>
              <a:t>Конфликт когнитивный </a:t>
            </a:r>
            <a:r>
              <a:rPr lang="en-US" sz="2000"/>
              <a:t> – конфликт взглядов, точек зрения, знаний. В таком конфликте целью каждого субъекта является убедить оппонента, доказать правильность своей точки зрения, своей позиции.</a:t>
            </a:r>
          </a:p>
          <a:p>
            <a:pPr lvl="0">
              <a:buClr>
                <a:srgbClr val="99284C"/>
              </a:buClr>
              <a:buSzPct val="75000"/>
              <a:buFont typeface="StarSymbol" pitchFamily="2"/>
              <a:buChar char=""/>
            </a:pPr>
            <a:r>
              <a:rPr lang="en-US" sz="2000" b="1" u="sng"/>
              <a:t>Конфликты интересов</a:t>
            </a:r>
            <a:r>
              <a:rPr lang="en-US" sz="2000"/>
              <a:t>  можно представить как противовес конфликта когнитивного, что означает противоборство, основанное на столкновении интересов различных оппонентов (групп, индивидов, организаций).</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name="page13">
    <p:spTree>
      <p:nvGrpSpPr>
        <p:cNvPr id="1" name=""/>
        <p:cNvGrpSpPr/>
        <p:nvPr/>
      </p:nvGrpSpPr>
      <p:grpSpPr>
        <a:xfrm>
          <a:off x="0" y="0"/>
          <a:ext cx="0" cy="0"/>
          <a:chOff x="0" y="0"/>
          <a:chExt cx="0" cy="0"/>
        </a:xfrm>
      </p:grpSpPr>
      <p:sp>
        <p:nvSpPr>
          <p:cNvPr id="2" name="Заголовок 1"/>
          <p:cNvSpPr txBox="1">
            <a:spLocks noGrp="1"/>
          </p:cNvSpPr>
          <p:nvPr>
            <p:ph type="title" idx="4294967295"/>
          </p:nvPr>
        </p:nvSpPr>
        <p:spPr/>
        <p:txBody>
          <a:bodyPr/>
          <a:lstStyle/>
          <a:p>
            <a:pPr lvl="0"/>
            <a:r>
              <a:rPr lang="en-US" sz="2600"/>
              <a:t>Положительные моменты конфликта</a:t>
            </a:r>
          </a:p>
        </p:txBody>
      </p:sp>
      <p:sp>
        <p:nvSpPr>
          <p:cNvPr id="3" name="Текст 2"/>
          <p:cNvSpPr txBox="1">
            <a:spLocks noGrp="1"/>
          </p:cNvSpPr>
          <p:nvPr>
            <p:ph type="body" idx="4294967295"/>
          </p:nvPr>
        </p:nvSpPr>
        <p:spPr>
          <a:xfrm>
            <a:off x="797759" y="1655999"/>
            <a:ext cx="8418240" cy="4762799"/>
          </a:xfrm>
        </p:spPr>
        <p:txBody>
          <a:bodyPr/>
          <a:lstStyle/>
          <a:p>
            <a:pPr lvl="0">
              <a:buClr>
                <a:srgbClr val="99284C"/>
              </a:buClr>
              <a:buSzPct val="75000"/>
              <a:buFont typeface="StarSymbol" pitchFamily="2"/>
              <a:buChar char=""/>
            </a:pPr>
            <a:r>
              <a:rPr lang="en-US" sz="2000"/>
              <a:t>Конфликт показывает «слабое звено» во взаимоотношении;</a:t>
            </a:r>
          </a:p>
          <a:p>
            <a:pPr lvl="0">
              <a:buClr>
                <a:srgbClr val="99284C"/>
              </a:buClr>
              <a:buSzPct val="75000"/>
              <a:buFont typeface="StarSymbol" pitchFamily="2"/>
              <a:buChar char=""/>
            </a:pPr>
            <a:r>
              <a:rPr lang="en-US" sz="2000"/>
              <a:t>Дает возможность увидеть скрытые отношения (т. е человек вроде бы с вами общается хорошо, вы считаете его другом, а за вашей спиной может сделать что-то плохое);</a:t>
            </a:r>
          </a:p>
          <a:p>
            <a:pPr lvl="0">
              <a:buClr>
                <a:srgbClr val="99284C"/>
              </a:buClr>
              <a:buSzPct val="75000"/>
              <a:buFont typeface="StarSymbol" pitchFamily="2"/>
              <a:buChar char=""/>
            </a:pPr>
            <a:r>
              <a:rPr lang="en-US" sz="2000"/>
              <a:t>Дает возможность выплеснуть отрицательные эмоции, снять напряжение (если у вас наблюдается скрытый, внутренний конфликт, то все негативные чувства накапливаются внутри вас и выплеснув их, высказав, вам становится намного легче);</a:t>
            </a:r>
          </a:p>
          <a:p>
            <a:pPr lvl="0">
              <a:buClr>
                <a:srgbClr val="99284C"/>
              </a:buClr>
              <a:buSzPct val="75000"/>
              <a:buFont typeface="StarSymbol" pitchFamily="2"/>
              <a:buChar char=""/>
            </a:pPr>
            <a:r>
              <a:rPr lang="en-US" sz="2000"/>
              <a:t>Конфликт — толчок к пересмотру своих взглядов на привычки;</a:t>
            </a:r>
          </a:p>
          <a:p>
            <a:pPr lvl="0">
              <a:buClr>
                <a:srgbClr val="99284C"/>
              </a:buClr>
              <a:buSzPct val="75000"/>
              <a:buFont typeface="StarSymbol" pitchFamily="2"/>
              <a:buChar char=""/>
            </a:pPr>
            <a:r>
              <a:rPr lang="en-US" sz="2000"/>
              <a:t>Способ к сплочению коллектива при противоборствовании (когда на группу конфликтующих оказывает давление какой-либо внешний враг они объединяются, чтобы вместе противостоять).</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name="page14">
    <p:spTree>
      <p:nvGrpSpPr>
        <p:cNvPr id="1" name=""/>
        <p:cNvGrpSpPr/>
        <p:nvPr/>
      </p:nvGrpSpPr>
      <p:grpSpPr>
        <a:xfrm>
          <a:off x="0" y="0"/>
          <a:ext cx="0" cy="0"/>
          <a:chOff x="0" y="0"/>
          <a:chExt cx="0" cy="0"/>
        </a:xfrm>
      </p:grpSpPr>
      <p:sp>
        <p:nvSpPr>
          <p:cNvPr id="2" name="Заголовок 1"/>
          <p:cNvSpPr txBox="1">
            <a:spLocks noGrp="1"/>
          </p:cNvSpPr>
          <p:nvPr>
            <p:ph type="title" idx="4294967295"/>
          </p:nvPr>
        </p:nvSpPr>
        <p:spPr/>
        <p:txBody>
          <a:bodyPr/>
          <a:lstStyle/>
          <a:p>
            <a:pPr lvl="0">
              <a:buClr>
                <a:srgbClr val="000000"/>
              </a:buClr>
              <a:buSzPct val="45000"/>
              <a:buFont typeface="StarSymbol"/>
              <a:buChar char=""/>
            </a:pPr>
            <a:r>
              <a:rPr lang="en-US"/>
              <a:t>Отрицательные моменты конфликта</a:t>
            </a:r>
          </a:p>
        </p:txBody>
      </p:sp>
      <p:sp>
        <p:nvSpPr>
          <p:cNvPr id="3" name="Текст 2"/>
          <p:cNvSpPr txBox="1">
            <a:spLocks noGrp="1"/>
          </p:cNvSpPr>
          <p:nvPr>
            <p:ph type="body" idx="4294967295"/>
          </p:nvPr>
        </p:nvSpPr>
        <p:spPr>
          <a:xfrm>
            <a:off x="797759" y="1961640"/>
            <a:ext cx="8418240" cy="4762799"/>
          </a:xfrm>
        </p:spPr>
        <p:txBody>
          <a:bodyPr/>
          <a:lstStyle/>
          <a:p>
            <a:pPr lvl="0">
              <a:buClr>
                <a:srgbClr val="99284C"/>
              </a:buClr>
              <a:buSzPct val="75000"/>
              <a:buFont typeface="StarSymbol" pitchFamily="2"/>
              <a:buChar char=""/>
            </a:pPr>
            <a:r>
              <a:rPr lang="en-US"/>
              <a:t>Отрицательные эмоции, переживания;</a:t>
            </a:r>
          </a:p>
          <a:p>
            <a:pPr lvl="0">
              <a:buClr>
                <a:srgbClr val="99284C"/>
              </a:buClr>
              <a:buSzPct val="75000"/>
              <a:buFont typeface="StarSymbol" pitchFamily="2"/>
              <a:buChar char=""/>
            </a:pPr>
            <a:r>
              <a:rPr lang="en-US"/>
              <a:t>Нарушение отношений между учениками;</a:t>
            </a:r>
          </a:p>
          <a:p>
            <a:pPr lvl="0">
              <a:buClr>
                <a:srgbClr val="99284C"/>
              </a:buClr>
              <a:buSzPct val="75000"/>
              <a:buFont typeface="StarSymbol" pitchFamily="2"/>
              <a:buChar char=""/>
            </a:pPr>
            <a:r>
              <a:rPr lang="en-US"/>
              <a:t>Ухудшение климата в коллективе;</a:t>
            </a:r>
          </a:p>
          <a:p>
            <a:pPr lvl="0">
              <a:buClr>
                <a:srgbClr val="99284C"/>
              </a:buClr>
              <a:buSzPct val="75000"/>
              <a:buFont typeface="StarSymbol" pitchFamily="2"/>
              <a:buChar char=""/>
            </a:pPr>
            <a:r>
              <a:rPr lang="en-US"/>
              <a:t>Ухудшение качества работы;</a:t>
            </a:r>
          </a:p>
          <a:p>
            <a:pPr lvl="0">
              <a:buClr>
                <a:srgbClr val="99284C"/>
              </a:buClr>
              <a:buSzPct val="75000"/>
              <a:buFont typeface="StarSymbol" pitchFamily="2"/>
              <a:buChar char=""/>
            </a:pPr>
            <a:r>
              <a:rPr lang="en-US"/>
              <a:t>Потеря времени (на одну минуту конфликта приходится 12 минут после конфликтных переживаний).</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name="Пожелания клиентов">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792000" y="924840"/>
            <a:ext cx="8418240" cy="5843160"/>
          </a:xfrm>
        </p:spPr>
        <p:txBody>
          <a:bodyPr/>
          <a:lstStyle/>
          <a:p>
            <a:pPr lvl="0" algn="just">
              <a:spcAft>
                <a:spcPts val="1125"/>
              </a:spcAft>
            </a:pPr>
            <a:r>
              <a:rPr lang="en-US" sz="2200">
                <a:latin typeface="Arial" pitchFamily="18"/>
              </a:rPr>
              <a:t>Трудно найти двух людей с абсолютно одинаковыми вкусами, привычками или интересами, поэтому в любых продолжительных отношениях между людьми рано или поздно возникают разногласия, противоречия, конфликтные ситуации.</a:t>
            </a:r>
          </a:p>
          <a:p>
            <a:pPr lvl="0" algn="just">
              <a:spcAft>
                <a:spcPts val="1125"/>
              </a:spcAft>
            </a:pPr>
            <a:r>
              <a:rPr lang="en-US" sz="2200">
                <a:latin typeface="Arial" pitchFamily="18"/>
              </a:rPr>
              <a:t>С одной стороны, такие ситуации могут навредить существующим отношениям, но с другой, именно несовпадение во взглядах и существование нескольких мнений могут быть ресурсом, обогащающим отношения и способствующим укреплению доверия и взаимопонимания.</a:t>
            </a:r>
          </a:p>
          <a:p>
            <a:pPr lvl="0" algn="just">
              <a:spcAft>
                <a:spcPts val="1125"/>
              </a:spcAft>
            </a:pPr>
            <a:r>
              <a:rPr lang="en-US" sz="2200">
                <a:latin typeface="Arial" pitchFamily="18"/>
              </a:rPr>
              <a:t>Чтобы конструктивно преодолевать существующие конфликты, надо знать о различных способах поведения в конфликте и уметь выбрать такой способ поведения, который в наибольшей степени соответствует данной ситуации. Как правило, человек в конфликтной ситуации ведет себя единственным, привычным для него способом, и не догадывается о существовании других способов поведения</a:t>
            </a:r>
            <a:r>
              <a:rPr lang="en-US" sz="1200">
                <a:latin typeface="Arial" pitchFamily="18"/>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name="Удовлетворение потребностей заказчика">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720000" y="581400"/>
            <a:ext cx="8418240" cy="6834599"/>
          </a:xfrm>
        </p:spPr>
        <p:txBody>
          <a:bodyPr/>
          <a:lstStyle/>
          <a:p>
            <a:pPr lvl="0" algn="ctr">
              <a:spcAft>
                <a:spcPts val="1125"/>
              </a:spcAft>
            </a:pPr>
            <a:r>
              <a:rPr lang="en-US" sz="2600" b="1" u="sng">
                <a:latin typeface="Arial" pitchFamily="18"/>
              </a:rPr>
              <a:t>Стратегии поведения в конфликте</a:t>
            </a:r>
          </a:p>
          <a:p>
            <a:pPr lvl="0">
              <a:spcAft>
                <a:spcPts val="1125"/>
              </a:spcAft>
            </a:pPr>
            <a:r>
              <a:rPr lang="en-US" sz="2200">
                <a:latin typeface="Times New Roman" pitchFamily="18"/>
              </a:rPr>
              <a:t>Психолог К. Томас классифицировал все способы поведения в конфликте по двум критериям:</a:t>
            </a:r>
          </a:p>
          <a:p>
            <a:pPr lvl="0">
              <a:spcAft>
                <a:spcPts val="1125"/>
              </a:spcAft>
              <a:buClr>
                <a:srgbClr val="99284C"/>
              </a:buClr>
              <a:buSzPct val="75000"/>
              <a:buFont typeface="StarSymbol" pitchFamily="2"/>
              <a:buChar char=""/>
            </a:pPr>
            <a:r>
              <a:rPr lang="en-US" sz="2200">
                <a:latin typeface="Times New Roman" pitchFamily="18"/>
              </a:rPr>
              <a:t>стремление человека отстаивать собственные интересы (напористость)</a:t>
            </a:r>
          </a:p>
          <a:p>
            <a:pPr lvl="0">
              <a:spcAft>
                <a:spcPts val="1125"/>
              </a:spcAft>
              <a:buClr>
                <a:srgbClr val="99284C"/>
              </a:buClr>
              <a:buSzPct val="75000"/>
              <a:buFont typeface="StarSymbol" pitchFamily="2"/>
              <a:buChar char=""/>
            </a:pPr>
            <a:r>
              <a:rPr lang="en-US" sz="2200">
                <a:latin typeface="Times New Roman" pitchFamily="18"/>
              </a:rPr>
              <a:t>стремление человека учитывать интересы другого человека (кооперация). </a:t>
            </a:r>
          </a:p>
          <a:p>
            <a:pPr lvl="0">
              <a:spcAft>
                <a:spcPts val="1125"/>
              </a:spcAft>
              <a:buClr>
                <a:srgbClr val="99284C"/>
              </a:buClr>
              <a:buSzPct val="75000"/>
              <a:buFont typeface="StarSymbol" pitchFamily="2"/>
              <a:buChar char=""/>
            </a:pPr>
            <a:r>
              <a:rPr lang="en-US" sz="2200">
                <a:latin typeface="Times New Roman" pitchFamily="18"/>
              </a:rPr>
              <a:t>На основании этих критериев К. Томас выделил пять основных способов поведения в конфликтной ситуации. Для удобства их можно представить и в виде образов животных:</a:t>
            </a:r>
          </a:p>
          <a:p>
            <a:pPr lvl="0"/>
            <a:r>
              <a:rPr lang="en-US" sz="2200">
                <a:latin typeface="Times New Roman" pitchFamily="18"/>
              </a:rPr>
              <a:t>I.  Соревнование (конкуренция) - «акула»;</a:t>
            </a:r>
            <a:br>
              <a:rPr lang="en-US" sz="2200">
                <a:latin typeface="Times New Roman" pitchFamily="18"/>
              </a:rPr>
            </a:br>
            <a:r>
              <a:rPr lang="en-US" sz="2200">
                <a:latin typeface="Times New Roman" pitchFamily="18"/>
              </a:rPr>
              <a:t>II.  Приспособление (улаживание) - «плюшевый мишка»;</a:t>
            </a:r>
            <a:br>
              <a:rPr lang="en-US" sz="2200">
                <a:latin typeface="Times New Roman" pitchFamily="18"/>
              </a:rPr>
            </a:br>
            <a:r>
              <a:rPr lang="en-US" sz="2200">
                <a:latin typeface="Times New Roman" pitchFamily="18"/>
              </a:rPr>
              <a:t>III.  Избегание (уклонение) - «черепаха»;  </a:t>
            </a:r>
            <a:br>
              <a:rPr lang="en-US" sz="2200">
                <a:latin typeface="Times New Roman" pitchFamily="18"/>
              </a:rPr>
            </a:br>
            <a:r>
              <a:rPr lang="en-US" sz="2200">
                <a:latin typeface="Times New Roman" pitchFamily="18"/>
              </a:rPr>
              <a:t>IV.  Компромисс - «лиса»;</a:t>
            </a:r>
            <a:br>
              <a:rPr lang="en-US" sz="2200">
                <a:latin typeface="Times New Roman" pitchFamily="18"/>
              </a:rPr>
            </a:br>
            <a:r>
              <a:rPr lang="en-US" sz="2200">
                <a:latin typeface="Times New Roman" pitchFamily="18"/>
              </a:rPr>
              <a:t>V . Сотрудничество - «сова».</a:t>
            </a:r>
          </a:p>
          <a:p>
            <a:pPr lvl="0">
              <a:spcAft>
                <a:spcPts val="1125"/>
              </a:spcAft>
            </a:pPr>
            <a:r>
              <a:rPr lang="en-US" sz="2200">
                <a:latin typeface="Times New Roman" pitchFamily="18"/>
              </a:rPr>
              <a:t>         Каждый из этих способов поведения имеет свои плюсы и минусы, может соответствовать одной жизненной ситуации, но быть абсолютно неподходящим для других.</a:t>
            </a:r>
          </a:p>
          <a:p>
            <a:pPr lvl="0">
              <a:spcAft>
                <a:spcPts val="1125"/>
              </a:spcAft>
            </a:pPr>
            <a:endParaRPr lang="en-US" sz="2200">
              <a:latin typeface="Times New Roman" pitchFamily="18"/>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name="Финансовый анализ">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797759" y="708840"/>
            <a:ext cx="8418240" cy="5815080"/>
          </a:xfrm>
        </p:spPr>
        <p:txBody>
          <a:bodyPr>
            <a:spAutoFit/>
          </a:bodyPr>
          <a:lstStyle/>
          <a:p>
            <a:pPr lvl="0" algn="just">
              <a:spcAft>
                <a:spcPts val="1125"/>
              </a:spcAft>
            </a:pPr>
            <a:r>
              <a:rPr lang="en-US" sz="2200" b="1" i="1" u="sng">
                <a:solidFill>
                  <a:srgbClr val="000000"/>
                </a:solidFill>
                <a:latin typeface="Times New Roman" pitchFamily="18"/>
              </a:rPr>
              <a:t>I Соревнование</a:t>
            </a:r>
          </a:p>
          <a:p>
            <a:pPr lvl="0" algn="just">
              <a:spcAft>
                <a:spcPts val="1125"/>
              </a:spcAft>
            </a:pPr>
            <a:r>
              <a:rPr lang="en-US" sz="1800">
                <a:solidFill>
                  <a:srgbClr val="000000"/>
                </a:solidFill>
                <a:latin typeface="Times New Roman" pitchFamily="18"/>
              </a:rPr>
              <a:t>        </a:t>
            </a:r>
            <a:r>
              <a:rPr lang="en-US" sz="1800" i="1">
                <a:solidFill>
                  <a:srgbClr val="000000"/>
                </a:solidFill>
                <a:latin typeface="Times New Roman" pitchFamily="18"/>
              </a:rPr>
              <a:t>Соревнование</a:t>
            </a:r>
            <a:r>
              <a:rPr lang="en-US" sz="1800">
                <a:solidFill>
                  <a:srgbClr val="000000"/>
                </a:solidFill>
                <a:latin typeface="Times New Roman" pitchFamily="18"/>
              </a:rPr>
              <a:t>  – такой вид поведения в конфликте, в котором человек стремится добиться удовлетворения своих интересов в ущерб интересам другого. Человек, который следует этой стратегии, уверен, что выйти победителем из конфликта может только один участник и победа одного участника неизбежно означает поражение второго. Такой человек будет настаивать на своем во, чтобы то ни стало, а позицию другого человека не будет принимать во внимания.</a:t>
            </a:r>
          </a:p>
          <a:p>
            <a:pPr lvl="0" algn="just">
              <a:spcAft>
                <a:spcPts val="1125"/>
              </a:spcAft>
            </a:pPr>
            <a:r>
              <a:rPr lang="en-US" sz="1800" b="1" i="1">
                <a:solidFill>
                  <a:srgbClr val="000000"/>
                </a:solidFill>
                <a:latin typeface="Times New Roman" pitchFamily="18"/>
              </a:rPr>
              <a:t>Плюсы и минусы данной стратегии</a:t>
            </a:r>
            <a:r>
              <a:rPr lang="en-US" sz="1800">
                <a:solidFill>
                  <a:srgbClr val="000000"/>
                </a:solidFill>
                <a:latin typeface="Times New Roman" pitchFamily="18"/>
              </a:rPr>
              <a:t>: упорное отстаивание своих интересов в ущерб интересов другого человека может помочь человеку временно удержать вверх в конфликтной ситуации. Однако к длительным отношениям (будь то дружеские отношения, отношения с любимым человеком, в семье, на работе и т.д.) такой подход не применим. Длительные отношения могут быть устойчивыми только в том случае, если учитываются желания и интересы всех участников, а проигрыш одного человека, как правило, означает проигрыш всех.  В длительных отношениях возможны лишь элементы соревнования, при условии, что оно проводится честно и по заранее определенным правилам и его результаты не окажут сильного влияния на отношения между его участниками. В этом случае соревнование, может помочь оживить обстановку и заставить людей более активно добиваться своих целей</a:t>
            </a:r>
          </a:p>
          <a:p>
            <a:pPr lvl="0" algn="just">
              <a:spcAft>
                <a:spcPts val="1125"/>
              </a:spcAft>
            </a:pPr>
            <a:r>
              <a:rPr lang="en-US" sz="1800">
                <a:solidFill>
                  <a:srgbClr val="000000"/>
                </a:solidFill>
                <a:latin typeface="Times New Roman" pitchFamily="18"/>
              </a:rPr>
              <a:t> В виде образа соревнование</a:t>
            </a:r>
          </a:p>
          <a:p>
            <a:pPr lvl="0" algn="just">
              <a:spcAft>
                <a:spcPts val="1125"/>
              </a:spcAft>
            </a:pPr>
            <a:r>
              <a:rPr lang="en-US" sz="1800">
                <a:solidFill>
                  <a:srgbClr val="000000"/>
                </a:solidFill>
                <a:latin typeface="Times New Roman" pitchFamily="18"/>
              </a:rPr>
              <a:t>- это конкуренция  </a:t>
            </a:r>
            <a:r>
              <a:rPr lang="en-US" sz="1800" b="1" i="1">
                <a:solidFill>
                  <a:srgbClr val="000000"/>
                </a:solidFill>
                <a:latin typeface="Times New Roman" pitchFamily="18"/>
              </a:rPr>
              <a:t>"акула"</a:t>
            </a:r>
            <a:r>
              <a:rPr lang="en-US" sz="1800">
                <a:solidFill>
                  <a:srgbClr val="000000"/>
                </a:solidFill>
                <a:latin typeface="Times New Roman" pitchFamily="18"/>
              </a:rPr>
              <a:t>.</a:t>
            </a:r>
          </a:p>
        </p:txBody>
      </p:sp>
      <p:pic>
        <p:nvPicPr>
          <p:cNvPr id="3" name=""/>
          <p:cNvPicPr>
            <a:picLocks noChangeAspect="1"/>
          </p:cNvPicPr>
          <p:nvPr/>
        </p:nvPicPr>
        <p:blipFill>
          <a:blip r:embed="rId3">
            <a:lum bright="-50000"/>
            <a:alphaModFix/>
          </a:blip>
          <a:srcRect/>
          <a:stretch>
            <a:fillRect/>
          </a:stretch>
        </p:blipFill>
        <p:spPr>
          <a:xfrm>
            <a:off x="4882680" y="5760000"/>
            <a:ext cx="3181320" cy="1224000"/>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name="Преимущества">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864000" y="864000"/>
            <a:ext cx="8418240" cy="6216479"/>
          </a:xfrm>
        </p:spPr>
        <p:txBody>
          <a:bodyPr/>
          <a:lstStyle/>
          <a:p>
            <a:pPr lvl="0"/>
            <a:r>
              <a:rPr lang="en-US" sz="1800">
                <a:latin typeface="Times New Roman" pitchFamily="18"/>
              </a:rPr>
              <a:t>Для такой стратегии характерен тип поведения, который образно можно представить поведением акулы в момент нападения.</a:t>
            </a:r>
          </a:p>
          <a:p>
            <a:pPr lvl="0"/>
            <a:r>
              <a:rPr lang="en-US" sz="1800" b="1" i="1">
                <a:latin typeface="Times New Roman" pitchFamily="18"/>
              </a:rPr>
              <a:t>Тактические действия «Акулы»:</a:t>
            </a:r>
            <a:r>
              <a:rPr lang="en-US" sz="1800">
                <a:latin typeface="Times New Roman" pitchFamily="18"/>
              </a:rPr>
              <a:t/>
            </a:r>
            <a:br>
              <a:rPr lang="en-US" sz="1800">
                <a:latin typeface="Times New Roman" pitchFamily="18"/>
              </a:rPr>
            </a:br>
            <a:r>
              <a:rPr lang="en-US" sz="1800">
                <a:latin typeface="Times New Roman" pitchFamily="18"/>
              </a:rPr>
              <a:t>-   жестко контролирует действия противника и его источники информации;</a:t>
            </a:r>
            <a:br>
              <a:rPr lang="en-US" sz="1800">
                <a:latin typeface="Times New Roman" pitchFamily="18"/>
              </a:rPr>
            </a:br>
            <a:r>
              <a:rPr lang="en-US" sz="1800">
                <a:latin typeface="Times New Roman" pitchFamily="18"/>
              </a:rPr>
              <a:t>-   постоянно и преднамеренно давит на противника всеми доступными средствами;</a:t>
            </a:r>
            <a:br>
              <a:rPr lang="en-US" sz="1800">
                <a:latin typeface="Times New Roman" pitchFamily="18"/>
              </a:rPr>
            </a:br>
            <a:r>
              <a:rPr lang="en-US" sz="1800">
                <a:latin typeface="Times New Roman" pitchFamily="18"/>
              </a:rPr>
              <a:t>-   использует обман, хитрость, пытаясь завладеть положением;</a:t>
            </a:r>
            <a:br>
              <a:rPr lang="en-US" sz="1800">
                <a:latin typeface="Times New Roman" pitchFamily="18"/>
              </a:rPr>
            </a:br>
            <a:r>
              <a:rPr lang="en-US" sz="1800">
                <a:latin typeface="Times New Roman" pitchFamily="18"/>
              </a:rPr>
              <a:t>-   провоцирует противника на непродуманные шаги и ошибки;</a:t>
            </a:r>
            <a:br>
              <a:rPr lang="en-US" sz="1800">
                <a:latin typeface="Times New Roman" pitchFamily="18"/>
              </a:rPr>
            </a:br>
            <a:r>
              <a:rPr lang="en-US" sz="1800">
                <a:latin typeface="Times New Roman" pitchFamily="18"/>
              </a:rPr>
              <a:t>-   выражает нежелание вступать в диалог, так как уверен в своей правоте, и эта уверенность переходит в самоуверенность.</a:t>
            </a:r>
            <a:br>
              <a:rPr lang="en-US" sz="1800">
                <a:latin typeface="Times New Roman" pitchFamily="18"/>
              </a:rPr>
            </a:br>
            <a:r>
              <a:rPr lang="en-US" sz="1800">
                <a:latin typeface="Times New Roman" pitchFamily="18"/>
              </a:rPr>
              <a:t>   При столкновении с таким типом поведения в конфликте нужно помнить, что «Акула» боится, когда о ней собирается информация, и старается перекрыть все информационные источники о себе, а также не хочет и боится открытого обсуждения проблемы конфликта, так как она ее не интересует, для нее важна лишь своя позиция. Вступая в конфликтный процесс, она предпочитает, чтобы другие избегали или улаживали конфликты.</a:t>
            </a:r>
            <a:br>
              <a:rPr lang="en-US" sz="1800">
                <a:latin typeface="Times New Roman" pitchFamily="18"/>
              </a:rPr>
            </a:br>
            <a:r>
              <a:rPr lang="en-US" sz="1800" u="sng">
                <a:latin typeface="Times New Roman" pitchFamily="18"/>
              </a:rPr>
              <a:t>Качества личности</a:t>
            </a:r>
            <a:r>
              <a:rPr lang="en-US" sz="1800">
                <a:latin typeface="Times New Roman" pitchFamily="18"/>
              </a:rPr>
              <a:t>:</a:t>
            </a:r>
            <a:br>
              <a:rPr lang="en-US" sz="1800">
                <a:latin typeface="Times New Roman" pitchFamily="18"/>
              </a:rPr>
            </a:br>
            <a:r>
              <a:rPr lang="en-US" sz="1800">
                <a:latin typeface="Times New Roman" pitchFamily="18"/>
              </a:rPr>
              <a:t>- властность, авторитарность;</a:t>
            </a:r>
            <a:br>
              <a:rPr lang="en-US" sz="1800">
                <a:latin typeface="Times New Roman" pitchFamily="18"/>
              </a:rPr>
            </a:br>
            <a:r>
              <a:rPr lang="en-US" sz="1800">
                <a:latin typeface="Times New Roman" pitchFamily="18"/>
              </a:rPr>
              <a:t>- нетерпение к разногласиям и инакомыслию;</a:t>
            </a:r>
            <a:br>
              <a:rPr lang="en-US" sz="1800">
                <a:latin typeface="Times New Roman" pitchFamily="18"/>
              </a:rPr>
            </a:br>
            <a:r>
              <a:rPr lang="en-US" sz="1800">
                <a:latin typeface="Times New Roman" pitchFamily="18"/>
              </a:rPr>
              <a:t>- ориентировка на сохранение того, что есть;</a:t>
            </a:r>
            <a:br>
              <a:rPr lang="en-US" sz="1800">
                <a:latin typeface="Times New Roman" pitchFamily="18"/>
              </a:rPr>
            </a:br>
            <a:r>
              <a:rPr lang="en-US" sz="1800">
                <a:latin typeface="Times New Roman" pitchFamily="18"/>
              </a:rPr>
              <a:t>- боязнь нововведений, неоднозначных решений;</a:t>
            </a:r>
            <a:br>
              <a:rPr lang="en-US" sz="1800">
                <a:latin typeface="Times New Roman" pitchFamily="18"/>
              </a:rPr>
            </a:br>
            <a:r>
              <a:rPr lang="en-US" sz="1800">
                <a:latin typeface="Times New Roman" pitchFamily="18"/>
              </a:rPr>
              <a:t>- боязнь критики своего стиля поведения;</a:t>
            </a:r>
            <a:br>
              <a:rPr lang="en-US" sz="1800">
                <a:latin typeface="Times New Roman" pitchFamily="18"/>
              </a:rPr>
            </a:br>
            <a:r>
              <a:rPr lang="en-US" sz="1800">
                <a:latin typeface="Times New Roman" pitchFamily="18"/>
              </a:rPr>
              <a:t>- использование своего положения с цепью достижения власти;</a:t>
            </a:r>
            <a:br>
              <a:rPr lang="en-US" sz="1800">
                <a:latin typeface="Times New Roman" pitchFamily="18"/>
              </a:rPr>
            </a:br>
            <a:r>
              <a:rPr lang="en-US" sz="1800">
                <a:latin typeface="Times New Roman" pitchFamily="18"/>
              </a:rPr>
              <a:t>- игнорирование коллективных мнений и оценок в принятии решений в критических ситуациях.</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name="Дальнейшие шаги">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930600" y="720000"/>
            <a:ext cx="8418240" cy="6144840"/>
          </a:xfrm>
        </p:spPr>
        <p:txBody>
          <a:bodyPr/>
          <a:lstStyle/>
          <a:p>
            <a:pPr marL="503999" lvl="0" indent="-432000"/>
            <a:r>
              <a:rPr lang="en-US" sz="2000" b="1" i="1" u="sng"/>
              <a:t>II Приспособление</a:t>
            </a:r>
          </a:p>
          <a:p>
            <a:pPr marL="503999" lvl="0" indent="-432000"/>
            <a:r>
              <a:rPr lang="en-US" sz="2000"/>
              <a:t>        Приспособление  – это такой способ поведения участника конфликта, при котором он готов поступиться своими интересами и уступить другому человеку ради того, чтобы избежать противостояния. Такую позицию могут занимать люди с низкой самооценкой, которые считают, что их цели и интересы не должны приниматься во внимание.</a:t>
            </a:r>
            <a:br>
              <a:rPr lang="en-US" sz="2000"/>
            </a:br>
            <a:r>
              <a:rPr lang="en-US" sz="2000"/>
              <a:t>Плюсы и минусы данной стратегии:  если предмет спора не так уж важен, а важнее сохранить хорошие взаимоотношения с другим человеком, то уступить, дать ему таким образом самоутвердиться может быть наиболее подходящим вариантом поведения. Но если конфликт касается важных вопросов, которые затрагивают чувства участников спора, то такую стратегию нельзя назвать продуктивной. Её результатом будет отрицательные эмоции уступившей стороны</a:t>
            </a:r>
          </a:p>
          <a:p>
            <a:pPr marL="503999" lvl="0" indent="-432000"/>
            <a:r>
              <a:rPr lang="en-US" sz="2000"/>
              <a:t>(злость, обида, разочарование и др.),</a:t>
            </a:r>
          </a:p>
          <a:p>
            <a:pPr marL="503999" lvl="0" indent="-432000"/>
            <a:r>
              <a:rPr lang="en-US" sz="2000"/>
              <a:t> а в долгосрочной перспективе потеря</a:t>
            </a:r>
          </a:p>
          <a:p>
            <a:pPr marL="503999" lvl="0" indent="-432000"/>
            <a:r>
              <a:rPr lang="en-US" sz="2000"/>
              <a:t> доверия, уважения и взаимопонимания</a:t>
            </a:r>
          </a:p>
          <a:p>
            <a:pPr marL="503999" lvl="0" indent="-432000"/>
            <a:r>
              <a:rPr lang="en-US" sz="2000"/>
              <a:t>между участниками.</a:t>
            </a:r>
          </a:p>
          <a:p>
            <a:pPr marL="503999" lvl="0" indent="-432000"/>
            <a:r>
              <a:rPr lang="en-US" sz="2000"/>
              <a:t>         Приспособление в виде образа</a:t>
            </a:r>
          </a:p>
          <a:p>
            <a:pPr marL="503999" lvl="0" indent="-432000"/>
            <a:r>
              <a:rPr lang="en-US" sz="2000"/>
              <a:t>- улаживание  "плюшевый мишка"</a:t>
            </a:r>
          </a:p>
        </p:txBody>
      </p:sp>
      <p:pic>
        <p:nvPicPr>
          <p:cNvPr id="3" name=""/>
          <p:cNvPicPr>
            <a:picLocks noChangeAspect="1"/>
          </p:cNvPicPr>
          <p:nvPr/>
        </p:nvPicPr>
        <p:blipFill>
          <a:blip r:embed="rId3">
            <a:lum bright="-50000"/>
            <a:alphaModFix/>
          </a:blip>
          <a:srcRect/>
          <a:stretch>
            <a:fillRect/>
          </a:stretch>
        </p:blipFill>
        <p:spPr>
          <a:xfrm>
            <a:off x="7488360" y="4752000"/>
            <a:ext cx="1439639" cy="2170080"/>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name="page20">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822600" y="792000"/>
            <a:ext cx="8418240" cy="6108479"/>
          </a:xfrm>
        </p:spPr>
        <p:txBody>
          <a:bodyPr/>
          <a:lstStyle/>
          <a:p>
            <a:pPr lvl="0"/>
            <a:r>
              <a:rPr lang="en-US" sz="2000" b="1" i="1">
                <a:latin typeface="Times New Roman" pitchFamily="18"/>
              </a:rPr>
              <a:t>Тактические действия «Плюшевого Мишки»:</a:t>
            </a:r>
            <a:r>
              <a:rPr lang="en-US" sz="2000">
                <a:latin typeface="Times New Roman" pitchFamily="18"/>
              </a:rPr>
              <a:t/>
            </a:r>
            <a:br>
              <a:rPr lang="en-US" sz="2000">
                <a:latin typeface="Times New Roman" pitchFamily="18"/>
              </a:rPr>
            </a:br>
            <a:r>
              <a:rPr lang="en-US" sz="2000">
                <a:latin typeface="Times New Roman" pitchFamily="18"/>
              </a:rPr>
              <a:t>- постоянное соглашательство с требованиями противника, т.е. делает максимальные уступки;</a:t>
            </a:r>
            <a:br>
              <a:rPr lang="en-US" sz="2000">
                <a:latin typeface="Times New Roman" pitchFamily="18"/>
              </a:rPr>
            </a:br>
            <a:r>
              <a:rPr lang="en-US" sz="2000">
                <a:latin typeface="Times New Roman" pitchFamily="18"/>
              </a:rPr>
              <a:t>- постоянная демонстрация непритязания на победу или серьезное сопротивление;</a:t>
            </a:r>
            <a:br>
              <a:rPr lang="en-US" sz="2000">
                <a:latin typeface="Times New Roman" pitchFamily="18"/>
              </a:rPr>
            </a:br>
            <a:r>
              <a:rPr lang="en-US" sz="2000">
                <a:latin typeface="Times New Roman" pitchFamily="18"/>
              </a:rPr>
              <a:t>- потакает противнику, льстит.</a:t>
            </a:r>
            <a:br>
              <a:rPr lang="en-US" sz="2000">
                <a:latin typeface="Times New Roman" pitchFamily="18"/>
              </a:rPr>
            </a:br>
            <a:r>
              <a:rPr lang="en-US" sz="2000">
                <a:latin typeface="Times New Roman" pitchFamily="18"/>
              </a:rPr>
              <a:t>Качества личности:</a:t>
            </a:r>
            <a:br>
              <a:rPr lang="en-US" sz="2000">
                <a:latin typeface="Times New Roman" pitchFamily="18"/>
              </a:rPr>
            </a:br>
            <a:r>
              <a:rPr lang="en-US" sz="2000">
                <a:latin typeface="Times New Roman" pitchFamily="18"/>
              </a:rPr>
              <a:t>- бесхребетность – отсутствие собственного мнения в сложных ситуациях;</a:t>
            </a:r>
            <a:br>
              <a:rPr lang="en-US" sz="2000">
                <a:latin typeface="Times New Roman" pitchFamily="18"/>
              </a:rPr>
            </a:br>
            <a:r>
              <a:rPr lang="en-US" sz="2000">
                <a:latin typeface="Times New Roman" pitchFamily="18"/>
              </a:rPr>
              <a:t>- желание всем угодить, никого не обидеть, чтобы не было раздоров и столкновений;</a:t>
            </a:r>
            <a:br>
              <a:rPr lang="en-US" sz="2000">
                <a:latin typeface="Times New Roman" pitchFamily="18"/>
              </a:rPr>
            </a:br>
            <a:r>
              <a:rPr lang="en-US" sz="2000">
                <a:latin typeface="Times New Roman" pitchFamily="18"/>
              </a:rPr>
              <a:t>- идет на поводу у лидеров неформальных групп, его поведением часто манипулируют;</a:t>
            </a:r>
            <a:br>
              <a:rPr lang="en-US" sz="2000">
                <a:latin typeface="Times New Roman" pitchFamily="18"/>
              </a:rPr>
            </a:br>
            <a:r>
              <a:rPr lang="en-US" sz="2000">
                <a:latin typeface="Times New Roman" pitchFamily="18"/>
              </a:rPr>
              <a:t>- преобладает тенденция отвлекаться при участии в беседе.</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name="page21">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648000" y="925200"/>
            <a:ext cx="8418240" cy="4958640"/>
          </a:xfrm>
        </p:spPr>
        <p:txBody>
          <a:bodyPr/>
          <a:lstStyle/>
          <a:p>
            <a:pPr lvl="0"/>
            <a:r>
              <a:rPr lang="en-US" sz="2600" b="1" i="1" u="sng">
                <a:solidFill>
                  <a:srgbClr val="000000"/>
                </a:solidFill>
                <a:latin typeface="Times New Roman" pitchFamily="18"/>
              </a:rPr>
              <a:t>III Избегание</a:t>
            </a:r>
          </a:p>
          <a:p>
            <a:pPr lvl="0"/>
            <a:r>
              <a:rPr lang="en-US" sz="2000">
                <a:solidFill>
                  <a:srgbClr val="000000"/>
                </a:solidFill>
                <a:latin typeface="Times New Roman" pitchFamily="18"/>
              </a:rPr>
              <a:t>        Часто люди стараются избежать обсуждения конфликтных вопросов и отложить принятие сложного решения «на потом». В этом случае человек не отстаивает собственные интересы, но при этом не учитывает и интересы других.</a:t>
            </a:r>
            <a:br>
              <a:rPr lang="en-US" sz="2000">
                <a:solidFill>
                  <a:srgbClr val="000000"/>
                </a:solidFill>
                <a:latin typeface="Times New Roman" pitchFamily="18"/>
              </a:rPr>
            </a:br>
            <a:r>
              <a:rPr lang="en-US" sz="2000" b="1" i="1">
                <a:solidFill>
                  <a:srgbClr val="000000"/>
                </a:solidFill>
                <a:latin typeface="Times New Roman" pitchFamily="18"/>
              </a:rPr>
              <a:t>Плюсы и минусы данной стратегии:</a:t>
            </a:r>
            <a:r>
              <a:rPr lang="en-US" sz="2000">
                <a:solidFill>
                  <a:srgbClr val="000000"/>
                </a:solidFill>
                <a:latin typeface="Times New Roman" pitchFamily="18"/>
              </a:rPr>
              <a:t>  такая стратегия может быть полезна либо, когда предмет конфликта не очень важен («Если Вы не можете договориться, какую программу по телевизору смотреть, можно заняться чем-нибудь другим» - пишет американский психолог С. Кови), либо когда с другой стороной конфликта не обязательно поддерживать длительные отношения (если Вы считаете, что вещь, которую Вам нужно купить в этом магазине слишком дорого стоит, то Вы можете пойти в другой магазин).  Но в долгосрочных отношениях важно открыто обсуждать все спорные вопросы, а избегание существующих трудностей приводит только к накоплению неудовлетворенности и напряжения.</a:t>
            </a:r>
          </a:p>
          <a:p>
            <a:pPr lvl="0"/>
            <a:r>
              <a:rPr lang="en-US" sz="2000">
                <a:solidFill>
                  <a:srgbClr val="000000"/>
                </a:solidFill>
                <a:latin typeface="Times New Roman" pitchFamily="18"/>
              </a:rPr>
              <a:t>         В виде образа избегание можно представить</a:t>
            </a:r>
          </a:p>
          <a:p>
            <a:pPr lvl="0"/>
            <a:r>
              <a:rPr lang="en-US" sz="2000">
                <a:solidFill>
                  <a:srgbClr val="000000"/>
                </a:solidFill>
                <a:latin typeface="Times New Roman" pitchFamily="18"/>
              </a:rPr>
              <a:t> как уклонение  </a:t>
            </a:r>
            <a:r>
              <a:rPr lang="en-US" sz="2000" b="1" i="1">
                <a:solidFill>
                  <a:srgbClr val="000000"/>
                </a:solidFill>
                <a:latin typeface="Times New Roman" pitchFamily="18"/>
              </a:rPr>
              <a:t>"черепаха"</a:t>
            </a:r>
          </a:p>
        </p:txBody>
      </p:sp>
      <p:pic>
        <p:nvPicPr>
          <p:cNvPr id="3" name=""/>
          <p:cNvPicPr>
            <a:picLocks noChangeAspect="1"/>
          </p:cNvPicPr>
          <p:nvPr/>
        </p:nvPicPr>
        <p:blipFill>
          <a:blip r:embed="rId3">
            <a:lum bright="-50000"/>
            <a:alphaModFix/>
          </a:blip>
          <a:srcRect/>
          <a:stretch>
            <a:fillRect/>
          </a:stretch>
        </p:blipFill>
        <p:spPr>
          <a:xfrm>
            <a:off x="6408000" y="5012280"/>
            <a:ext cx="2311560" cy="1971720"/>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name="page22">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797759" y="648000"/>
            <a:ext cx="8418240" cy="8990280"/>
          </a:xfrm>
        </p:spPr>
        <p:txBody>
          <a:bodyPr/>
          <a:lstStyle/>
          <a:p>
            <a:pPr lvl="0"/>
            <a:r>
              <a:rPr lang="en-US" sz="2000">
                <a:solidFill>
                  <a:srgbClr val="000000"/>
                </a:solidFill>
                <a:latin typeface="Times New Roman" pitchFamily="18"/>
              </a:rPr>
              <a:t>Эту стратегию поведения можно сравнить с поведением черепахи, которая в момент опасности прячется в свои панцирь. Это пассивно-страдательная установка жертвы, втянутой в конфликт обстоятельствами. Позиция жертвы привлекательна в силу определенных компенсационных факторов: жертва получает значительную поддержку со стороны; ей обильно сочувствуют; ей не нужно пытаться самой разрешить проблему. </a:t>
            </a:r>
            <a:br>
              <a:rPr lang="en-US" sz="2000">
                <a:solidFill>
                  <a:srgbClr val="000000"/>
                </a:solidFill>
                <a:latin typeface="Times New Roman" pitchFamily="18"/>
              </a:rPr>
            </a:br>
            <a:r>
              <a:rPr lang="en-US" sz="2000">
                <a:solidFill>
                  <a:srgbClr val="000000"/>
                </a:solidFill>
                <a:latin typeface="Times New Roman" pitchFamily="18"/>
              </a:rPr>
              <a:t>Стратегия поведения «Черепахи» может быть, тем не менее, вполне разумным шагом, если конфликт не затрагивает прямых интересов человека или вовлеченность в него не отражается на его развитии. Такой шаг может быть также полезен, если он привлекает внимание к запущенной проблеме.</a:t>
            </a:r>
            <a:br>
              <a:rPr lang="en-US" sz="2000">
                <a:solidFill>
                  <a:srgbClr val="000000"/>
                </a:solidFill>
                <a:latin typeface="Times New Roman" pitchFamily="18"/>
              </a:rPr>
            </a:br>
            <a:r>
              <a:rPr lang="en-US" sz="2000">
                <a:solidFill>
                  <a:srgbClr val="000000"/>
                </a:solidFill>
                <a:latin typeface="Times New Roman" pitchFamily="18"/>
              </a:rPr>
              <a:t>С другой стороны, такое поведение может толкнуть противника на завышение требований или ответный уход вместо принятия участия в совместном поиске решений, может также привести к непомерному росту проблемы. Нередко уклонение от конфликта сознательно или бессознательно применяется в качестве наказания, чтобы заставить другую сторону изменить свое отношение к конфликту.</a:t>
            </a:r>
            <a:br>
              <a:rPr lang="en-US" sz="2000">
                <a:solidFill>
                  <a:srgbClr val="000000"/>
                </a:solidFill>
                <a:latin typeface="Times New Roman" pitchFamily="18"/>
              </a:rPr>
            </a:br>
            <a:r>
              <a:rPr lang="en-US" sz="2000">
                <a:solidFill>
                  <a:srgbClr val="000000"/>
                </a:solidFill>
                <a:latin typeface="Times New Roman" pitchFamily="18"/>
              </a:rPr>
              <a:t>Стратегия поведения «Черепахи» приводит к тому, что загоняются внутрь истинные причины и конфликт остается, он как бы смещается в другую плоскость, становится глубже и сложнее.</a:t>
            </a:r>
            <a:br>
              <a:rPr lang="en-US" sz="2000">
                <a:solidFill>
                  <a:srgbClr val="000000"/>
                </a:solidFill>
                <a:latin typeface="Times New Roman" pitchFamily="18"/>
              </a:rPr>
            </a:br>
            <a:r>
              <a:rPr lang="en-US" sz="2000">
                <a:solidFill>
                  <a:srgbClr val="000000"/>
                </a:solidFill>
                <a:latin typeface="Times New Roman" pitchFamily="18"/>
              </a:rPr>
              <a:t>Неразрешенный конфликт опасен тем, что воздействует на подсознание и проявляется в нарастании сопротивления в самых различных областях, вплоть до заболеваний.</a:t>
            </a:r>
            <a:br>
              <a:rPr lang="en-US" sz="2000">
                <a:solidFill>
                  <a:srgbClr val="000000"/>
                </a:solidFill>
                <a:latin typeface="Times New Roman" pitchFamily="18"/>
              </a:rPr>
            </a:br>
            <a:endParaRPr lang="en-US" sz="2000">
              <a:solidFill>
                <a:srgbClr val="000000"/>
              </a:solidFill>
              <a:latin typeface="Times New Roman" pitchFamily="18"/>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name="page23">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792000" y="864000"/>
            <a:ext cx="8418240" cy="6048000"/>
          </a:xfrm>
        </p:spPr>
        <p:txBody>
          <a:bodyPr/>
          <a:lstStyle/>
          <a:p>
            <a:pPr lvl="0"/>
            <a:r>
              <a:rPr lang="en-US" sz="2400" b="1" i="1">
                <a:solidFill>
                  <a:srgbClr val="000000"/>
                </a:solidFill>
                <a:latin typeface="Times New Roman" pitchFamily="18"/>
              </a:rPr>
              <a:t>Тактические действия «Черепахи»:</a:t>
            </a:r>
            <a:r>
              <a:rPr lang="en-US" sz="2400">
                <a:solidFill>
                  <a:srgbClr val="000000"/>
                </a:solidFill>
                <a:latin typeface="Times New Roman" pitchFamily="18"/>
              </a:rPr>
              <a:t/>
            </a:r>
            <a:br>
              <a:rPr lang="en-US" sz="2400">
                <a:solidFill>
                  <a:srgbClr val="000000"/>
                </a:solidFill>
                <a:latin typeface="Times New Roman" pitchFamily="18"/>
              </a:rPr>
            </a:br>
            <a:r>
              <a:rPr lang="en-US" sz="2400">
                <a:solidFill>
                  <a:srgbClr val="000000"/>
                </a:solidFill>
                <a:latin typeface="Times New Roman" pitchFamily="18"/>
              </a:rPr>
              <a:t>- отказывается вступать в диалог, применяя тактику демонстративного ухода;</a:t>
            </a:r>
            <a:br>
              <a:rPr lang="en-US" sz="2400">
                <a:solidFill>
                  <a:srgbClr val="000000"/>
                </a:solidFill>
                <a:latin typeface="Times New Roman" pitchFamily="18"/>
              </a:rPr>
            </a:br>
            <a:r>
              <a:rPr lang="en-US" sz="2400">
                <a:solidFill>
                  <a:srgbClr val="000000"/>
                </a:solidFill>
                <a:latin typeface="Times New Roman" pitchFamily="18"/>
              </a:rPr>
              <a:t>- избегает применения силовых приемов;</a:t>
            </a:r>
            <a:br>
              <a:rPr lang="en-US" sz="2400">
                <a:solidFill>
                  <a:srgbClr val="000000"/>
                </a:solidFill>
                <a:latin typeface="Times New Roman" pitchFamily="18"/>
              </a:rPr>
            </a:br>
            <a:r>
              <a:rPr lang="en-US" sz="2400">
                <a:solidFill>
                  <a:srgbClr val="000000"/>
                </a:solidFill>
                <a:latin typeface="Times New Roman" pitchFamily="18"/>
              </a:rPr>
              <a:t>- игнорирует всю информацию от противника, не доверяет фактам и не собирает их;</a:t>
            </a:r>
            <a:br>
              <a:rPr lang="en-US" sz="2400">
                <a:solidFill>
                  <a:srgbClr val="000000"/>
                </a:solidFill>
                <a:latin typeface="Times New Roman" pitchFamily="18"/>
              </a:rPr>
            </a:br>
            <a:r>
              <a:rPr lang="en-US" sz="2400">
                <a:solidFill>
                  <a:srgbClr val="000000"/>
                </a:solidFill>
                <a:latin typeface="Times New Roman" pitchFamily="18"/>
              </a:rPr>
              <a:t>- отрицает серьезность и остроту конфликта;</a:t>
            </a:r>
            <a:br>
              <a:rPr lang="en-US" sz="2400">
                <a:solidFill>
                  <a:srgbClr val="000000"/>
                </a:solidFill>
                <a:latin typeface="Times New Roman" pitchFamily="18"/>
              </a:rPr>
            </a:br>
            <a:r>
              <a:rPr lang="en-US" sz="2400">
                <a:solidFill>
                  <a:srgbClr val="000000"/>
                </a:solidFill>
                <a:latin typeface="Times New Roman" pitchFamily="18"/>
              </a:rPr>
              <a:t>- систематически медлит в принятии решений, всегда опаздывает, так как боится делать ответный ход. Это ситуация упущенных возможностей.</a:t>
            </a:r>
            <a:br>
              <a:rPr lang="en-US" sz="2400">
                <a:solidFill>
                  <a:srgbClr val="000000"/>
                </a:solidFill>
                <a:latin typeface="Times New Roman" pitchFamily="18"/>
              </a:rPr>
            </a:br>
            <a:r>
              <a:rPr lang="en-US" sz="2400" u="sng">
                <a:solidFill>
                  <a:srgbClr val="000000"/>
                </a:solidFill>
                <a:latin typeface="Times New Roman" pitchFamily="18"/>
              </a:rPr>
              <a:t>Качества личности</a:t>
            </a:r>
            <a:r>
              <a:rPr lang="en-US" sz="2400">
                <a:solidFill>
                  <a:srgbClr val="000000"/>
                </a:solidFill>
                <a:latin typeface="Times New Roman" pitchFamily="18"/>
              </a:rPr>
              <a:t>:</a:t>
            </a:r>
            <a:br>
              <a:rPr lang="en-US" sz="2400">
                <a:solidFill>
                  <a:srgbClr val="000000"/>
                </a:solidFill>
                <a:latin typeface="Times New Roman" pitchFamily="18"/>
              </a:rPr>
            </a:br>
            <a:r>
              <a:rPr lang="en-US" sz="2400">
                <a:solidFill>
                  <a:srgbClr val="000000"/>
                </a:solidFill>
                <a:latin typeface="Times New Roman" pitchFamily="18"/>
              </a:rPr>
              <a:t>- застенчивость в общении с людьми;</a:t>
            </a:r>
            <a:br>
              <a:rPr lang="en-US" sz="2400">
                <a:solidFill>
                  <a:srgbClr val="000000"/>
                </a:solidFill>
                <a:latin typeface="Times New Roman" pitchFamily="18"/>
              </a:rPr>
            </a:br>
            <a:r>
              <a:rPr lang="en-US" sz="2400">
                <a:solidFill>
                  <a:srgbClr val="000000"/>
                </a:solidFill>
                <a:latin typeface="Times New Roman" pitchFamily="18"/>
              </a:rPr>
              <a:t>- нетерпение к критике - принятие ее как атаки на себя лично;</a:t>
            </a:r>
            <a:br>
              <a:rPr lang="en-US" sz="2400">
                <a:solidFill>
                  <a:srgbClr val="000000"/>
                </a:solidFill>
                <a:latin typeface="Times New Roman" pitchFamily="18"/>
              </a:rPr>
            </a:br>
            <a:r>
              <a:rPr lang="en-US" sz="2400">
                <a:solidFill>
                  <a:srgbClr val="000000"/>
                </a:solidFill>
                <a:latin typeface="Times New Roman" pitchFamily="18"/>
              </a:rPr>
              <a:t>- нерешительность в критических ситуациях, действует по принципу: «Авось обойдется»;</a:t>
            </a:r>
            <a:br>
              <a:rPr lang="en-US" sz="2400">
                <a:solidFill>
                  <a:srgbClr val="000000"/>
                </a:solidFill>
                <a:latin typeface="Times New Roman" pitchFamily="18"/>
              </a:rPr>
            </a:br>
            <a:r>
              <a:rPr lang="en-US" sz="2400">
                <a:solidFill>
                  <a:srgbClr val="000000"/>
                </a:solidFill>
                <a:latin typeface="Times New Roman" pitchFamily="18"/>
              </a:rPr>
              <a:t>- неумение предотвратить хаос и беспредметность в беседе.</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name="page24">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822600" y="792000"/>
            <a:ext cx="8418240" cy="4762799"/>
          </a:xfrm>
        </p:spPr>
        <p:txBody>
          <a:bodyPr/>
          <a:lstStyle/>
          <a:p>
            <a:pPr lvl="0"/>
            <a:r>
              <a:rPr lang="en-US" sz="2600" b="1" i="1" u="sng">
                <a:solidFill>
                  <a:srgbClr val="000000"/>
                </a:solidFill>
                <a:latin typeface="Times New Roman" pitchFamily="18"/>
              </a:rPr>
              <a:t>IV Компромисс</a:t>
            </a:r>
          </a:p>
          <a:p>
            <a:pPr lvl="0"/>
            <a:r>
              <a:rPr lang="en-US" sz="2000">
                <a:solidFill>
                  <a:srgbClr val="000000"/>
                </a:solidFill>
                <a:latin typeface="Times New Roman" pitchFamily="18"/>
              </a:rPr>
              <a:t>        </a:t>
            </a:r>
            <a:r>
              <a:rPr lang="en-US" sz="2000" i="1">
                <a:solidFill>
                  <a:srgbClr val="000000"/>
                </a:solidFill>
                <a:latin typeface="Times New Roman" pitchFamily="18"/>
              </a:rPr>
              <a:t>  Компромисс</a:t>
            </a:r>
            <a:r>
              <a:rPr lang="en-US" sz="2000">
                <a:solidFill>
                  <a:srgbClr val="000000"/>
                </a:solidFill>
                <a:latin typeface="Times New Roman" pitchFamily="18"/>
              </a:rPr>
              <a:t>  - это частичное удовлетворение интересов обеих сторон конфликта.</a:t>
            </a:r>
            <a:br>
              <a:rPr lang="en-US" sz="2000">
                <a:solidFill>
                  <a:srgbClr val="000000"/>
                </a:solidFill>
                <a:latin typeface="Times New Roman" pitchFamily="18"/>
              </a:rPr>
            </a:br>
            <a:r>
              <a:rPr lang="en-US" sz="2000" b="1" i="1">
                <a:solidFill>
                  <a:srgbClr val="000000"/>
                </a:solidFill>
                <a:latin typeface="Times New Roman" pitchFamily="18"/>
              </a:rPr>
              <a:t>Плюсы и минусы данной стратегии:</a:t>
            </a:r>
            <a:r>
              <a:rPr lang="en-US" sz="2000">
                <a:solidFill>
                  <a:srgbClr val="000000"/>
                </a:solidFill>
                <a:latin typeface="Times New Roman" pitchFamily="18"/>
              </a:rPr>
              <a:t>  хотя при компромиссе учитываются интересы всех конфликтующих сторон, и этот исход можно назвать справедливым, необходимо помнить, что в большинстве случаев – компромисс можно рассматривать только как промежуточный этап разрешения конфликта перед поиском такого решения, в котором обе стороны были бы удовлетворены полностью.</a:t>
            </a:r>
          </a:p>
          <a:p>
            <a:pPr lvl="0"/>
            <a:r>
              <a:rPr lang="en-US" sz="2000">
                <a:solidFill>
                  <a:srgbClr val="000000"/>
                </a:solidFill>
                <a:latin typeface="Times New Roman" pitchFamily="18"/>
              </a:rPr>
              <a:t>        В виде образа компромисс - это  </a:t>
            </a:r>
            <a:r>
              <a:rPr lang="en-US" sz="2000" b="1" i="1">
                <a:solidFill>
                  <a:srgbClr val="000000"/>
                </a:solidFill>
                <a:latin typeface="Times New Roman" pitchFamily="18"/>
              </a:rPr>
              <a:t>"лиса"</a:t>
            </a:r>
            <a:r>
              <a:rPr lang="en-US" sz="2000">
                <a:solidFill>
                  <a:srgbClr val="000000"/>
                </a:solidFill>
                <a:latin typeface="Times New Roman" pitchFamily="18"/>
              </a:rPr>
              <a:t>.</a:t>
            </a:r>
          </a:p>
        </p:txBody>
      </p:sp>
      <p:pic>
        <p:nvPicPr>
          <p:cNvPr id="3" name=""/>
          <p:cNvPicPr>
            <a:picLocks noChangeAspect="1"/>
          </p:cNvPicPr>
          <p:nvPr/>
        </p:nvPicPr>
        <p:blipFill>
          <a:blip r:embed="rId3">
            <a:lum bright="-50000"/>
            <a:alphaModFix/>
          </a:blip>
          <a:srcRect/>
          <a:stretch>
            <a:fillRect/>
          </a:stretch>
        </p:blipFill>
        <p:spPr>
          <a:xfrm>
            <a:off x="4464000" y="3913200"/>
            <a:ext cx="3607559" cy="2278800"/>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name="page25">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725759" y="648000"/>
            <a:ext cx="8418240" cy="5730120"/>
          </a:xfrm>
        </p:spPr>
        <p:txBody>
          <a:bodyPr/>
          <a:lstStyle/>
          <a:p>
            <a:pPr lvl="0"/>
            <a:r>
              <a:rPr lang="en-US" sz="2000">
                <a:solidFill>
                  <a:srgbClr val="000000"/>
                </a:solidFill>
                <a:latin typeface="Times New Roman" pitchFamily="18"/>
              </a:rPr>
              <a:t>Для этой стратегии характерен тип поведения лисы, в котором сочетаются осторожность и хитрость. Взвешенность, сбалансированность и осторожность – основная установка этого типа поведения. Для данной стратегии одинаково значимы и личные цепи и взаимоотношения. Стремление в любом случае идти на нормализацию отношений является слабым местом этой стратегии в конфликте с «Акулой». </a:t>
            </a:r>
            <a:br>
              <a:rPr lang="en-US" sz="2000">
                <a:solidFill>
                  <a:srgbClr val="000000"/>
                </a:solidFill>
                <a:latin typeface="Times New Roman" pitchFamily="18"/>
              </a:rPr>
            </a:br>
            <a:r>
              <a:rPr lang="en-US" sz="2000" b="1" i="1">
                <a:solidFill>
                  <a:srgbClr val="000000"/>
                </a:solidFill>
                <a:latin typeface="Times New Roman" pitchFamily="18"/>
              </a:rPr>
              <a:t>Тактические действия «Лисы»:</a:t>
            </a:r>
            <a:r>
              <a:rPr lang="en-US" sz="2000">
                <a:solidFill>
                  <a:srgbClr val="000000"/>
                </a:solidFill>
                <a:latin typeface="Times New Roman" pitchFamily="18"/>
              </a:rPr>
              <a:t/>
            </a:r>
            <a:br>
              <a:rPr lang="en-US" sz="2000">
                <a:solidFill>
                  <a:srgbClr val="000000"/>
                </a:solidFill>
                <a:latin typeface="Times New Roman" pitchFamily="18"/>
              </a:rPr>
            </a:br>
            <a:r>
              <a:rPr lang="en-US" sz="2000">
                <a:solidFill>
                  <a:srgbClr val="000000"/>
                </a:solidFill>
                <a:latin typeface="Times New Roman" pitchFamily="18"/>
              </a:rPr>
              <a:t>- торгуется, любит людей, которые умеют торговаться;</a:t>
            </a:r>
            <a:br>
              <a:rPr lang="en-US" sz="2000">
                <a:solidFill>
                  <a:srgbClr val="000000"/>
                </a:solidFill>
                <a:latin typeface="Times New Roman" pitchFamily="18"/>
              </a:rPr>
            </a:br>
            <a:r>
              <a:rPr lang="en-US" sz="2000">
                <a:solidFill>
                  <a:srgbClr val="000000"/>
                </a:solidFill>
                <a:latin typeface="Times New Roman" pitchFamily="18"/>
              </a:rPr>
              <a:t>- использует обман, лесть для подчеркивания не очень выраженных качеств у противника;</a:t>
            </a:r>
            <a:br>
              <a:rPr lang="en-US" sz="2000">
                <a:solidFill>
                  <a:srgbClr val="000000"/>
                </a:solidFill>
                <a:latin typeface="Times New Roman" pitchFamily="18"/>
              </a:rPr>
            </a:br>
            <a:r>
              <a:rPr lang="en-US" sz="2000">
                <a:solidFill>
                  <a:srgbClr val="000000"/>
                </a:solidFill>
                <a:latin typeface="Times New Roman" pitchFamily="18"/>
              </a:rPr>
              <a:t>- ориентирована на равенство в дележе, действует по принципу: «Всем сестрам – по серьгам».</a:t>
            </a:r>
            <a:br>
              <a:rPr lang="en-US" sz="2000">
                <a:solidFill>
                  <a:srgbClr val="000000"/>
                </a:solidFill>
                <a:latin typeface="Times New Roman" pitchFamily="18"/>
              </a:rPr>
            </a:br>
            <a:r>
              <a:rPr lang="en-US" sz="2000" u="sng">
                <a:solidFill>
                  <a:srgbClr val="000000"/>
                </a:solidFill>
                <a:latin typeface="Times New Roman" pitchFamily="18"/>
              </a:rPr>
              <a:t>Качества личности:</a:t>
            </a:r>
            <a:r>
              <a:rPr lang="en-US" sz="2000">
                <a:solidFill>
                  <a:srgbClr val="000000"/>
                </a:solidFill>
                <a:latin typeface="Times New Roman" pitchFamily="18"/>
              </a:rPr>
              <a:t/>
            </a:r>
            <a:br>
              <a:rPr lang="en-US" sz="2000">
                <a:solidFill>
                  <a:srgbClr val="000000"/>
                </a:solidFill>
                <a:latin typeface="Times New Roman" pitchFamily="18"/>
              </a:rPr>
            </a:br>
            <a:r>
              <a:rPr lang="en-US" sz="2000">
                <a:solidFill>
                  <a:srgbClr val="000000"/>
                </a:solidFill>
                <a:latin typeface="Times New Roman" pitchFamily="18"/>
              </a:rPr>
              <a:t>- предельная осторожность в оценке, критике, обвинениях в сочетании с открытостью. Такие качества являются, несомненно, элементом высокой культуры личности;</a:t>
            </a:r>
            <a:br>
              <a:rPr lang="en-US" sz="2000">
                <a:solidFill>
                  <a:srgbClr val="000000"/>
                </a:solidFill>
                <a:latin typeface="Times New Roman" pitchFamily="18"/>
              </a:rPr>
            </a:br>
            <a:r>
              <a:rPr lang="en-US" sz="2000">
                <a:solidFill>
                  <a:srgbClr val="000000"/>
                </a:solidFill>
                <a:latin typeface="Times New Roman" pitchFamily="18"/>
              </a:rPr>
              <a:t>- настороженное отношение к критическим оценкам других людей;</a:t>
            </a:r>
            <a:br>
              <a:rPr lang="en-US" sz="2000">
                <a:solidFill>
                  <a:srgbClr val="000000"/>
                </a:solidFill>
                <a:latin typeface="Times New Roman" pitchFamily="18"/>
              </a:rPr>
            </a:br>
            <a:r>
              <a:rPr lang="en-US" sz="2000">
                <a:solidFill>
                  <a:srgbClr val="000000"/>
                </a:solidFill>
                <a:latin typeface="Times New Roman" pitchFamily="18"/>
              </a:rPr>
              <a:t>- ожидание мягких формулировок, красивых слов;</a:t>
            </a:r>
            <a:br>
              <a:rPr lang="en-US" sz="2000">
                <a:solidFill>
                  <a:srgbClr val="000000"/>
                </a:solidFill>
                <a:latin typeface="Times New Roman" pitchFamily="18"/>
              </a:rPr>
            </a:br>
            <a:r>
              <a:rPr lang="en-US" sz="2000">
                <a:solidFill>
                  <a:srgbClr val="000000"/>
                </a:solidFill>
                <a:latin typeface="Times New Roman" pitchFamily="18"/>
              </a:rPr>
              <a:t>- желание убедить людей не выражать свои мысли слишком резко и открыто.</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name="page26">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797759" y="781200"/>
            <a:ext cx="8418240" cy="5707080"/>
          </a:xfrm>
        </p:spPr>
        <p:txBody>
          <a:bodyPr/>
          <a:lstStyle/>
          <a:p>
            <a:pPr lvl="0"/>
            <a:r>
              <a:rPr lang="en-US" sz="2000" b="1" i="1" u="sng">
                <a:solidFill>
                  <a:srgbClr val="000000"/>
                </a:solidFill>
              </a:rPr>
              <a:t>V Сотрудничество</a:t>
            </a:r>
          </a:p>
          <a:p>
            <a:pPr lvl="0"/>
            <a:r>
              <a:rPr lang="en-US" sz="2000">
                <a:solidFill>
                  <a:srgbClr val="000000"/>
                </a:solidFill>
              </a:rPr>
              <a:t>         При выборе этой стратегии участник стремиться разрешить конфликт таким образом, чтобы в выигрыше оказались все. Он не просто учитывает позицию другого участника, но и стремится добится, чтобы другая сторона тоже была бы удовлетворена.</a:t>
            </a:r>
            <a:br>
              <a:rPr lang="en-US" sz="2000">
                <a:solidFill>
                  <a:srgbClr val="000000"/>
                </a:solidFill>
              </a:rPr>
            </a:br>
            <a:r>
              <a:rPr lang="en-US" sz="2000">
                <a:solidFill>
                  <a:srgbClr val="000000"/>
                </a:solidFill>
              </a:rPr>
              <a:t>Плюсы и минусы данной стратегии:  стремление выслушать другого человека, понять его точку зрения, учесть его интересы и найти в спорной ситуации решение, устраивающее все стороны – необходимо в любых долгосрочных отношениях. Такой подход способствует развитию взаимного уважения, понимания, доверия, и, тем самым, делает отношения более прочными и стабильными. Если предмет спора важен для обоих участников, этот способ разрешения конфликта можно воспринимать как наиболее конструктивный. Отметим, что во многих ситуациях найти решение, устраивающее обе стороны, может быть очень трудно, особенно если противоположная сторона не настроена на сотрудничество, и</a:t>
            </a:r>
          </a:p>
          <a:p>
            <a:pPr lvl="0"/>
            <a:r>
              <a:rPr lang="en-US" sz="2000">
                <a:solidFill>
                  <a:srgbClr val="000000"/>
                </a:solidFill>
              </a:rPr>
              <a:t>в этом случае процесс разрешения конфликта</a:t>
            </a:r>
          </a:p>
          <a:p>
            <a:pPr lvl="0"/>
            <a:r>
              <a:rPr lang="en-US" sz="2000">
                <a:solidFill>
                  <a:srgbClr val="000000"/>
                </a:solidFill>
              </a:rPr>
              <a:t> может быть длительным и тяжелым.</a:t>
            </a:r>
          </a:p>
          <a:p>
            <a:pPr lvl="0"/>
            <a:r>
              <a:rPr lang="en-US" sz="2000">
                <a:solidFill>
                  <a:srgbClr val="000000"/>
                </a:solidFill>
              </a:rPr>
              <a:t>         В виде образа сотрудничество</a:t>
            </a:r>
          </a:p>
          <a:p>
            <a:pPr lvl="0"/>
            <a:r>
              <a:rPr lang="en-US" sz="2000">
                <a:solidFill>
                  <a:srgbClr val="000000"/>
                </a:solidFill>
              </a:rPr>
              <a:t>- это  "сова".</a:t>
            </a:r>
          </a:p>
        </p:txBody>
      </p:sp>
      <p:pic>
        <p:nvPicPr>
          <p:cNvPr id="3" name=""/>
          <p:cNvPicPr>
            <a:picLocks noChangeAspect="1"/>
          </p:cNvPicPr>
          <p:nvPr/>
        </p:nvPicPr>
        <p:blipFill>
          <a:blip r:embed="rId3">
            <a:lum bright="-50000"/>
            <a:alphaModFix/>
          </a:blip>
          <a:srcRect/>
          <a:stretch>
            <a:fillRect/>
          </a:stretch>
        </p:blipFill>
        <p:spPr>
          <a:xfrm>
            <a:off x="6680880" y="5090759"/>
            <a:ext cx="2535120" cy="1965240"/>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name="page27">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653760" y="646560"/>
            <a:ext cx="8418240" cy="5443559"/>
          </a:xfrm>
        </p:spPr>
        <p:txBody>
          <a:bodyPr/>
          <a:lstStyle/>
          <a:p>
            <a:pPr lvl="0"/>
            <a:r>
              <a:rPr lang="en-US" sz="2000">
                <a:solidFill>
                  <a:srgbClr val="000000"/>
                </a:solidFill>
                <a:latin typeface="Times New Roman" pitchFamily="18"/>
              </a:rPr>
              <a:t>Этой стратегии поведения в конфликте можно условно дать название птицы, которой люди издавна приписывали такие качества, как мудрость и здравый смысл. «Сова» открыто признает конфликт, предъявляет свои интересы, выражает свою позицию и предлагает пути выхода из конфликта. От противника ожидает ответного сотрудничества.</a:t>
            </a:r>
            <a:br>
              <a:rPr lang="en-US" sz="2000">
                <a:solidFill>
                  <a:srgbClr val="000000"/>
                </a:solidFill>
                <a:latin typeface="Times New Roman" pitchFamily="18"/>
              </a:rPr>
            </a:br>
            <a:r>
              <a:rPr lang="en-US" sz="2000" b="1" i="1">
                <a:solidFill>
                  <a:srgbClr val="000000"/>
                </a:solidFill>
                <a:latin typeface="Times New Roman" pitchFamily="18"/>
              </a:rPr>
              <a:t>Тактические действия «Совы»:</a:t>
            </a:r>
            <a:r>
              <a:rPr lang="en-US" sz="2000">
                <a:solidFill>
                  <a:srgbClr val="000000"/>
                </a:solidFill>
                <a:latin typeface="Times New Roman" pitchFamily="18"/>
              </a:rPr>
              <a:t/>
            </a:r>
            <a:br>
              <a:rPr lang="en-US" sz="2000">
                <a:solidFill>
                  <a:srgbClr val="000000"/>
                </a:solidFill>
                <a:latin typeface="Times New Roman" pitchFamily="18"/>
              </a:rPr>
            </a:br>
            <a:r>
              <a:rPr lang="en-US" sz="2000">
                <a:solidFill>
                  <a:srgbClr val="000000"/>
                </a:solidFill>
                <a:latin typeface="Times New Roman" pitchFamily="18"/>
              </a:rPr>
              <a:t>- собирает информацию о конфликте, о сути проблемы, о противнике;</a:t>
            </a:r>
            <a:br>
              <a:rPr lang="en-US" sz="2000">
                <a:solidFill>
                  <a:srgbClr val="000000"/>
                </a:solidFill>
                <a:latin typeface="Times New Roman" pitchFamily="18"/>
              </a:rPr>
            </a:br>
            <a:r>
              <a:rPr lang="en-US" sz="2000">
                <a:solidFill>
                  <a:srgbClr val="000000"/>
                </a:solidFill>
                <a:latin typeface="Times New Roman" pitchFamily="18"/>
              </a:rPr>
              <a:t>- ведет подсчет своих ресурсов и ресурсов противника для выработки альтернативных предложений;</a:t>
            </a:r>
            <a:br>
              <a:rPr lang="en-US" sz="2000">
                <a:solidFill>
                  <a:srgbClr val="000000"/>
                </a:solidFill>
                <a:latin typeface="Times New Roman" pitchFamily="18"/>
              </a:rPr>
            </a:br>
            <a:r>
              <a:rPr lang="en-US" sz="2000">
                <a:solidFill>
                  <a:srgbClr val="000000"/>
                </a:solidFill>
                <a:latin typeface="Times New Roman" pitchFamily="18"/>
              </a:rPr>
              <a:t>- обсуждает конфликт открыто, не боится разногласий, старается опредметить конфликт;</a:t>
            </a:r>
            <a:br>
              <a:rPr lang="en-US" sz="2000">
                <a:solidFill>
                  <a:srgbClr val="000000"/>
                </a:solidFill>
                <a:latin typeface="Times New Roman" pitchFamily="18"/>
              </a:rPr>
            </a:br>
            <a:r>
              <a:rPr lang="en-US" sz="2000">
                <a:solidFill>
                  <a:srgbClr val="000000"/>
                </a:solidFill>
                <a:latin typeface="Times New Roman" pitchFamily="18"/>
              </a:rPr>
              <a:t>- если противник предлагает что-то здравое, разумное, то это принимается.</a:t>
            </a:r>
            <a:br>
              <a:rPr lang="en-US" sz="2000">
                <a:solidFill>
                  <a:srgbClr val="000000"/>
                </a:solidFill>
                <a:latin typeface="Times New Roman" pitchFamily="18"/>
              </a:rPr>
            </a:br>
            <a:r>
              <a:rPr lang="en-US" sz="2000" i="1">
                <a:solidFill>
                  <a:srgbClr val="000000"/>
                </a:solidFill>
                <a:latin typeface="Times New Roman" pitchFamily="18"/>
              </a:rPr>
              <a:t>Качества личности:</a:t>
            </a:r>
            <a:r>
              <a:rPr lang="en-US" sz="2000">
                <a:solidFill>
                  <a:srgbClr val="000000"/>
                </a:solidFill>
                <a:latin typeface="Times New Roman" pitchFamily="18"/>
              </a:rPr>
              <a:t/>
            </a:r>
            <a:br>
              <a:rPr lang="en-US" sz="2000">
                <a:solidFill>
                  <a:srgbClr val="000000"/>
                </a:solidFill>
                <a:latin typeface="Times New Roman" pitchFamily="18"/>
              </a:rPr>
            </a:br>
            <a:r>
              <a:rPr lang="en-US" sz="2000" i="1">
                <a:solidFill>
                  <a:srgbClr val="000000"/>
                </a:solidFill>
                <a:latin typeface="Times New Roman" pitchFamily="18"/>
              </a:rPr>
              <a:t>- в любом конфликте направлен на решение проблемы, а не на обвинение личности;</a:t>
            </a:r>
            <a:r>
              <a:rPr lang="en-US" sz="2000">
                <a:solidFill>
                  <a:srgbClr val="000000"/>
                </a:solidFill>
                <a:latin typeface="Times New Roman" pitchFamily="18"/>
              </a:rPr>
              <a:t/>
            </a:r>
            <a:br>
              <a:rPr lang="en-US" sz="2000">
                <a:solidFill>
                  <a:srgbClr val="000000"/>
                </a:solidFill>
                <a:latin typeface="Times New Roman" pitchFamily="18"/>
              </a:rPr>
            </a:br>
            <a:r>
              <a:rPr lang="en-US" sz="2000" i="1">
                <a:solidFill>
                  <a:srgbClr val="000000"/>
                </a:solidFill>
                <a:latin typeface="Times New Roman" pitchFamily="18"/>
              </a:rPr>
              <a:t>- положительно относится к новациям, переменам;</a:t>
            </a:r>
            <a:r>
              <a:rPr lang="en-US" sz="2000">
                <a:solidFill>
                  <a:srgbClr val="000000"/>
                </a:solidFill>
                <a:latin typeface="Times New Roman" pitchFamily="18"/>
              </a:rPr>
              <a:t/>
            </a:r>
            <a:br>
              <a:rPr lang="en-US" sz="2000">
                <a:solidFill>
                  <a:srgbClr val="000000"/>
                </a:solidFill>
                <a:latin typeface="Times New Roman" pitchFamily="18"/>
              </a:rPr>
            </a:br>
            <a:r>
              <a:rPr lang="en-US" sz="2000" i="1">
                <a:solidFill>
                  <a:srgbClr val="000000"/>
                </a:solidFill>
                <a:latin typeface="Times New Roman" pitchFamily="18"/>
              </a:rPr>
              <a:t>- умеет критиковать, не оскорбляя личности, как говорят, «по делу», опираясь на факты;</a:t>
            </a:r>
            <a:r>
              <a:rPr lang="en-US" sz="2000">
                <a:solidFill>
                  <a:srgbClr val="000000"/>
                </a:solidFill>
                <a:latin typeface="Times New Roman" pitchFamily="18"/>
              </a:rPr>
              <a:t/>
            </a:r>
            <a:br>
              <a:rPr lang="en-US" sz="2000">
                <a:solidFill>
                  <a:srgbClr val="000000"/>
                </a:solidFill>
                <a:latin typeface="Times New Roman" pitchFamily="18"/>
              </a:rPr>
            </a:br>
            <a:r>
              <a:rPr lang="en-US" sz="2000" i="1">
                <a:solidFill>
                  <a:srgbClr val="000000"/>
                </a:solidFill>
                <a:latin typeface="Times New Roman" pitchFamily="18"/>
              </a:rPr>
              <a:t>- использует свои способности для достижения влияния на людей</a:t>
            </a:r>
            <a:r>
              <a:rPr lang="en-US" sz="1400" i="1">
                <a:latin typeface="Times New Roman" pitchFamily="18"/>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name="page28">
    <p:spTree>
      <p:nvGrpSpPr>
        <p:cNvPr id="1" name=""/>
        <p:cNvGrpSpPr/>
        <p:nvPr/>
      </p:nvGrpSpPr>
      <p:grpSpPr>
        <a:xfrm>
          <a:off x="0" y="0"/>
          <a:ext cx="0" cy="0"/>
          <a:chOff x="0" y="0"/>
          <a:chExt cx="0" cy="0"/>
        </a:xfrm>
      </p:grpSpPr>
      <p:sp>
        <p:nvSpPr>
          <p:cNvPr id="2" name="Заголовок 1"/>
          <p:cNvSpPr txBox="1">
            <a:spLocks noGrp="1"/>
          </p:cNvSpPr>
          <p:nvPr>
            <p:ph type="title" idx="4294967295"/>
          </p:nvPr>
        </p:nvSpPr>
        <p:spPr>
          <a:xfrm>
            <a:off x="740879" y="699480"/>
            <a:ext cx="8607960" cy="812520"/>
          </a:xfrm>
        </p:spPr>
        <p:txBody>
          <a:bodyPr/>
          <a:lstStyle/>
          <a:p>
            <a:pPr lvl="0"/>
            <a:r>
              <a:rPr lang="en-US" sz="2600"/>
              <a:t>Условия конструктивного регулирования конфликтов</a:t>
            </a:r>
          </a:p>
        </p:txBody>
      </p:sp>
      <p:sp>
        <p:nvSpPr>
          <p:cNvPr id="3" name="Текст 2"/>
          <p:cNvSpPr txBox="1">
            <a:spLocks noGrp="1"/>
          </p:cNvSpPr>
          <p:nvPr>
            <p:ph type="body" idx="4294967295"/>
          </p:nvPr>
        </p:nvSpPr>
        <p:spPr>
          <a:xfrm>
            <a:off x="797759" y="1576440"/>
            <a:ext cx="8418240" cy="5024160"/>
          </a:xfrm>
        </p:spPr>
        <p:txBody>
          <a:bodyPr/>
          <a:lstStyle/>
          <a:p>
            <a:pPr lvl="0"/>
            <a:r>
              <a:rPr lang="en-US" sz="2000"/>
              <a:t>Конструктивное преодоление конфликтов и кризисов предполагает принятие реальности, готовность к честному анализу сложившейся ситуации, способность различать главное и второстепенное, выделять составные части в возникшей проблеме и решать ее поэтапно.          </a:t>
            </a:r>
          </a:p>
          <a:p>
            <a:pPr lvl="0"/>
            <a:r>
              <a:rPr lang="en-US" sz="2000" b="1" u="sng"/>
              <a:t>Регулирование конфликта</a:t>
            </a:r>
            <a:r>
              <a:rPr lang="en-US" sz="2000"/>
              <a:t> – это вид деятельности субъекта управления, направленный на ослабление и ограничение конфликта, обеспечение его развития в сторону разрешения. Различают </a:t>
            </a:r>
            <a:r>
              <a:rPr lang="en-US" sz="2000" u="sng"/>
              <a:t>три стадии регулирования конфликта</a:t>
            </a:r>
            <a:r>
              <a:rPr lang="en-US" sz="2000"/>
              <a:t>:</a:t>
            </a:r>
          </a:p>
          <a:p>
            <a:pPr lvl="0">
              <a:buClr>
                <a:srgbClr val="99284C"/>
              </a:buClr>
              <a:buSzPct val="75000"/>
              <a:buFont typeface="StarSymbol" pitchFamily="2"/>
              <a:buChar char=""/>
            </a:pPr>
            <a:r>
              <a:rPr lang="en-US" sz="2000"/>
              <a:t>стадия признания реальности конфликта участниками конфликтного взаимодействия;</a:t>
            </a:r>
          </a:p>
          <a:p>
            <a:pPr lvl="0">
              <a:buClr>
                <a:srgbClr val="99284C"/>
              </a:buClr>
              <a:buSzPct val="75000"/>
              <a:buFont typeface="StarSymbol" pitchFamily="2"/>
              <a:buChar char=""/>
            </a:pPr>
            <a:r>
              <a:rPr lang="en-US" sz="2000"/>
              <a:t> стадия легитимизации, т.е. достижение соглашения между конфликтующими сторонами по признанию и соблюдению</a:t>
            </a:r>
            <a:r>
              <a:rPr lang="en-US"/>
              <a:t> </a:t>
            </a:r>
            <a:r>
              <a:rPr lang="en-US" sz="2000"/>
              <a:t>установленных норм и правил конфликтного взаимодействия;</a:t>
            </a:r>
          </a:p>
          <a:p>
            <a:pPr lvl="0">
              <a:buClr>
                <a:srgbClr val="99284C"/>
              </a:buClr>
              <a:buSzPct val="75000"/>
              <a:buFont typeface="StarSymbol" pitchFamily="2"/>
              <a:buChar char=""/>
            </a:pPr>
            <a:r>
              <a:rPr lang="en-US" sz="2000"/>
              <a:t>стадия институциализации конфликта, т.е. создание соответствующих органов, рабочих групп по регулированию конфликтного взаимодействия.</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name="page29">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797759" y="648000"/>
            <a:ext cx="8418240" cy="6279119"/>
          </a:xfrm>
        </p:spPr>
        <p:txBody>
          <a:bodyPr/>
          <a:lstStyle/>
          <a:p>
            <a:pPr lvl="0"/>
            <a:r>
              <a:rPr lang="en-US" sz="2000" b="1" u="sng"/>
              <a:t>Разрешение конфликта</a:t>
            </a:r>
            <a:r>
              <a:rPr lang="en-US" sz="2000"/>
              <a:t> – это вид деятельности субъекта управления, связанный с завершением конфликта в связи с исчерпанностью конфликтного взаимодействия. Различают полное и неполное разрешение конфликта:</a:t>
            </a:r>
          </a:p>
          <a:p>
            <a:pPr lvl="0">
              <a:buClr>
                <a:srgbClr val="99284C"/>
              </a:buClr>
              <a:buSzPct val="75000"/>
              <a:buFont typeface="StarSymbol" pitchFamily="2"/>
              <a:buChar char=""/>
            </a:pPr>
            <a:r>
              <a:rPr lang="en-US" sz="2000"/>
              <a:t>полное разрешение конфликта достигается при устранении причин, предмета конфликта и конфликтных ситуаций;</a:t>
            </a:r>
          </a:p>
          <a:p>
            <a:pPr lvl="0">
              <a:buClr>
                <a:srgbClr val="99284C"/>
              </a:buClr>
              <a:buSzPct val="75000"/>
              <a:buFont typeface="StarSymbol" pitchFamily="2"/>
              <a:buChar char=""/>
            </a:pPr>
            <a:r>
              <a:rPr lang="en-US" sz="2000"/>
              <a:t>неполное разрешение конфликта происходит в том случае, когда устраняются не все причины или конфликтные ситуации.</a:t>
            </a:r>
          </a:p>
          <a:p>
            <a:pPr lvl="0"/>
            <a:r>
              <a:rPr lang="en-US" sz="2000"/>
              <a:t> Кроме того, при разрешении конфликта необходимо учитывать предпосылки, формы и способы.</a:t>
            </a:r>
          </a:p>
          <a:p>
            <a:pPr lvl="0"/>
            <a:r>
              <a:rPr lang="en-US" sz="2000" u="sng"/>
              <a:t>Предпосылками разрешения конфликта</a:t>
            </a:r>
            <a:r>
              <a:rPr lang="en-US" sz="2000"/>
              <a:t> являются:</a:t>
            </a:r>
          </a:p>
          <a:p>
            <a:pPr lvl="0">
              <a:buClr>
                <a:srgbClr val="99284C"/>
              </a:buClr>
              <a:buSzPct val="75000"/>
              <a:buFont typeface="StarSymbol" pitchFamily="2"/>
              <a:buChar char=""/>
            </a:pPr>
            <a:r>
              <a:rPr lang="en-US" sz="2000"/>
              <a:t>достаточная зрелость конфликта;</a:t>
            </a:r>
          </a:p>
          <a:p>
            <a:pPr lvl="0">
              <a:buClr>
                <a:srgbClr val="99284C"/>
              </a:buClr>
              <a:buSzPct val="75000"/>
              <a:buFont typeface="StarSymbol" pitchFamily="2"/>
              <a:buChar char=""/>
            </a:pPr>
            <a:r>
              <a:rPr lang="en-US" sz="2000"/>
              <a:t>потребность субъектов конфликта в его разрешении;</a:t>
            </a:r>
          </a:p>
          <a:p>
            <a:pPr lvl="0">
              <a:buClr>
                <a:srgbClr val="99284C"/>
              </a:buClr>
              <a:buSzPct val="75000"/>
              <a:buFont typeface="StarSymbol" pitchFamily="2"/>
              <a:buChar char=""/>
            </a:pPr>
            <a:r>
              <a:rPr lang="en-US" sz="2000"/>
              <a:t>наличие необходимых средств и ресурсов для разрешения конфликта.          </a:t>
            </a:r>
          </a:p>
          <a:p>
            <a:pPr lvl="0"/>
            <a:r>
              <a:rPr lang="en-US" sz="2000" u="sng"/>
              <a:t>Формы разрешения конфликтов:</a:t>
            </a:r>
          </a:p>
          <a:p>
            <a:pPr lvl="0">
              <a:buClr>
                <a:srgbClr val="99284C"/>
              </a:buClr>
              <a:buSzPct val="75000"/>
              <a:buFont typeface="StarSymbol" pitchFamily="2"/>
              <a:buChar char=""/>
            </a:pPr>
            <a:r>
              <a:rPr lang="en-US" sz="2000"/>
              <a:t>ничтожение или полное подчинение одной из сторон (уступка);</a:t>
            </a:r>
          </a:p>
          <a:p>
            <a:pPr lvl="0">
              <a:buClr>
                <a:srgbClr val="99284C"/>
              </a:buClr>
              <a:buSzPct val="75000"/>
              <a:buFont typeface="StarSymbol" pitchFamily="2"/>
              <a:buChar char=""/>
            </a:pPr>
            <a:r>
              <a:rPr lang="en-US" sz="2000"/>
              <a:t>согласование интересов и позиций конфликтующих сторон на основе компромисса;</a:t>
            </a:r>
          </a:p>
          <a:p>
            <a:pPr lvl="0">
              <a:buClr>
                <a:srgbClr val="99284C"/>
              </a:buClr>
              <a:buSzPct val="75000"/>
              <a:buFont typeface="StarSymbol" pitchFamily="2"/>
              <a:buChar char=""/>
            </a:pPr>
            <a:r>
              <a:rPr lang="en-US" sz="2000"/>
              <a:t>взаимное примирение конфликтующих сторон (уход);</a:t>
            </a:r>
          </a:p>
          <a:p>
            <a:pPr lvl="0">
              <a:buClr>
                <a:srgbClr val="99284C"/>
              </a:buClr>
              <a:buSzPct val="75000"/>
              <a:buFont typeface="StarSymbol" pitchFamily="2"/>
              <a:buChar char=""/>
            </a:pPr>
            <a:r>
              <a:rPr lang="en-US" sz="2000"/>
              <a:t>перевод борьбы в русло сотрудничества по совместному преодолению противоречий (сотрудничество);</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name="page30">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797759" y="864000"/>
            <a:ext cx="8418240" cy="4762799"/>
          </a:xfrm>
        </p:spPr>
        <p:txBody>
          <a:bodyPr/>
          <a:lstStyle/>
          <a:p>
            <a:pPr lvl="0"/>
            <a:r>
              <a:rPr lang="en-US" sz="2000" u="sng"/>
              <a:t>Условия конструктивного разрешения конфликта:</a:t>
            </a:r>
          </a:p>
          <a:p>
            <a:pPr lvl="0">
              <a:buClr>
                <a:srgbClr val="99284C"/>
              </a:buClr>
              <a:buSzPct val="75000"/>
              <a:buFont typeface="StarSymbol" pitchFamily="2"/>
              <a:buChar char=""/>
            </a:pPr>
            <a:r>
              <a:rPr lang="en-US" sz="2000"/>
              <a:t>прекращение конфликтного взаимодействия;</a:t>
            </a:r>
          </a:p>
          <a:p>
            <a:pPr lvl="0">
              <a:buClr>
                <a:srgbClr val="99284C"/>
              </a:buClr>
              <a:buSzPct val="75000"/>
              <a:buFont typeface="StarSymbol" pitchFamily="2"/>
              <a:buChar char=""/>
            </a:pPr>
            <a:r>
              <a:rPr lang="en-US" sz="2000"/>
              <a:t>поиск общих точек соприкосновения в интересах оппонентов;</a:t>
            </a:r>
          </a:p>
          <a:p>
            <a:pPr lvl="0">
              <a:buClr>
                <a:srgbClr val="99284C"/>
              </a:buClr>
              <a:buSzPct val="75000"/>
              <a:buFont typeface="StarSymbol" pitchFamily="2"/>
              <a:buChar char=""/>
            </a:pPr>
            <a:r>
              <a:rPr lang="en-US" sz="2000"/>
              <a:t>снижение интенсивности негативных эмоций;</a:t>
            </a:r>
          </a:p>
          <a:p>
            <a:pPr lvl="0">
              <a:buClr>
                <a:srgbClr val="99284C"/>
              </a:buClr>
              <a:buSzPct val="75000"/>
              <a:buFont typeface="StarSymbol" pitchFamily="2"/>
              <a:buChar char=""/>
            </a:pPr>
            <a:r>
              <a:rPr lang="en-US" sz="2000"/>
              <a:t>выявление и признание собственных ошибок;</a:t>
            </a:r>
          </a:p>
          <a:p>
            <a:pPr lvl="0">
              <a:buClr>
                <a:srgbClr val="99284C"/>
              </a:buClr>
              <a:buSzPct val="75000"/>
              <a:buFont typeface="StarSymbol" pitchFamily="2"/>
              <a:buChar char=""/>
            </a:pPr>
            <a:r>
              <a:rPr lang="en-US" sz="2000"/>
              <a:t>объективный взгляд на проблему;</a:t>
            </a:r>
          </a:p>
          <a:p>
            <a:pPr lvl="0">
              <a:buClr>
                <a:srgbClr val="99284C"/>
              </a:buClr>
              <a:buSzPct val="75000"/>
              <a:buFont typeface="StarSymbol" pitchFamily="2"/>
              <a:buChar char=""/>
            </a:pPr>
            <a:r>
              <a:rPr lang="en-US" sz="2000"/>
              <a:t>учет статусов друг друга (должностного положения);</a:t>
            </a:r>
          </a:p>
          <a:p>
            <a:pPr lvl="0">
              <a:buClr>
                <a:srgbClr val="99284C"/>
              </a:buClr>
              <a:buSzPct val="75000"/>
              <a:buFont typeface="StarSymbol" pitchFamily="2"/>
              <a:buChar char=""/>
            </a:pPr>
            <a:r>
              <a:rPr lang="en-US" sz="2000"/>
              <a:t>выбор оптимальной стратегии разрешения.</a:t>
            </a:r>
          </a:p>
          <a:p>
            <a:pPr lvl="0"/>
            <a:endParaRPr lang="en-US" sz="2000"/>
          </a:p>
          <a:p>
            <a:pPr lvl="0"/>
            <a:r>
              <a:rPr lang="en-US" sz="2000"/>
              <a:t> Конструктивное разрешение конфликтов зависит, как минимум, от четырех факторов: адекватность восприятия конфликта; открытость и эффективность общения; создание атмосферы взаимного доверия и сотрудничества; определение существа конфликта.</a:t>
            </a:r>
          </a:p>
          <a:p>
            <a:pPr lvl="0"/>
            <a:endParaRPr lang="en-US" sz="200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name="page31">
    <p:spTree>
      <p:nvGrpSpPr>
        <p:cNvPr id="1" name=""/>
        <p:cNvGrpSpPr/>
        <p:nvPr/>
      </p:nvGrpSpPr>
      <p:grpSpPr>
        <a:xfrm>
          <a:off x="0" y="0"/>
          <a:ext cx="0" cy="0"/>
          <a:chOff x="0" y="0"/>
          <a:chExt cx="0" cy="0"/>
        </a:xfrm>
      </p:grpSpPr>
      <p:sp>
        <p:nvSpPr>
          <p:cNvPr id="2" name="Заголовок 1"/>
          <p:cNvSpPr txBox="1">
            <a:spLocks noGrp="1"/>
          </p:cNvSpPr>
          <p:nvPr>
            <p:ph type="title" idx="4294967295"/>
          </p:nvPr>
        </p:nvSpPr>
        <p:spPr>
          <a:xfrm>
            <a:off x="680040" y="537840"/>
            <a:ext cx="8607960" cy="1046159"/>
          </a:xfrm>
        </p:spPr>
        <p:txBody>
          <a:bodyPr/>
          <a:lstStyle/>
          <a:p>
            <a:pPr lvl="0"/>
            <a:r>
              <a:rPr lang="en-US" sz="2600"/>
              <a:t>Позиция родителей в разрешении конфликтных ситуаций</a:t>
            </a:r>
          </a:p>
        </p:txBody>
      </p:sp>
      <p:graphicFrame>
        <p:nvGraphicFramePr>
          <p:cNvPr id="3" name="Таблица 2"/>
          <p:cNvGraphicFramePr>
            <a:graphicFrameLocks noGrp="1"/>
          </p:cNvGraphicFramePr>
          <p:nvPr>
            <p:ph type="tbl" idx="4294967295"/>
          </p:nvPr>
        </p:nvGraphicFramePr>
        <p:xfrm>
          <a:off x="645480" y="1469880"/>
          <a:ext cx="8592480" cy="5956199"/>
        </p:xfrm>
        <a:graphic>
          <a:graphicData uri="http://schemas.openxmlformats.org/drawingml/2006/table">
            <a:tbl>
              <a:tblPr firstRow="1" bandRow="1"/>
              <a:tblGrid>
                <a:gridCol w="2863800"/>
                <a:gridCol w="2863800"/>
                <a:gridCol w="2865240"/>
              </a:tblGrid>
              <a:tr h="788759">
                <a:tc>
                  <a:txBody>
                    <a:bodyPr/>
                    <a:lstStyle/>
                    <a:p>
                      <a:pPr marL="0" marR="0" lvl="0" indent="0" algn="ctr" rtl="0" hangingPunct="0">
                        <a:lnSpc>
                          <a:spcPct val="100000"/>
                        </a:lnSpc>
                        <a:buNone/>
                        <a:tabLst/>
                        <a:defRPr/>
                      </a:pPr>
                      <a:r>
                        <a:rPr lang="en-US" sz="2400" b="1" i="0" u="none" strike="noStrike">
                          <a:ln>
                            <a:noFill/>
                          </a:ln>
                          <a:solidFill>
                            <a:srgbClr val="000000"/>
                          </a:solidFill>
                          <a:latin typeface="Albany" pitchFamily="34"/>
                          <a:ea typeface="HG Mincho Light J" pitchFamily="2"/>
                          <a:cs typeface="Arial Unicode MS" pitchFamily="2"/>
                        </a:rPr>
                        <a:t>Шаг</a:t>
                      </a:r>
                    </a:p>
                  </a:txBody>
                  <a:tcPr/>
                </a:tc>
                <a:tc>
                  <a:txBody>
                    <a:bodyPr/>
                    <a:lstStyle/>
                    <a:p>
                      <a:pPr marL="0" marR="0" lvl="0" indent="0" algn="ctr" rtl="0" hangingPunct="0">
                        <a:lnSpc>
                          <a:spcPct val="100000"/>
                        </a:lnSpc>
                        <a:buNone/>
                        <a:tabLst/>
                        <a:defRPr/>
                      </a:pPr>
                      <a:r>
                        <a:rPr lang="en-US" sz="2400" b="1" i="0" u="none" strike="noStrike">
                          <a:ln>
                            <a:noFill/>
                          </a:ln>
                          <a:solidFill>
                            <a:srgbClr val="000000"/>
                          </a:solidFill>
                          <a:latin typeface="Albany" pitchFamily="34"/>
                          <a:ea typeface="HG Mincho Light J" pitchFamily="2"/>
                          <a:cs typeface="Arial Unicode MS" pitchFamily="2"/>
                        </a:rPr>
                        <a:t>Цели</a:t>
                      </a:r>
                    </a:p>
                  </a:txBody>
                  <a:tcPr/>
                </a:tc>
                <a:tc>
                  <a:txBody>
                    <a:bodyPr/>
                    <a:lstStyle/>
                    <a:p>
                      <a:pPr marL="0" marR="0" lvl="0" indent="0" algn="ctr" rtl="0" hangingPunct="0">
                        <a:lnSpc>
                          <a:spcPct val="100000"/>
                        </a:lnSpc>
                        <a:buNone/>
                        <a:tabLst/>
                        <a:defRPr/>
                      </a:pPr>
                      <a:r>
                        <a:rPr lang="en-US" sz="2400" b="1" i="0" u="none" strike="noStrike">
                          <a:ln>
                            <a:noFill/>
                          </a:ln>
                          <a:solidFill>
                            <a:srgbClr val="000000"/>
                          </a:solidFill>
                          <a:latin typeface="Albany" pitchFamily="34"/>
                          <a:ea typeface="HG Mincho Light J" pitchFamily="2"/>
                          <a:cs typeface="Arial Unicode MS" pitchFamily="2"/>
                        </a:rPr>
                        <a:t>Действия родителя</a:t>
                      </a:r>
                    </a:p>
                  </a:txBody>
                  <a:tcPr/>
                </a:tc>
              </a:tr>
              <a:tr h="2660040">
                <a:tc>
                  <a:txBody>
                    <a:bodyPr/>
                    <a:lstStyle/>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Шаг1</a:t>
                      </a:r>
                    </a:p>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Распознавание и определение конфликта (в чем конфликт?)</a:t>
                      </a: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lbany" pitchFamily="34"/>
                        <a:ea typeface="Arial" pitchFamily="34"/>
                        <a:cs typeface="Times New Roman" pitchFamily="18"/>
                      </a:endParaRP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rial" pitchFamily="18"/>
                        <a:ea typeface="Arial" pitchFamily="34"/>
                        <a:cs typeface="Times New Roman" pitchFamily="18"/>
                      </a:endParaRP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rial" pitchFamily="18"/>
                        <a:ea typeface="Arial" pitchFamily="34"/>
                        <a:cs typeface="Times New Roman" pitchFamily="18"/>
                      </a:endParaRP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lbany" pitchFamily="34"/>
                        <a:ea typeface="Arial" pitchFamily="34"/>
                        <a:cs typeface="Times New Roman" pitchFamily="18"/>
                      </a:endParaRPr>
                    </a:p>
                  </a:txBody>
                  <a:tcPr/>
                </a:tc>
                <a:tc>
                  <a:txBody>
                    <a:bodyPr/>
                    <a:lstStyle/>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Вовлечь ребенка в процесс решения проблемы</a:t>
                      </a:r>
                    </a:p>
                  </a:txBody>
                  <a:tcPr/>
                </a:tc>
                <a:tc>
                  <a:txBody>
                    <a:bodyPr/>
                    <a:lstStyle/>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Четко и немногословно сообщить ребенку, что имеется проблема, которая нуждается в решении. Дать понять, что сотрудничество ребенка необходимо</a:t>
                      </a:r>
                    </a:p>
                  </a:txBody>
                  <a:tcPr/>
                </a:tc>
              </a:tr>
              <a:tr h="2248920">
                <a:tc>
                  <a:txBody>
                    <a:bodyPr/>
                    <a:lstStyle/>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Шаг 2</a:t>
                      </a:r>
                    </a:p>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Выработка возможных альтернативных решений (как можно разрешить конфликт?)</a:t>
                      </a: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lbany" pitchFamily="34"/>
                        <a:ea typeface="Arial" pitchFamily="34"/>
                        <a:cs typeface="Times New Roman" pitchFamily="18"/>
                      </a:endParaRPr>
                    </a:p>
                  </a:txBody>
                  <a:tcPr/>
                </a:tc>
                <a:tc>
                  <a:txBody>
                    <a:bodyPr/>
                    <a:lstStyle/>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Собрать как можно больше вариантов решения</a:t>
                      </a:r>
                    </a:p>
                  </a:txBody>
                  <a:tcPr/>
                </a:tc>
                <a:tc>
                  <a:txBody>
                    <a:bodyPr/>
                    <a:lstStyle/>
                    <a:p>
                      <a:pPr marL="0" marR="0" lvl="0" indent="0" algn="l" rtl="0" hangingPunct="0">
                        <a:lnSpc>
                          <a:spcPct val="100000"/>
                        </a:lnSpc>
                        <a:buNone/>
                        <a:tabLst/>
                        <a:defRPr>
                          <a:ea typeface="Arial" pitchFamily="34"/>
                          <a:cs typeface="Times New Roman" pitchFamily="18"/>
                        </a:defRPr>
                      </a:pPr>
                      <a:r>
                        <a:rPr lang="en-US" sz="1900" b="0" i="0" u="none" strike="noStrike">
                          <a:ln>
                            <a:noFill/>
                          </a:ln>
                          <a:solidFill>
                            <a:srgbClr val="000000"/>
                          </a:solidFill>
                          <a:latin typeface="Arial" pitchFamily="18"/>
                          <a:ea typeface="Arial" pitchFamily="34"/>
                          <a:cs typeface="Times New Roman" pitchFamily="18"/>
                        </a:rPr>
                        <a:t>Узнать решения детей (свои можно добавить позже), не оценивая и не принижая предложенные решения. Настаивать на выдвижении как можно большего числа альтернатив</a:t>
                      </a:r>
                    </a:p>
                  </a:txBody>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name="page32">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ph type="tbl" idx="4294967295"/>
          </p:nvPr>
        </p:nvGraphicFramePr>
        <p:xfrm>
          <a:off x="769320" y="603720"/>
          <a:ext cx="8417880" cy="6742440"/>
        </p:xfrm>
        <a:graphic>
          <a:graphicData uri="http://schemas.openxmlformats.org/drawingml/2006/table">
            <a:tbl>
              <a:tblPr firstRow="1" bandRow="1"/>
              <a:tblGrid>
                <a:gridCol w="2805840"/>
                <a:gridCol w="2805840"/>
                <a:gridCol w="2806560"/>
              </a:tblGrid>
              <a:tr h="343440">
                <a:tc>
                  <a:txBody>
                    <a:bodyPr/>
                    <a:lstStyle/>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Шаг З</a:t>
                      </a:r>
                    </a:p>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Оценка альтернативных решений (какие еще решения возможны?)</a:t>
                      </a: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lbany" pitchFamily="34"/>
                        <a:ea typeface="Arial" pitchFamily="34"/>
                        <a:cs typeface="Times New Roman" pitchFamily="18"/>
                      </a:endParaRP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rial" pitchFamily="18"/>
                        <a:ea typeface="Arial" pitchFamily="34"/>
                        <a:cs typeface="Times New Roman" pitchFamily="18"/>
                      </a:endParaRP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rial" pitchFamily="18"/>
                        <a:ea typeface="Arial" pitchFamily="34"/>
                        <a:cs typeface="Times New Roman" pitchFamily="18"/>
                      </a:endParaRP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lbany" pitchFamily="34"/>
                        <a:ea typeface="Arial" pitchFamily="34"/>
                        <a:cs typeface="Times New Roman" pitchFamily="18"/>
                      </a:endParaRPr>
                    </a:p>
                  </a:txBody>
                  <a:tcPr/>
                </a:tc>
                <a:tc>
                  <a:txBody>
                    <a:bodyPr/>
                    <a:lstStyle/>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Активизировать ребенка на высказывания по поводу различных решений, сообщить свое мнение по каждому варианту</a:t>
                      </a:r>
                    </a:p>
                  </a:txBody>
                  <a:tcPr/>
                </a:tc>
                <a:tc>
                  <a:txBody>
                    <a:bodyPr/>
                    <a:lstStyle/>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Предложить ребенку высказаться, какие из этих решений выглядят лучше, чем остальные. Сообщить свои чувства и интересы, сказать о наиболее оптимальном варианте, о том, что не устраивает (или устраивает) ребенка в   выборе</a:t>
                      </a:r>
                    </a:p>
                  </a:txBody>
                  <a:tcPr/>
                </a:tc>
              </a:tr>
              <a:tr h="343440">
                <a:tc>
                  <a:txBody>
                    <a:bodyPr/>
                    <a:lstStyle/>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Шаг 4</a:t>
                      </a:r>
                    </a:p>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Выбор наиболее приемлемого решения (какое решение лучше?)</a:t>
                      </a: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lbany" pitchFamily="34"/>
                        <a:ea typeface="Arial" pitchFamily="34"/>
                        <a:cs typeface="Times New Roman" pitchFamily="18"/>
                      </a:endParaRP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rial" pitchFamily="18"/>
                        <a:ea typeface="Arial" pitchFamily="34"/>
                        <a:cs typeface="Times New Roman" pitchFamily="18"/>
                      </a:endParaRP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rial" pitchFamily="18"/>
                        <a:ea typeface="Arial" pitchFamily="34"/>
                        <a:cs typeface="Times New Roman" pitchFamily="18"/>
                      </a:endParaRPr>
                    </a:p>
                    <a:p>
                      <a:pPr marL="0" marR="0" lvl="0" indent="0" algn="l" rtl="0" hangingPunct="0">
                        <a:lnSpc>
                          <a:spcPct val="100000"/>
                        </a:lnSpc>
                        <a:buNone/>
                        <a:tabLst/>
                        <a:defRPr>
                          <a:ea typeface="Arial" pitchFamily="34"/>
                          <a:cs typeface="Times New Roman" pitchFamily="18"/>
                        </a:defRPr>
                      </a:pPr>
                      <a:endParaRPr lang="en-US" sz="2000" b="0" i="0" u="none" strike="noStrike">
                        <a:ln>
                          <a:noFill/>
                        </a:ln>
                        <a:solidFill>
                          <a:srgbClr val="000000"/>
                        </a:solidFill>
                        <a:latin typeface="Arial" pitchFamily="18"/>
                        <a:ea typeface="Arial" pitchFamily="34"/>
                        <a:cs typeface="Times New Roman" pitchFamily="18"/>
                      </a:endParaRPr>
                    </a:p>
                  </a:txBody>
                  <a:tcPr/>
                </a:tc>
                <a:tc>
                  <a:txBody>
                    <a:bodyPr/>
                    <a:lstStyle/>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Принять окончательное решение</a:t>
                      </a:r>
                    </a:p>
                  </a:txBody>
                  <a:tcPr/>
                </a:tc>
                <a:tc>
                  <a:txBody>
                    <a:bodyPr/>
                    <a:lstStyle/>
                    <a:p>
                      <a:pPr marL="0" marR="0" lvl="0" indent="0" algn="l" rtl="0" hangingPunct="0">
                        <a:lnSpc>
                          <a:spcPct val="100000"/>
                        </a:lnSpc>
                        <a:buNone/>
                        <a:tabLst/>
                        <a:defRPr>
                          <a:ea typeface="Arial" pitchFamily="34"/>
                          <a:cs typeface="Times New Roman" pitchFamily="18"/>
                        </a:defRPr>
                      </a:pPr>
                      <a:r>
                        <a:rPr lang="en-US" sz="2000" b="0" i="0" u="none" strike="noStrike">
                          <a:ln>
                            <a:noFill/>
                          </a:ln>
                          <a:solidFill>
                            <a:srgbClr val="000000"/>
                          </a:solidFill>
                          <a:latin typeface="Arial" pitchFamily="18"/>
                          <a:ea typeface="Arial" pitchFamily="34"/>
                          <a:cs typeface="Times New Roman" pitchFamily="18"/>
                        </a:rPr>
                        <a:t>У</a:t>
                      </a:r>
                      <a:r>
                        <a:rPr lang="en-US" sz="1800" b="0" i="0" u="none" strike="noStrike">
                          <a:ln>
                            <a:noFill/>
                          </a:ln>
                          <a:solidFill>
                            <a:srgbClr val="000000"/>
                          </a:solidFill>
                          <a:latin typeface="Arial" pitchFamily="18"/>
                          <a:ea typeface="Arial" pitchFamily="34"/>
                          <a:cs typeface="Times New Roman" pitchFamily="18"/>
                        </a:rPr>
                        <a:t>знать, что думает ребенок о каждом оставшемся решении. Добиться того, чтобы каждый обязался выполнить свою часть договора. Если решение состоит из нескольких пунктов, желательно зафиксировать их на бумаге</a:t>
                      </a:r>
                    </a:p>
                  </a:txBody>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name="page33">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ph type="tbl" idx="4294967295"/>
          </p:nvPr>
        </p:nvGraphicFramePr>
        <p:xfrm>
          <a:off x="797759" y="781200"/>
          <a:ext cx="8417880" cy="7030440"/>
        </p:xfrm>
        <a:graphic>
          <a:graphicData uri="http://schemas.openxmlformats.org/drawingml/2006/table">
            <a:tbl>
              <a:tblPr firstRow="1" bandRow="1"/>
              <a:tblGrid>
                <a:gridCol w="2805840"/>
                <a:gridCol w="2805840"/>
                <a:gridCol w="2806560"/>
              </a:tblGrid>
              <a:tr h="2945159">
                <a:tc>
                  <a:txBody>
                    <a:bodyPr/>
                    <a:lstStyle/>
                    <a:p>
                      <a:pPr marL="0" marR="0" lvl="0" indent="0" algn="l" rtl="0" hangingPunct="0">
                        <a:lnSpc>
                          <a:spcPct val="100000"/>
                        </a:lnSpc>
                        <a:buNone/>
                        <a:tabLst/>
                      </a:pPr>
                      <a:r>
                        <a:rPr lang="en-US" sz="2000" b="0" i="0" u="none" strike="noStrike">
                          <a:ln>
                            <a:noFill/>
                          </a:ln>
                          <a:solidFill>
                            <a:srgbClr val="000000"/>
                          </a:solidFill>
                          <a:latin typeface="Arial" pitchFamily="18"/>
                          <a:ea typeface="Arial" pitchFamily="34"/>
                          <a:cs typeface="Times New Roman" pitchFamily="18"/>
                        </a:rPr>
                        <a:t>Шаг 5</a:t>
                      </a:r>
                    </a:p>
                    <a:p>
                      <a:pPr marL="0" marR="0" lvl="0" indent="0" algn="l" rtl="0" hangingPunct="0">
                        <a:lnSpc>
                          <a:spcPct val="100000"/>
                        </a:lnSpc>
                        <a:buNone/>
                        <a:tabLst/>
                      </a:pPr>
                      <a:r>
                        <a:rPr lang="en-US" sz="2000" b="0" i="0" u="none" strike="noStrike">
                          <a:ln>
                            <a:noFill/>
                          </a:ln>
                          <a:solidFill>
                            <a:srgbClr val="000000"/>
                          </a:solidFill>
                          <a:latin typeface="Arial" pitchFamily="18"/>
                          <a:ea typeface="Arial" pitchFamily="34"/>
                          <a:cs typeface="Times New Roman" pitchFamily="18"/>
                        </a:rPr>
                        <a:t>Выработка способов выполнения решения (как будет выполнять то, что решили?)</a:t>
                      </a:r>
                    </a:p>
                    <a:p>
                      <a:pPr marL="0" marR="0" lvl="0" indent="0" algn="l" rtl="0" hangingPunct="0">
                        <a:lnSpc>
                          <a:spcPct val="100000"/>
                        </a:lnSpc>
                        <a:buNone/>
                        <a:tabLst/>
                      </a:pPr>
                      <a:endParaRPr lang="en-US" sz="2000" b="0" i="0" u="none" strike="noStrike">
                        <a:ln>
                          <a:noFill/>
                        </a:ln>
                        <a:solidFill>
                          <a:srgbClr val="000000"/>
                        </a:solidFill>
                        <a:latin typeface="Albany" pitchFamily="34"/>
                        <a:ea typeface="HG Mincho Light J" pitchFamily="2"/>
                        <a:cs typeface="Arial Unicode MS" pitchFamily="2"/>
                      </a:endParaRPr>
                    </a:p>
                    <a:p>
                      <a:pPr marL="0" marR="0" lvl="0" indent="0" algn="l" rtl="0" hangingPunct="0">
                        <a:lnSpc>
                          <a:spcPct val="100000"/>
                        </a:lnSpc>
                        <a:buNone/>
                        <a:tabLst/>
                      </a:pPr>
                      <a:endParaRPr lang="en-US" sz="2000" b="0" i="0" u="none" strike="noStrike">
                        <a:ln>
                          <a:noFill/>
                        </a:ln>
                        <a:solidFill>
                          <a:srgbClr val="000000"/>
                        </a:solidFill>
                        <a:latin typeface="Arial" pitchFamily="18"/>
                        <a:ea typeface="Arial" pitchFamily="34"/>
                        <a:cs typeface="Times New Roman" pitchFamily="18"/>
                      </a:endParaRPr>
                    </a:p>
                    <a:p>
                      <a:pPr marL="0" marR="0" lvl="0" indent="0" algn="l" rtl="0" hangingPunct="0">
                        <a:lnSpc>
                          <a:spcPct val="100000"/>
                        </a:lnSpc>
                        <a:buNone/>
                        <a:tabLst/>
                      </a:pPr>
                      <a:endParaRPr lang="en-US" sz="2000" b="0" i="0" u="none" strike="noStrike">
                        <a:ln>
                          <a:noFill/>
                        </a:ln>
                        <a:solidFill>
                          <a:srgbClr val="000000"/>
                        </a:solidFill>
                        <a:latin typeface="Arial" pitchFamily="18"/>
                        <a:ea typeface="Arial" pitchFamily="34"/>
                        <a:cs typeface="Times New Roman" pitchFamily="18"/>
                      </a:endParaRPr>
                    </a:p>
                    <a:p>
                      <a:pPr marL="0" marR="0" lvl="0" indent="0" algn="l" rtl="0" hangingPunct="0">
                        <a:lnSpc>
                          <a:spcPct val="100000"/>
                        </a:lnSpc>
                        <a:buNone/>
                        <a:tabLst/>
                      </a:pPr>
                      <a:endParaRPr lang="en-US" sz="2000" b="0" i="0" u="none" strike="noStrike">
                        <a:ln>
                          <a:noFill/>
                        </a:ln>
                        <a:solidFill>
                          <a:srgbClr val="000000"/>
                        </a:solidFill>
                        <a:latin typeface="Albany" pitchFamily="34"/>
                        <a:ea typeface="HG Mincho Light J" pitchFamily="2"/>
                        <a:cs typeface="Arial Unicode MS" pitchFamily="2"/>
                      </a:endParaRPr>
                    </a:p>
                  </a:txBody>
                  <a:tcPr/>
                </a:tc>
                <a:tc>
                  <a:txBody>
                    <a:bodyPr/>
                    <a:lstStyle/>
                    <a:p>
                      <a:pPr marL="0" marR="0" lvl="0" indent="0" algn="l" rtl="0" hangingPunct="0">
                        <a:lnSpc>
                          <a:spcPct val="100000"/>
                        </a:lnSpc>
                        <a:buNone/>
                        <a:tabLst/>
                      </a:pPr>
                      <a:r>
                        <a:rPr lang="en-US" sz="2000" b="0" i="0" u="none" strike="noStrike">
                          <a:ln>
                            <a:noFill/>
                          </a:ln>
                          <a:solidFill>
                            <a:srgbClr val="000000"/>
                          </a:solidFill>
                          <a:latin typeface="Arial" pitchFamily="18"/>
                          <a:ea typeface="Arial" pitchFamily="34"/>
                          <a:cs typeface="Times New Roman" pitchFamily="18"/>
                        </a:rPr>
                        <a:t>Спланировать процесс претворения в жизнь принятого решения</a:t>
                      </a:r>
                    </a:p>
                  </a:txBody>
                  <a:tcPr/>
                </a:tc>
                <a:tc>
                  <a:txBody>
                    <a:bodyPr/>
                    <a:lstStyle/>
                    <a:p>
                      <a:pPr marL="0" marR="0" lvl="0" indent="0" algn="l" rtl="0" hangingPunct="0">
                        <a:lnSpc>
                          <a:spcPct val="100000"/>
                        </a:lnSpc>
                        <a:buNone/>
                        <a:tabLst/>
                      </a:pPr>
                      <a:r>
                        <a:rPr lang="en-US" sz="2000" b="0" i="0" u="none" strike="noStrike">
                          <a:ln>
                            <a:noFill/>
                          </a:ln>
                          <a:solidFill>
                            <a:srgbClr val="000000"/>
                          </a:solidFill>
                          <a:latin typeface="Arial" pitchFamily="18"/>
                          <a:ea typeface="Arial" pitchFamily="34"/>
                          <a:cs typeface="Times New Roman" pitchFamily="18"/>
                        </a:rPr>
                        <a:t>Вынести на обсуждение вопросы типа: "Когда начнем?", "Кто будет следить за временем'?", "По каким показателям мы поймем, что работа выполнена качественно?" и т. п.</a:t>
                      </a:r>
                    </a:p>
                  </a:txBody>
                  <a:tcPr/>
                </a:tc>
              </a:tr>
              <a:tr h="4085640">
                <a:tc>
                  <a:txBody>
                    <a:bodyPr/>
                    <a:lstStyle/>
                    <a:p>
                      <a:pPr marL="0" marR="0" lvl="0" indent="0" algn="l" rtl="0" hangingPunct="0">
                        <a:lnSpc>
                          <a:spcPct val="100000"/>
                        </a:lnSpc>
                        <a:buNone/>
                        <a:tabLst/>
                      </a:pPr>
                      <a:r>
                        <a:rPr lang="en-US" sz="2000" b="0" i="0" u="none" strike="noStrike">
                          <a:ln>
                            <a:noFill/>
                          </a:ln>
                          <a:solidFill>
                            <a:srgbClr val="000000"/>
                          </a:solidFill>
                          <a:latin typeface="Arial" pitchFamily="18"/>
                          <a:ea typeface="Arial" pitchFamily="34"/>
                          <a:cs typeface="Times New Roman" pitchFamily="18"/>
                        </a:rPr>
                        <a:t>Шаг 6</a:t>
                      </a:r>
                    </a:p>
                    <a:p>
                      <a:pPr marL="0" marR="0" lvl="0" indent="0" algn="l" rtl="0" hangingPunct="0">
                        <a:lnSpc>
                          <a:spcPct val="100000"/>
                        </a:lnSpc>
                        <a:buNone/>
                        <a:tabLst/>
                      </a:pPr>
                      <a:r>
                        <a:rPr lang="en-US" sz="2000" b="0" i="0" u="none" strike="noStrike">
                          <a:ln>
                            <a:noFill/>
                          </a:ln>
                          <a:solidFill>
                            <a:srgbClr val="000000"/>
                          </a:solidFill>
                          <a:latin typeface="Arial" pitchFamily="18"/>
                          <a:ea typeface="Arial" pitchFamily="34"/>
                          <a:cs typeface="Times New Roman" pitchFamily="18"/>
                        </a:rPr>
                        <a:t>Контроль и оценка его результатов (отслеживание тог, правильно ли все идет. М.б. что-то нужно изменить)</a:t>
                      </a:r>
                    </a:p>
                    <a:p>
                      <a:pPr marL="0" marR="0" lvl="0" indent="0" algn="l" rtl="0" hangingPunct="0">
                        <a:lnSpc>
                          <a:spcPct val="100000"/>
                        </a:lnSpc>
                        <a:buNone/>
                        <a:tabLst/>
                      </a:pPr>
                      <a:endParaRPr lang="en-US" sz="2000" b="0" i="0" u="none" strike="noStrike">
                        <a:ln>
                          <a:noFill/>
                        </a:ln>
                        <a:solidFill>
                          <a:srgbClr val="000000"/>
                        </a:solidFill>
                        <a:latin typeface="Albany" pitchFamily="34"/>
                        <a:ea typeface="HG Mincho Light J" pitchFamily="2"/>
                        <a:cs typeface="Arial Unicode MS" pitchFamily="2"/>
                      </a:endParaRPr>
                    </a:p>
                    <a:p>
                      <a:pPr marL="0" marR="0" lvl="0" indent="0" algn="l" rtl="0" hangingPunct="0">
                        <a:lnSpc>
                          <a:spcPct val="100000"/>
                        </a:lnSpc>
                        <a:buNone/>
                        <a:tabLst/>
                      </a:pPr>
                      <a:endParaRPr lang="en-US" sz="2000" b="0" i="0" u="none" strike="noStrike">
                        <a:ln>
                          <a:noFill/>
                        </a:ln>
                        <a:solidFill>
                          <a:srgbClr val="000000"/>
                        </a:solidFill>
                        <a:latin typeface="Arial" pitchFamily="18"/>
                        <a:ea typeface="Arial" pitchFamily="34"/>
                        <a:cs typeface="Times New Roman" pitchFamily="18"/>
                      </a:endParaRPr>
                    </a:p>
                    <a:p>
                      <a:pPr marL="0" marR="0" lvl="0" indent="0" algn="l" rtl="0" hangingPunct="0">
                        <a:lnSpc>
                          <a:spcPct val="100000"/>
                        </a:lnSpc>
                        <a:buNone/>
                        <a:tabLst/>
                      </a:pPr>
                      <a:endParaRPr lang="en-US" sz="2000" b="0" i="0" u="none" strike="noStrike">
                        <a:ln>
                          <a:noFill/>
                        </a:ln>
                        <a:solidFill>
                          <a:srgbClr val="000000"/>
                        </a:solidFill>
                        <a:latin typeface="Arial" pitchFamily="18"/>
                        <a:ea typeface="Arial" pitchFamily="34"/>
                        <a:cs typeface="Times New Roman" pitchFamily="18"/>
                      </a:endParaRPr>
                    </a:p>
                    <a:p>
                      <a:pPr marL="0" marR="0" lvl="0" indent="0" algn="l" rtl="0" hangingPunct="0">
                        <a:lnSpc>
                          <a:spcPct val="100000"/>
                        </a:lnSpc>
                        <a:buNone/>
                        <a:tabLst/>
                      </a:pPr>
                      <a:endParaRPr lang="en-US" sz="2000" b="0" i="0" u="none" strike="noStrike">
                        <a:ln>
                          <a:noFill/>
                        </a:ln>
                        <a:solidFill>
                          <a:srgbClr val="000000"/>
                        </a:solidFill>
                        <a:latin typeface="Albany" pitchFamily="34"/>
                        <a:ea typeface="HG Mincho Light J" pitchFamily="2"/>
                        <a:cs typeface="Arial Unicode MS" pitchFamily="2"/>
                      </a:endParaRPr>
                    </a:p>
                  </a:txBody>
                  <a:tcPr/>
                </a:tc>
                <a:tc>
                  <a:txBody>
                    <a:bodyPr/>
                    <a:lstStyle/>
                    <a:p>
                      <a:pPr marL="0" marR="0" lvl="0" indent="0" algn="l" rtl="0" hangingPunct="0">
                        <a:lnSpc>
                          <a:spcPct val="100000"/>
                        </a:lnSpc>
                        <a:buNone/>
                        <a:tabLst/>
                      </a:pPr>
                      <a:r>
                        <a:rPr lang="en-US" sz="2000" b="0" i="0" u="none" strike="noStrike">
                          <a:ln>
                            <a:noFill/>
                          </a:ln>
                          <a:solidFill>
                            <a:srgbClr val="000000"/>
                          </a:solidFill>
                          <a:latin typeface="Arial" pitchFamily="18"/>
                          <a:ea typeface="Arial" pitchFamily="34"/>
                          <a:cs typeface="Times New Roman" pitchFamily="18"/>
                        </a:rPr>
                        <a:t>Способствовать реализации решения. Выявить обстоятельства, требующие пересмотра принятого решения</a:t>
                      </a:r>
                    </a:p>
                  </a:txBody>
                  <a:tcPr/>
                </a:tc>
                <a:tc>
                  <a:txBody>
                    <a:bodyPr/>
                    <a:lstStyle/>
                    <a:p>
                      <a:pPr marL="0" marR="0" lvl="0" indent="0" algn="l" rtl="0" hangingPunct="0">
                        <a:lnSpc>
                          <a:spcPct val="100000"/>
                        </a:lnSpc>
                        <a:buNone/>
                        <a:tabLst/>
                      </a:pPr>
                      <a:r>
                        <a:rPr lang="en-US" sz="2000" b="0" i="0" u="none" strike="noStrike">
                          <a:ln>
                            <a:noFill/>
                          </a:ln>
                          <a:solidFill>
                            <a:srgbClr val="000000"/>
                          </a:solidFill>
                          <a:latin typeface="Arial" pitchFamily="18"/>
                          <a:ea typeface="Arial" pitchFamily="34"/>
                          <a:cs typeface="Times New Roman" pitchFamily="18"/>
                        </a:rPr>
                        <a:t>Интересоваться у ребенка, попрежнему ли он доволен принятым решением и его результатами. Сообщать о своих чувствах и мыслях (они могут изменяться) по поводу результатов решения. Пересмотр или корректировка решения, если это потребуется</a:t>
                      </a:r>
                    </a:p>
                  </a:txBody>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name="page34">
    <p:spTree>
      <p:nvGrpSpPr>
        <p:cNvPr id="1" name=""/>
        <p:cNvGrpSpPr/>
        <p:nvPr/>
      </p:nvGrpSpPr>
      <p:grpSpPr>
        <a:xfrm>
          <a:off x="0" y="0"/>
          <a:ext cx="0" cy="0"/>
          <a:chOff x="0" y="0"/>
          <a:chExt cx="0" cy="0"/>
        </a:xfrm>
      </p:grpSpPr>
      <p:sp>
        <p:nvSpPr>
          <p:cNvPr id="2" name="Заголовок 1"/>
          <p:cNvSpPr txBox="1">
            <a:spLocks noGrp="1"/>
          </p:cNvSpPr>
          <p:nvPr>
            <p:ph type="title" idx="4294967295"/>
          </p:nvPr>
        </p:nvSpPr>
        <p:spPr>
          <a:xfrm>
            <a:off x="740879" y="699480"/>
            <a:ext cx="8607960" cy="668520"/>
          </a:xfrm>
        </p:spPr>
        <p:txBody>
          <a:bodyPr/>
          <a:lstStyle/>
          <a:p>
            <a:pPr lvl="1" algn="ctr" rtl="0" hangingPunct="0"/>
            <a:r>
              <a:rPr lang="en-US" sz="2600" b="1" i="1">
                <a:solidFill>
                  <a:srgbClr val="99284C"/>
                </a:solidFill>
                <a:latin typeface="Albany" pitchFamily="34"/>
                <a:cs typeface="Times New Roman" pitchFamily="18"/>
              </a:rPr>
              <a:t>Как минимизировать конфликты?</a:t>
            </a:r>
          </a:p>
        </p:txBody>
      </p:sp>
      <p:sp>
        <p:nvSpPr>
          <p:cNvPr id="3" name="Текст 2"/>
          <p:cNvSpPr txBox="1">
            <a:spLocks noGrp="1"/>
          </p:cNvSpPr>
          <p:nvPr>
            <p:ph type="body" idx="4294967295"/>
          </p:nvPr>
        </p:nvSpPr>
        <p:spPr>
          <a:xfrm>
            <a:off x="864000" y="1358280"/>
            <a:ext cx="8418240" cy="4762799"/>
          </a:xfrm>
        </p:spPr>
        <p:txBody>
          <a:bodyPr/>
          <a:lstStyle/>
          <a:p>
            <a:pPr marL="0" lvl="1" indent="0" hangingPunct="0">
              <a:spcBef>
                <a:spcPts val="0"/>
              </a:spcBef>
              <a:buNone/>
            </a:pPr>
            <a:r>
              <a:rPr lang="en-US" sz="2000">
                <a:solidFill>
                  <a:srgbClr val="333333"/>
                </a:solidFill>
                <a:latin typeface="Albany" pitchFamily="34"/>
                <a:cs typeface="Times New Roman" pitchFamily="18"/>
              </a:rPr>
              <a:t>Чтобы свести к минимуму количество конфликтов, а возникающие решать наиболее эффективно, необходимо помнить о следующем:</a:t>
            </a:r>
          </a:p>
          <a:p>
            <a:pPr marL="0" lvl="2" indent="0" hangingPunct="0">
              <a:spcBef>
                <a:spcPts val="0"/>
              </a:spcBef>
              <a:buClr>
                <a:srgbClr val="99284C"/>
              </a:buClr>
              <a:buSzPct val="75000"/>
              <a:buFont typeface="StarSymbol" pitchFamily="2"/>
              <a:buChar char=""/>
            </a:pPr>
            <a:r>
              <a:rPr lang="en-US">
                <a:solidFill>
                  <a:srgbClr val="333333"/>
                </a:solidFill>
                <a:latin typeface="Albany" pitchFamily="34"/>
                <a:cs typeface="Times New Roman" pitchFamily="18"/>
              </a:rPr>
              <a:t>Уважение друг к другу.</a:t>
            </a:r>
          </a:p>
          <a:p>
            <a:pPr lvl="0"/>
            <a:r>
              <a:rPr lang="en-US" sz="2000"/>
              <a:t>Чаще всего ситуация кажется нерешаемой только на первый взгляд, и, если в семье доверительные отношения, столкновений интересов будет не так много.</a:t>
            </a:r>
          </a:p>
          <a:p>
            <a:pPr marL="0" lvl="2" indent="0" hangingPunct="0">
              <a:spcBef>
                <a:spcPts val="0"/>
              </a:spcBef>
              <a:buClr>
                <a:srgbClr val="99284C"/>
              </a:buClr>
              <a:buSzPct val="75000"/>
              <a:buFont typeface="StarSymbol" pitchFamily="2"/>
              <a:buChar char=""/>
            </a:pPr>
            <a:r>
              <a:rPr lang="en-US">
                <a:solidFill>
                  <a:srgbClr val="333333"/>
                </a:solidFill>
                <a:latin typeface="Albany" pitchFamily="34"/>
                <a:cs typeface="Times New Roman" pitchFamily="18"/>
              </a:rPr>
              <a:t> Умение договариваться.</a:t>
            </a:r>
          </a:p>
          <a:p>
            <a:pPr lvl="0"/>
            <a:r>
              <a:rPr lang="en-US" sz="2000"/>
              <a:t>Для этого важно не только ясно формулировать свою позицию, но и уметь слушать другого, пытаться встать на его сторону.</a:t>
            </a:r>
          </a:p>
          <a:p>
            <a:pPr marL="0" lvl="2" indent="0" hangingPunct="0">
              <a:spcBef>
                <a:spcPts val="0"/>
              </a:spcBef>
              <a:buClr>
                <a:srgbClr val="99284C"/>
              </a:buClr>
              <a:buSzPct val="75000"/>
              <a:buFont typeface="StarSymbol" pitchFamily="2"/>
              <a:buChar char=""/>
            </a:pPr>
            <a:r>
              <a:rPr lang="en-US">
                <a:solidFill>
                  <a:srgbClr val="333333"/>
                </a:solidFill>
                <a:latin typeface="Albany" pitchFamily="34"/>
                <a:cs typeface="Times New Roman" pitchFamily="18"/>
              </a:rPr>
              <a:t>Последовательность.</a:t>
            </a:r>
          </a:p>
          <a:p>
            <a:pPr lvl="0"/>
            <a:r>
              <a:rPr lang="en-US" sz="2000"/>
              <a:t>Чем яснее для ребенка позиция родителя, тем меньше вероятность, что он станет противостоять. Если ситуация неоднозначна, а поведение взрослого непредсказуемо, конфликты возникают чаще, а ребенок начинает манипулировать, пытаясь добиться своего.</a:t>
            </a:r>
          </a:p>
          <a:p>
            <a:pPr marL="0" lvl="2" indent="0" hangingPunct="0">
              <a:spcBef>
                <a:spcPts val="0"/>
              </a:spcBef>
              <a:buClr>
                <a:srgbClr val="99284C"/>
              </a:buClr>
              <a:buSzPct val="75000"/>
              <a:buFont typeface="StarSymbol" pitchFamily="2"/>
              <a:buChar char=""/>
            </a:pPr>
            <a:endParaRPr lang="en-US">
              <a:solidFill>
                <a:srgbClr val="333333"/>
              </a:solidFill>
              <a:latin typeface="Albany" pitchFamily="34"/>
              <a:cs typeface="Times New Roman" pitchFamily="18"/>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name="page35">
    <p:spTree>
      <p:nvGrpSpPr>
        <p:cNvPr id="1" name=""/>
        <p:cNvGrpSpPr/>
        <p:nvPr/>
      </p:nvGrpSpPr>
      <p:grpSpPr>
        <a:xfrm>
          <a:off x="0" y="0"/>
          <a:ext cx="0" cy="0"/>
          <a:chOff x="0" y="0"/>
          <a:chExt cx="0" cy="0"/>
        </a:xfrm>
      </p:grpSpPr>
      <p:sp>
        <p:nvSpPr>
          <p:cNvPr id="2" name="Текст 1"/>
          <p:cNvSpPr txBox="1">
            <a:spLocks noGrp="1"/>
          </p:cNvSpPr>
          <p:nvPr>
            <p:ph type="body" idx="4294967295"/>
          </p:nvPr>
        </p:nvSpPr>
        <p:spPr>
          <a:xfrm>
            <a:off x="822600" y="720000"/>
            <a:ext cx="8418240" cy="5588280"/>
          </a:xfrm>
        </p:spPr>
        <p:txBody>
          <a:bodyPr/>
          <a:lstStyle/>
          <a:p>
            <a:pPr marL="0" lvl="2" indent="0" hangingPunct="0">
              <a:spcBef>
                <a:spcPts val="0"/>
              </a:spcBef>
              <a:buClr>
                <a:srgbClr val="99284C"/>
              </a:buClr>
              <a:buSzPct val="75000"/>
              <a:buFont typeface="StarSymbol" pitchFamily="2"/>
              <a:buChar char=""/>
            </a:pPr>
            <a:r>
              <a:rPr lang="en-US">
                <a:solidFill>
                  <a:srgbClr val="333333"/>
                </a:solidFill>
                <a:latin typeface="Albany" pitchFamily="34"/>
                <a:cs typeface="Times New Roman" pitchFamily="18"/>
              </a:rPr>
              <a:t>Закрепление позитивного опыта.</a:t>
            </a:r>
          </a:p>
          <a:p>
            <a:pPr lvl="0"/>
            <a:r>
              <a:rPr lang="en-US" sz="2000"/>
              <a:t>Очень важно обсуждать с ребенком результат решения спорных ситуаций, тогда у него будет формироваться полезный навык самостоятельного, а главное, мирного разрешения конфликтов.</a:t>
            </a:r>
          </a:p>
          <a:p>
            <a:pPr marL="0" lvl="2" indent="0" hangingPunct="0">
              <a:spcBef>
                <a:spcPts val="0"/>
              </a:spcBef>
              <a:buClr>
                <a:srgbClr val="99284C"/>
              </a:buClr>
              <a:buSzPct val="75000"/>
              <a:buFont typeface="StarSymbol" pitchFamily="2"/>
              <a:buChar char=""/>
            </a:pPr>
            <a:r>
              <a:rPr lang="en-US">
                <a:solidFill>
                  <a:srgbClr val="333333"/>
                </a:solidFill>
                <a:latin typeface="Albany" pitchFamily="34"/>
                <a:cs typeface="Times New Roman" pitchFamily="18"/>
              </a:rPr>
              <a:t>Своевременное решение.</a:t>
            </a:r>
          </a:p>
          <a:p>
            <a:pPr lvl="0"/>
            <a:r>
              <a:rPr lang="en-US" sz="2000"/>
              <a:t>Чем дольше игнорируется проблема, тем, как правило, сильнее конфликт и связанная с ним эмоциональная нагрузка, поэтому очень важно не откладывать решение спорных ситуаций в долгий ящик. Чем</a:t>
            </a:r>
            <a:r>
              <a:rPr lang="en-US"/>
              <a:t> </a:t>
            </a:r>
            <a:r>
              <a:rPr lang="en-US" sz="2000"/>
              <a:t>раньше стороны начнут обсуждать и договариваться, тем быстрее ситуация будет исчерпана.</a:t>
            </a:r>
          </a:p>
          <a:p>
            <a:pPr lvl="0"/>
            <a:r>
              <a:rPr lang="en-US" sz="2000">
                <a:latin typeface="Arial" pitchFamily="18"/>
                <a:cs typeface="Times New Roman" pitchFamily="18"/>
              </a:rPr>
              <a:t>Важно помнить, что конфликт – ступенька в развитии семейных отношений, и от того, будет ли она преодолена и каким способом, зависит, как они будут складываться дальше.</a:t>
            </a:r>
          </a:p>
          <a:p>
            <a:pPr lvl="0"/>
            <a:r>
              <a:rPr lang="en-US" sz="2000"/>
              <a:t>И помните, что, несмотря на возраст, дети являются полноценными участниками отношений и имеют такие же права на свои интересы, как и взрослые. Однако то, каким способом будет решен конфликт, в большей степени зависит от позиции родителей и их отношений с ребенком.</a:t>
            </a:r>
          </a:p>
          <a:p>
            <a:pPr lvl="0"/>
            <a:endParaRPr lang="en-US" sz="200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prs-novelty">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../../../../../Program%20Files%20(x86)/OpenOffice%204/share/template/ru/presnt/prs-novelty.otp</Template>
  <TotalTime>301</TotalTime>
  <Words>2309</Words>
  <Application>Microsoft Office PowerPoint</Application>
  <PresentationFormat>Широкоэкранный</PresentationFormat>
  <Paragraphs>228</Paragraphs>
  <Slides>35</Slides>
  <Notes>35</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35</vt:i4>
      </vt:variant>
    </vt:vector>
  </HeadingPairs>
  <TitlesOfParts>
    <vt:vector size="46" baseType="lpstr">
      <vt:lpstr>Arial Unicode MS</vt:lpstr>
      <vt:lpstr>Albany</vt:lpstr>
      <vt:lpstr>Arial</vt:lpstr>
      <vt:lpstr>Calibri</vt:lpstr>
      <vt:lpstr>Georgia</vt:lpstr>
      <vt:lpstr>HG Mincho Light J</vt:lpstr>
      <vt:lpstr>StarSymbol</vt:lpstr>
      <vt:lpstr>Tahoma</vt:lpstr>
      <vt:lpstr>Thorndale</vt:lpstr>
      <vt:lpstr>Times New Roman</vt:lpstr>
      <vt:lpstr>prs-novelty</vt:lpstr>
      <vt:lpstr>КОНФЛИКТЫ И ПУТИ ИХ РЕШЕНИЯ</vt:lpstr>
      <vt:lpstr>Презентация PowerPoint</vt:lpstr>
      <vt:lpstr>Презентация PowerPoint</vt:lpstr>
      <vt:lpstr>Конфликты можно классифицировать  по 11 основным признакам</vt:lpstr>
      <vt:lpstr>Презентация PowerPoint</vt:lpstr>
      <vt:lpstr>Презентация PowerPoint</vt:lpstr>
      <vt:lpstr>Презентация PowerPoint</vt:lpstr>
      <vt:lpstr>Презентация PowerPoint</vt:lpstr>
      <vt:lpstr>Этапы конфликта</vt:lpstr>
      <vt:lpstr>Презентация PowerPoint</vt:lpstr>
      <vt:lpstr>Виды конфликтов</vt:lpstr>
      <vt:lpstr>Презентация PowerPoint</vt:lpstr>
      <vt:lpstr>Положительные моменты конфликта</vt:lpstr>
      <vt:lpstr>Отрицательные моменты конфликта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Условия конструктивного регулирования конфликтов</vt:lpstr>
      <vt:lpstr>Презентация PowerPoint</vt:lpstr>
      <vt:lpstr>Презентация PowerPoint</vt:lpstr>
      <vt:lpstr>Позиция родителей в разрешении конфликтных ситуаций</vt:lpstr>
      <vt:lpstr>Презентация PowerPoint</vt:lpstr>
      <vt:lpstr>Презентация PowerPoint</vt:lpstr>
      <vt:lpstr>Как минимизировать конфликты?</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нового продукта</dc:title>
  <dc:creator>OK</dc:creator>
  <dc:description>Общая презентация нового продукта, учитывающая пожелания заказчика</dc:description>
  <cp:lastModifiedBy>OK</cp:lastModifiedBy>
  <cp:revision>7</cp:revision>
  <dcterms:created xsi:type="dcterms:W3CDTF">2019-12-04T14:23:06Z</dcterms:created>
  <dcterms:modified xsi:type="dcterms:W3CDTF">2019-12-10T11:56:29Z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fo 0">
    <vt:lpwstr/>
  </property>
  <property fmtid="{D5CDD505-2E9C-101B-9397-08002B2CF9AE}" pid="3" name="Info 1">
    <vt:lpwstr/>
  </property>
  <property fmtid="{D5CDD505-2E9C-101B-9397-08002B2CF9AE}" pid="4" name="Info 2">
    <vt:lpwstr/>
  </property>
  <property fmtid="{D5CDD505-2E9C-101B-9397-08002B2CF9AE}" pid="5" name="Info 3">
    <vt:lpwstr/>
  </property>
</Properties>
</file>