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0" r:id="rId5"/>
    <p:sldId id="274" r:id="rId6"/>
    <p:sldId id="278" r:id="rId7"/>
    <p:sldId id="279" r:id="rId8"/>
    <p:sldId id="280" r:id="rId9"/>
    <p:sldId id="283" r:id="rId10"/>
    <p:sldId id="284" r:id="rId11"/>
    <p:sldId id="286" r:id="rId12"/>
    <p:sldId id="287" r:id="rId13"/>
    <p:sldId id="281" r:id="rId14"/>
    <p:sldId id="282" r:id="rId15"/>
    <p:sldId id="269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4" autoAdjust="0"/>
    <p:restoredTop sz="94364" autoAdjust="0"/>
  </p:normalViewPr>
  <p:slideViewPr>
    <p:cSldViewPr snapToGrid="0">
      <p:cViewPr varScale="1">
        <p:scale>
          <a:sx n="67" d="100"/>
          <a:sy n="67" d="100"/>
        </p:scale>
        <p:origin x="77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A55AE-84A6-47D4-92EB-A1211E58E57D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794A-5424-4F7A-9B11-897CBCF5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431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A55AE-84A6-47D4-92EB-A1211E58E57D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794A-5424-4F7A-9B11-897CBCF5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026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A55AE-84A6-47D4-92EB-A1211E58E57D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794A-5424-4F7A-9B11-897CBCF5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343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A55AE-84A6-47D4-92EB-A1211E58E57D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794A-5424-4F7A-9B11-897CBCF5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490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A55AE-84A6-47D4-92EB-A1211E58E57D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794A-5424-4F7A-9B11-897CBCF5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6148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A55AE-84A6-47D4-92EB-A1211E58E57D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794A-5424-4F7A-9B11-897CBCF5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8342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A55AE-84A6-47D4-92EB-A1211E58E57D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794A-5424-4F7A-9B11-897CBCF5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0206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A55AE-84A6-47D4-92EB-A1211E58E57D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794A-5424-4F7A-9B11-897CBCF5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7662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A55AE-84A6-47D4-92EB-A1211E58E57D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794A-5424-4F7A-9B11-897CBCF5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723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A55AE-84A6-47D4-92EB-A1211E58E57D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794A-5424-4F7A-9B11-897CBCF5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068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A55AE-84A6-47D4-92EB-A1211E58E57D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40794A-5424-4F7A-9B11-897CBCF5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685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0A55AE-84A6-47D4-92EB-A1211E58E57D}" type="datetimeFigureOut">
              <a:rPr lang="ru-RU" smtClean="0"/>
              <a:t>19.11.2020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40794A-5424-4F7A-9B11-897CBCF5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3233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04949" y="457200"/>
            <a:ext cx="11573691" cy="532964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/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sz="1600" b="1" dirty="0" smtClean="0">
                <a:solidFill>
                  <a:srgbClr val="002060"/>
                </a:solidFill>
              </a:rPr>
              <a:t/>
            </a:r>
            <a:br>
              <a:rPr lang="ru-RU" sz="1600" b="1" dirty="0" smtClean="0">
                <a:solidFill>
                  <a:srgbClr val="002060"/>
                </a:solidFill>
              </a:rPr>
            </a:br>
            <a:r>
              <a:rPr lang="ru-RU" sz="2400" b="1" dirty="0" smtClean="0">
                <a:solidFill>
                  <a:srgbClr val="002060"/>
                </a:solidFill>
              </a:rPr>
              <a:t>                                                                                                                                       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37310" y="0"/>
            <a:ext cx="943494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Здоровый ребенок – здоровое </a:t>
            </a:r>
            <a:r>
              <a:rPr lang="ru-RU" sz="40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общество. </a:t>
            </a:r>
          </a:p>
          <a:p>
            <a:r>
              <a:rPr lang="ru-RU" sz="4000" b="1" dirty="0" smtClean="0">
                <a:solidFill>
                  <a:srgbClr val="002060"/>
                </a:solidFill>
              </a:rPr>
              <a:t>Роль </a:t>
            </a:r>
            <a:r>
              <a:rPr lang="ru-RU" sz="4000" b="1" dirty="0">
                <a:solidFill>
                  <a:srgbClr val="002060"/>
                </a:solidFill>
              </a:rPr>
              <a:t>детско-родительских отношений в профилактике зависимого и отклоняющегося </a:t>
            </a:r>
            <a:r>
              <a:rPr lang="ru-RU" sz="4000" b="1" dirty="0" smtClean="0">
                <a:solidFill>
                  <a:srgbClr val="002060"/>
                </a:solidFill>
              </a:rPr>
              <a:t>поведения несовершеннолетних</a:t>
            </a:r>
            <a:r>
              <a:rPr lang="ru-RU" sz="4000" b="1" dirty="0">
                <a:solidFill>
                  <a:srgbClr val="002060"/>
                </a:solidFill>
              </a:rPr>
              <a:t>.</a:t>
            </a:r>
          </a:p>
          <a:p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709" y="3117274"/>
            <a:ext cx="5950527" cy="3616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04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0"/>
            <a:ext cx="10845800" cy="6858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endParaRPr lang="ru-RU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60218" y="471055"/>
            <a:ext cx="11323782" cy="721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01091" y="207818"/>
            <a:ext cx="734290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Вот они вечные истины эти:</a:t>
            </a:r>
          </a:p>
          <a:p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Поздно заметили… Мимо прошли…</a:t>
            </a:r>
          </a:p>
          <a:p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Не рождаются трудными дети,</a:t>
            </a:r>
          </a:p>
          <a:p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Просто им вовремя не помогли!</a:t>
            </a:r>
          </a:p>
          <a:p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                                                   С. Давидович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94509" y="3086471"/>
            <a:ext cx="4461163" cy="3253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Важно помнить, что самое большое влияние на формирование  личности ребенка оказывают </a:t>
            </a:r>
            <a:r>
              <a:rPr lang="ru-RU" sz="32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родители!</a:t>
            </a:r>
            <a:endParaRPr lang="ru-RU" sz="3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981" y="2454587"/>
            <a:ext cx="5396345" cy="423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772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7818" y="540327"/>
            <a:ext cx="12524509" cy="631767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32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233055" y="213161"/>
            <a:ext cx="8811490" cy="6467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Человек произрастает из семьи. Очень многое в его характере и способах реагирования определяют семейные взаимоотношения... </a:t>
            </a:r>
            <a:endParaRPr lang="ru-RU" sz="2800" b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Поэтому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очень важно, чтобы семья была </a:t>
            </a:r>
            <a:r>
              <a:rPr 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здоровая.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Здоровая семья - это открытая система, где есть:</a:t>
            </a:r>
          </a:p>
          <a:p>
            <a:pPr lvl="0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Пространство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развития каждого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есть общее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Есть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ясные каждому члену семьи правила и традиции, однако эти правила гибки и могут быть изменены, если этого требуют новые условия;</a:t>
            </a:r>
          </a:p>
          <a:p>
            <a:pPr lvl="0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Изменения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приветствуются и считаются желанными и естественными;</a:t>
            </a:r>
          </a:p>
          <a:p>
            <a:pPr lvl="0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Общение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внутри семьи прямое, ясное, определенное, адекватное, способствующее росту;</a:t>
            </a:r>
          </a:p>
          <a:p>
            <a:pPr lvl="0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Самооценка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всех членов семьи адекватная, присутствует само- и взаимоуважение.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11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0915" y="246742"/>
            <a:ext cx="11422742" cy="661125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3200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42109" y="146909"/>
            <a:ext cx="9144000" cy="70496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Отклонение черт характера и поведение детей формируется в результате отклонений в семейных отношениях и воспитании. Поэтому на родителей накладывается двойная ответственность за себя и своих детей. Взрослые должны скорректировать своё собственное поведение, свои нравственные качества и отношения.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Требовательность родителей к себе должна быть выше требований к ребенку - это основа родительского авторитета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обычно моделируют своё поведение по принципу семьи. Если они видят ссоры родителей и проявление насилия у себя дома, то считают, что это приемлемый вид поведения. А физические наказания влекут за собой снижение самооценки и недоверие к людям, что не может не сказаться на будущем наших детей.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случае, когда в семье наблюдается дисгармоничное отношение, разводы, высокий уровень внутрисемейного насилия, низкий уровень материального обеспечения, алкоголизм родителей и т.п., большая вероятность развития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девиантного (отклоняющегося)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поведения.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7383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20435" y="0"/>
            <a:ext cx="1008611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Девиантное поведение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это поведение, противоречащее общепринятым нормам, нарушающее социальные нормы и противоречащее правилам человеческого общежития, деятельности, обычаям, традициям. Девиантное поведение учащихся в настоящее время встречается достаточно часто и практически наблюдается в каждой школе. Эта ситуация поставила явление девиантного поведения в центр внимания социологов, педагогов, психологов, медиков, работников правоохранительных органов. Причина этого отклонения лежит в особенностях взаимосвязи и взаимодействия учащихся с окружающим миром, 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социальной (семейной)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средой и самим собой.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18647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18655" y="110836"/>
            <a:ext cx="11610109" cy="853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110837"/>
            <a:ext cx="11693236" cy="68408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Наиболее 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распространенные формы девиантного поведения, вызывающие зависимость:  </a:t>
            </a:r>
            <a:endParaRPr lang="ru-RU" sz="2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зависимость от ПАВ. Психоактивное вещество -  любое вещество, которое при введении в организм человека может изменять его восприятие, настроение, способность к познанию, поведение и двигательные функции.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повседневной жизни психоактивные вещества обычно именуются наркотиками. Однако к психоактивным веществам относятся не только наркотики, но и алкоголь, табак (никотин), кофеин и другие.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ранние сексуальные связи, 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сетеголизм (зависимость от Интернета) и кибераддикция (зависимость от компьютерных игр)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Мозг каждого человека снабжен центром удовольствия. Постоянная стимуляция этого центра приводит к тому, что они забывают обо всем на свете. Отказываясь от потребления пищи в угоду удовольствиям. Компьютерная болезнь – это недуг, который формируется постепенно. Если виртуальщика оторвать от компьютера на 2 часа и более он, подобно алкоголику, страдающему от похмелья, испытывает абстинентный синдром.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реакция эмансипации (стремление всегда и во всем поступать по-своему, самостоятельно, наперекор взрослым) 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имитация (стремление подражать во всем), 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реакция группирования со сверстниками (асоциальные), 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дромомания (бродяжничество).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9502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124691"/>
            <a:ext cx="12095018" cy="73558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Родителям, дети которых достигают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подросткового возраста,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подготовится к выполнению роли советников, консультантов, чтобы в дальнейшем пытаться направлять ребенка с этой позиции и лишь в крайних случаях использовать авторитарное воздействие или запреты. Если же детско-родительские взаимоотношения складываются плохо, то причиной тому может послужить неправильное отношении к ребенку в данное время или в предыдущих периодах его развития.</a:t>
            </a:r>
            <a:endParaRPr lang="ru-RU" sz="2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Подростковый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один из самых сложных детских возрастов. Основным психологическим новообразованием в подростковом возрасте становится развитие у подростка особого чувства взрослости, как индивидуального переживания отношения к самому себе как к взрослому. От того, как отвечает подросток на предъявляемые ему социумом требования, какие способы и стили поведения у него проявляются и закрепляются, зависит дальнейшее развитие личности. Зачастую дети в подростковом возрасте характеризуются девиантным поведением.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Нередко, даже в благополучных семьях, проблемы подростков считаются детскими и незначимыми, что в свою очередь «отдаляет» детей от родителей. И в результате, подростки начинают искать компании, с целью компенсировать недостающую эмоциональную поддержку. Что, к сожалению, не всегда оправдывается, так как такие компании могут носить деструктивный характер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процесс формирования личности большое влияние оказывает удовлетворение в семье основных потребностей ребенка, насколько правильно с точки зрения его развития и воспитания проявляются родительские позиции.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1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ru-RU" b="1" dirty="0">
                <a:solidFill>
                  <a:srgbClr val="002060"/>
                </a:solidFill>
                <a:latin typeface="Times New Roman, serif"/>
              </a:rPr>
              <a:t>У детей много потребностей, но мы ограничимся характеристикой только основных:</a:t>
            </a:r>
            <a:endParaRPr lang="ru-RU" b="1" dirty="0">
              <a:solidFill>
                <a:srgbClr val="002060"/>
              </a:solidFill>
            </a:endParaRPr>
          </a:p>
          <a:p>
            <a:pPr algn="just">
              <a:lnSpc>
                <a:spcPct val="100000"/>
              </a:lnSpc>
            </a:pPr>
            <a:r>
              <a:rPr lang="ru-RU" sz="2400" dirty="0">
                <a:latin typeface="Times New Roman, serif"/>
              </a:rPr>
              <a:t>1. Потребность в любви, которая также называется потребностью в эмоциональном контакте. Ребенку необходимо чувствовать свою значимость для родителей, видеть их интерес к себе, ко всем своим словам и действиям. В свою очередь дети проявляют интерес к жизни родителей.</a:t>
            </a:r>
            <a:endParaRPr lang="ru-RU" sz="2400" dirty="0"/>
          </a:p>
          <a:p>
            <a:pPr algn="just">
              <a:lnSpc>
                <a:spcPct val="100000"/>
              </a:lnSpc>
            </a:pPr>
            <a:r>
              <a:rPr lang="ru-RU" sz="2400" dirty="0">
                <a:latin typeface="Times New Roman, serif"/>
              </a:rPr>
              <a:t>2. Потребность в самоутверждении как личности в семье и за ее пределами.</a:t>
            </a:r>
            <a:endParaRPr lang="ru-RU" sz="2400" dirty="0"/>
          </a:p>
          <a:p>
            <a:pPr algn="just">
              <a:lnSpc>
                <a:spcPct val="100000"/>
              </a:lnSpc>
            </a:pPr>
            <a:r>
              <a:rPr lang="ru-RU" sz="2400" dirty="0">
                <a:latin typeface="Times New Roman, serif"/>
              </a:rPr>
              <a:t>3. Потребность в уважении. На формирования личности ребенка пагубное влияние оказывает пренебрежительное и несерьезное отношение к нему со стороны других членов семьи, унижение ребенка, критика в его сторону, что приводит к возникновению ощущения своей неполноценности, и постоянные поучения.</a:t>
            </a:r>
            <a:endParaRPr lang="ru-RU" sz="2400" dirty="0"/>
          </a:p>
          <a:p>
            <a:pPr algn="just">
              <a:lnSpc>
                <a:spcPct val="100000"/>
              </a:lnSpc>
            </a:pPr>
            <a:r>
              <a:rPr lang="ru-RU" sz="2400" dirty="0">
                <a:latin typeface="Times New Roman, serif"/>
              </a:rPr>
              <a:t>В случаи неудовлетворении вышеперечисленных потребностей у ребенка возникает склонность к отрицательному поведению и появлению негативных черт личности.</a:t>
            </a:r>
            <a:endParaRPr lang="ru-RU" sz="2400" dirty="0"/>
          </a:p>
          <a:p>
            <a:pPr algn="just">
              <a:lnSpc>
                <a:spcPct val="100000"/>
              </a:lnSpc>
            </a:pPr>
            <a:r>
              <a:rPr lang="ru-RU" sz="2400" dirty="0">
                <a:latin typeface="Times New Roman, serif"/>
              </a:rPr>
              <a:t>Позиции, занимаемые родителями в воспитании несовершеннолетнего ребенка напрямую влияют на формирование поведения и тех или иных черт личности подростка. </a:t>
            </a:r>
            <a:endParaRPr lang="ru-RU" sz="2400" dirty="0"/>
          </a:p>
          <a:p>
            <a:pPr algn="just">
              <a:lnSpc>
                <a:spcPct val="100000"/>
              </a:lnSpc>
            </a:pPr>
            <a:r>
              <a:rPr lang="ru-RU" sz="2400" dirty="0">
                <a:latin typeface="Times New Roman, serif"/>
              </a:rPr>
              <a:t>Например, позиция отвержения детерминирует развитие у ребенка агрессивность, непослушание, склонность к вранью, к воровству и асоциальному поведению. </a:t>
            </a:r>
            <a:endParaRPr lang="ru-RU" sz="24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70137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85738" y="0"/>
            <a:ext cx="12515851" cy="6857999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случаи, если родители занимают позицию отказа или ухода от общения с ребенком, то это может детерминировать в дальнейшем проблемы при установлении ребенком прочных эмоциональных связей с другими людьми, что в итоге может привести к эмоциональной неустойчивости. Чаще всего такие дети не умеют быть настойчивыми и сосредоточенными, они как правило недоверчивы, пугливы, нередко возникают конфликты с родителями и школой.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Занимая позицию чрезмерной требовательности, родители способствуют формированию у детей, таких черт личности, как неуверенность, робость, чрезмерную впечатлительность и покорность, заниженную самооценку. У ребенка могут возникнуть трудности в учебе и в отношениях с окружающими.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позиции, занимаемой родителями, характеризующейся признанием и уважением прав ребенка. Он со временем вырабатывает дружеское, лояльное отношение ко всем членам семьи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Подобные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предпочитают полагаться на себя и стараются проявить как можно больше самостоятельности, что благоприятствует формированию у них творческого начала.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же родители проявляют чрезмерную опеку по отношению к ребенку, то они тем самым могут вызвать у него отставание в социальном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становлении,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называемой зрелости. Это связано с тем, что ребенок никак не может справиться со своей зависимостью от родителей и такие дети отличаются пассивностью, податливостью. Так же подобное поведение родителей может способствовать формированию так называемого « избалованного дитя». </a:t>
            </a:r>
          </a:p>
        </p:txBody>
      </p:sp>
    </p:spTree>
    <p:extLst>
      <p:ext uri="{BB962C8B-B14F-4D97-AF65-F5344CB8AC3E}">
        <p14:creationId xmlns:p14="http://schemas.microsoft.com/office/powerpoint/2010/main" val="40938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57200"/>
            <a:ext cx="10515600" cy="5719763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Смягчению конфликтной ситуации между родителями и подрастающим поколением способствует установление доверительных отношениях и взаимоуважение. Для нормального развития и становления личности подростка ему необходимы открытые и доверительные отношения с родителями.  Ведь возрастной кризис, переживаемый детьми в данном возрасте является одним из самых сложных и болезненных. Наряду с психологическими изменениями, подросток переживает и мощную эндокринную перестройку организма, что оказывает огромное влияние на эмоциональное и физическое состояние ребенка.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Асоциальное поведение подростка, неприятные поведенческие симптомы чаще являются отражением общего подросткового кризиса и, как правило, сами собой исчезают или сглаживаются с возрастом, однако не редки случаи, когда кризис может затянуться, и если не бороться с отрицательным поведением, то в итоге оно может закрепиться и превратиться в стойкие жизненные привычки. В данном случаи инициативу по борьбе с подобным поведением подростка должны брать на себе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взрослые.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54697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4098" y="18039"/>
            <a:ext cx="10515600" cy="4351338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Одним из главных факторов возникновения у подростков девиантного поведения связан с неумением родителей осуществлять контроль за ребенком, формулировать правила и устанавливать порядки, наказывать за проступки, сообразуясь с обстоятельствами, налаживать продуктивный контакт со своим ребенком, в результате чего ребенок усваивает девиантный способ удовлетворения собственных потребностей. Подобным же образом, при отсутствии участия и нарушенной коммуникации родители не могут передать своим детям нормативные ценности и навыки решения проблем. </a:t>
            </a:r>
          </a:p>
          <a:p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Девиантные дети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дети, которым трудно. Они нуждаются 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помощи,  внимании и в любви в первую очередь со стороны семьи.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50" y="2771775"/>
            <a:ext cx="6515100" cy="3957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301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3339878"/>
            <a:ext cx="10515600" cy="13228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288" y="0"/>
            <a:ext cx="92440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75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66804"/>
            <a:ext cx="12178145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родителям по профилактике девиантного или зависимого поведения у детей: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Ведите в семье здоровый образ жизни.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>-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Старайтесь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говорить, со своим ребенком открыто и откровенно на самые деликатные темы.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-Опасайтесь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получения вашим ребенком информации из чужих уст.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-Будьте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 для общения с ребенком, даже если вы чего-то не знаете или в чем-то сомневаетесь, не стесняйтесь сказать ему об этом.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-Рассказывайте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своих переживаниях в том возрасте, в котором сейчас ваши дети.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-Любите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своего ребенка, и пусть он никогда не усомнится в этом.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-Принимайте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 таким, какой он есть, — со всеми достоинствами и недостатками.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-Опирайтесь на лучшее в ребенке, верьте в его возможности.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-Стремитесь понять своего ребенка, загляните в его мысли и чувства, почаще ставьте себя на его место.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-Создайте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для успеха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ребенка, дайте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ему возможность почувствовать себя сильным, умелым, удачливым.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-Не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пытайтесь реализовывать в ребенке свои несбывшиеся мечты и желания.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-Помните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 воспитывают не слова, а личный пример. </a:t>
            </a:r>
          </a:p>
        </p:txBody>
      </p:sp>
    </p:spTree>
    <p:extLst>
      <p:ext uri="{BB962C8B-B14F-4D97-AF65-F5344CB8AC3E}">
        <p14:creationId xmlns:p14="http://schemas.microsoft.com/office/powerpoint/2010/main" val="196858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 flipV="1">
            <a:off x="914400" y="2295135"/>
            <a:ext cx="15936167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55 способов сказать ребенку: </a:t>
            </a:r>
            <a:r>
              <a:rPr kumimoji="0" lang="ru-RU" altLang="ru-RU" sz="11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kumimoji="0" lang="ru-RU" altLang="ru-RU" sz="11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 тебя люблю</a:t>
            </a:r>
            <a:r>
              <a:rPr kumimoji="0" lang="ru-RU" altLang="ru-RU" sz="11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r>
              <a:rPr kumimoji="0" lang="ru-RU" altLang="ru-RU" sz="11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949" y="48660"/>
            <a:ext cx="10715625" cy="6630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290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841330"/>
            <a:ext cx="10480964" cy="573092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endParaRPr lang="ru-RU" sz="5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endParaRPr lang="ru-RU" sz="5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endParaRPr lang="ru-RU" sz="5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5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Берегите детей!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5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Спасибо за внимание!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1" y="171450"/>
            <a:ext cx="6386512" cy="4497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267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</TotalTime>
  <Words>1474</Words>
  <Application>Microsoft Office PowerPoint</Application>
  <PresentationFormat>Широкоэкранный</PresentationFormat>
  <Paragraphs>72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Symbol</vt:lpstr>
      <vt:lpstr>Times New Roman</vt:lpstr>
      <vt:lpstr>Times New Roman, serif</vt:lpstr>
      <vt:lpstr>Тема Office</vt:lpstr>
      <vt:lpstr>                                                                                                                                 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Коррекционная направленность  преподавания при работе  с обучающимися с ОВЗ</dc:title>
  <dc:creator>Админ</dc:creator>
  <cp:lastModifiedBy>OK</cp:lastModifiedBy>
  <cp:revision>209</cp:revision>
  <dcterms:created xsi:type="dcterms:W3CDTF">2017-10-22T07:20:40Z</dcterms:created>
  <dcterms:modified xsi:type="dcterms:W3CDTF">2020-11-19T18:59:04Z</dcterms:modified>
</cp:coreProperties>
</file>