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73" r:id="rId1"/>
  </p:sldMasterIdLst>
  <p:sldIdLst>
    <p:sldId id="289" r:id="rId2"/>
    <p:sldId id="312" r:id="rId3"/>
    <p:sldId id="291" r:id="rId4"/>
    <p:sldId id="306" r:id="rId5"/>
    <p:sldId id="307" r:id="rId6"/>
    <p:sldId id="308" r:id="rId7"/>
    <p:sldId id="309" r:id="rId8"/>
    <p:sldId id="310" r:id="rId9"/>
    <p:sldId id="313" r:id="rId10"/>
    <p:sldId id="256" r:id="rId11"/>
    <p:sldId id="257" r:id="rId12"/>
    <p:sldId id="316" r:id="rId13"/>
    <p:sldId id="258" r:id="rId14"/>
    <p:sldId id="270" r:id="rId15"/>
    <p:sldId id="274" r:id="rId16"/>
    <p:sldId id="278" r:id="rId17"/>
    <p:sldId id="279" r:id="rId18"/>
    <p:sldId id="280" r:id="rId19"/>
    <p:sldId id="317" r:id="rId20"/>
    <p:sldId id="281" r:id="rId21"/>
    <p:sldId id="318" r:id="rId22"/>
    <p:sldId id="282" r:id="rId23"/>
    <p:sldId id="319" r:id="rId24"/>
    <p:sldId id="269" r:id="rId25"/>
    <p:sldId id="320" r:id="rId26"/>
    <p:sldId id="283" r:id="rId27"/>
    <p:sldId id="321" r:id="rId28"/>
    <p:sldId id="284" r:id="rId29"/>
    <p:sldId id="322" r:id="rId30"/>
    <p:sldId id="285" r:id="rId31"/>
    <p:sldId id="286" r:id="rId32"/>
    <p:sldId id="287" r:id="rId33"/>
    <p:sldId id="323" r:id="rId34"/>
    <p:sldId id="288" r:id="rId35"/>
    <p:sldId id="314" r:id="rId36"/>
    <p:sldId id="305" r:id="rId37"/>
    <p:sldId id="298" r:id="rId38"/>
    <p:sldId id="299" r:id="rId39"/>
    <p:sldId id="300" r:id="rId40"/>
    <p:sldId id="301" r:id="rId41"/>
    <p:sldId id="302" r:id="rId42"/>
    <p:sldId id="303" r:id="rId43"/>
    <p:sldId id="304" r:id="rId44"/>
    <p:sldId id="311" r:id="rId45"/>
    <p:sldId id="315" r:id="rId46"/>
    <p:sldId id="294" r:id="rId47"/>
    <p:sldId id="295" r:id="rId48"/>
    <p:sldId id="259" r:id="rId49"/>
    <p:sldId id="260" r:id="rId50"/>
    <p:sldId id="261" r:id="rId51"/>
    <p:sldId id="262" r:id="rId52"/>
    <p:sldId id="296" r:id="rId53"/>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Раздел по умолчанию" id="{8E5CCFA8-24DB-4ACF-9B18-DBC0EA6CCB9A}">
          <p14:sldIdLst>
            <p14:sldId id="289"/>
            <p14:sldId id="312"/>
            <p14:sldId id="291"/>
            <p14:sldId id="306"/>
            <p14:sldId id="307"/>
            <p14:sldId id="308"/>
            <p14:sldId id="309"/>
            <p14:sldId id="310"/>
            <p14:sldId id="313"/>
            <p14:sldId id="256"/>
            <p14:sldId id="257"/>
            <p14:sldId id="316"/>
            <p14:sldId id="258"/>
            <p14:sldId id="270"/>
            <p14:sldId id="274"/>
            <p14:sldId id="278"/>
            <p14:sldId id="279"/>
            <p14:sldId id="280"/>
            <p14:sldId id="317"/>
            <p14:sldId id="281"/>
            <p14:sldId id="318"/>
            <p14:sldId id="282"/>
            <p14:sldId id="319"/>
            <p14:sldId id="269"/>
            <p14:sldId id="320"/>
            <p14:sldId id="283"/>
            <p14:sldId id="321"/>
            <p14:sldId id="284"/>
            <p14:sldId id="322"/>
            <p14:sldId id="285"/>
            <p14:sldId id="286"/>
            <p14:sldId id="287"/>
            <p14:sldId id="323"/>
            <p14:sldId id="288"/>
            <p14:sldId id="314"/>
            <p14:sldId id="305"/>
            <p14:sldId id="298"/>
            <p14:sldId id="299"/>
            <p14:sldId id="300"/>
            <p14:sldId id="301"/>
            <p14:sldId id="302"/>
            <p14:sldId id="303"/>
            <p14:sldId id="304"/>
            <p14:sldId id="311"/>
            <p14:sldId id="315"/>
            <p14:sldId id="294"/>
            <p14:sldId id="295"/>
            <p14:sldId id="259"/>
            <p14:sldId id="260"/>
            <p14:sldId id="261"/>
            <p14:sldId id="262"/>
            <p14:sldId id="296"/>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C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44" autoAdjust="0"/>
    <p:restoredTop sz="94364" autoAdjust="0"/>
  </p:normalViewPr>
  <p:slideViewPr>
    <p:cSldViewPr snapToGrid="0">
      <p:cViewPr varScale="1">
        <p:scale>
          <a:sx n="67" d="100"/>
          <a:sy n="67" d="100"/>
        </p:scale>
        <p:origin x="774" y="6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15" name="Скругленный прямоугольник 14"/>
          <p:cNvSpPr/>
          <p:nvPr/>
        </p:nvSpPr>
        <p:spPr>
          <a:xfrm>
            <a:off x="406401" y="329185"/>
            <a:ext cx="11376073"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Скругленный прямоугольник 9"/>
          <p:cNvSpPr/>
          <p:nvPr/>
        </p:nvSpPr>
        <p:spPr>
          <a:xfrm>
            <a:off x="558129" y="434162"/>
            <a:ext cx="11075745" cy="3108960"/>
          </a:xfrm>
          <a:prstGeom prst="roundRect">
            <a:avLst>
              <a:gd name="adj" fmla="val 4578"/>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Заголовок 4"/>
          <p:cNvSpPr>
            <a:spLocks noGrp="1"/>
          </p:cNvSpPr>
          <p:nvPr>
            <p:ph type="ctrTitle"/>
          </p:nvPr>
        </p:nvSpPr>
        <p:spPr>
          <a:xfrm>
            <a:off x="963168" y="1820206"/>
            <a:ext cx="10363200" cy="1828800"/>
          </a:xfrm>
        </p:spPr>
        <p:txBody>
          <a:bodyPr lIns="45720" rIns="45720" bIns="45720"/>
          <a:lstStyle>
            <a:lvl1pPr algn="r">
              <a:defRPr sz="4500" b="1">
                <a:solidFill>
                  <a:schemeClr val="accent1">
                    <a:tint val="88000"/>
                    <a:satMod val="150000"/>
                  </a:schemeClr>
                </a:solidFill>
                <a:effectLst>
                  <a:outerShdw blurRad="53975" dist="22860" dir="5400000" algn="tl" rotWithShape="0">
                    <a:srgbClr val="000000">
                      <a:alpha val="55000"/>
                    </a:srgbClr>
                  </a:outerShdw>
                </a:effectLst>
              </a:defRPr>
            </a:lvl1pPr>
            <a:extLst/>
          </a:lstStyle>
          <a:p>
            <a:r>
              <a:rPr kumimoji="0" lang="ru-RU" smtClean="0"/>
              <a:t>Образец заголовка</a:t>
            </a:r>
            <a:endParaRPr kumimoji="0" lang="en-US"/>
          </a:p>
        </p:txBody>
      </p:sp>
      <p:sp>
        <p:nvSpPr>
          <p:cNvPr id="20" name="Подзаголовок 19"/>
          <p:cNvSpPr>
            <a:spLocks noGrp="1"/>
          </p:cNvSpPr>
          <p:nvPr>
            <p:ph type="subTitle" idx="1"/>
          </p:nvPr>
        </p:nvSpPr>
        <p:spPr>
          <a:xfrm>
            <a:off x="963168" y="3685032"/>
            <a:ext cx="10363200" cy="914400"/>
          </a:xfrm>
        </p:spPr>
        <p:txBody>
          <a:bodyPr lIns="182880" tIns="0"/>
          <a:lstStyle>
            <a:lvl1pPr marL="36576" indent="0" algn="r">
              <a:spcBef>
                <a:spcPts val="0"/>
              </a:spcBef>
              <a:buNone/>
              <a:defRPr sz="2000">
                <a:solidFill>
                  <a:schemeClr val="bg2">
                    <a:shade val="2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19" name="Дата 18"/>
          <p:cNvSpPr>
            <a:spLocks noGrp="1"/>
          </p:cNvSpPr>
          <p:nvPr>
            <p:ph type="dt" sz="half" idx="10"/>
          </p:nvPr>
        </p:nvSpPr>
        <p:spPr/>
        <p:txBody>
          <a:bodyPr/>
          <a:lstStyle>
            <a:extLst/>
          </a:lstStyle>
          <a:p>
            <a:fld id="{880A55AE-84A6-47D4-92EB-A1211E58E57D}" type="datetimeFigureOut">
              <a:rPr lang="ru-RU" smtClean="0"/>
              <a:t>25.11.2020</a:t>
            </a:fld>
            <a:endParaRPr lang="ru-RU"/>
          </a:p>
        </p:txBody>
      </p:sp>
      <p:sp>
        <p:nvSpPr>
          <p:cNvPr id="8" name="Нижний колонтитул 7"/>
          <p:cNvSpPr>
            <a:spLocks noGrp="1"/>
          </p:cNvSpPr>
          <p:nvPr>
            <p:ph type="ftr" sz="quarter" idx="11"/>
          </p:nvPr>
        </p:nvSpPr>
        <p:spPr/>
        <p:txBody>
          <a:bodyPr/>
          <a:lstStyle>
            <a:extLst/>
          </a:lstStyle>
          <a:p>
            <a:endParaRPr lang="ru-RU"/>
          </a:p>
        </p:txBody>
      </p:sp>
      <p:sp>
        <p:nvSpPr>
          <p:cNvPr id="11" name="Номер слайда 10"/>
          <p:cNvSpPr>
            <a:spLocks noGrp="1"/>
          </p:cNvSpPr>
          <p:nvPr>
            <p:ph type="sldNum" sz="quarter" idx="12"/>
          </p:nvPr>
        </p:nvSpPr>
        <p:spPr/>
        <p:txBody>
          <a:bodyPr/>
          <a:lstStyle>
            <a:extLst/>
          </a:lstStyle>
          <a:p>
            <a:fld id="{1440794A-5424-4F7A-9B11-897CBCF52934}" type="slidenum">
              <a:rPr lang="ru-RU" smtClean="0"/>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70560" y="4983480"/>
            <a:ext cx="10911840" cy="1051560"/>
          </a:xfrm>
        </p:spPr>
        <p:txBody>
          <a:bodyPr/>
          <a:lstStyle>
            <a:extLst/>
          </a:lstStyle>
          <a:p>
            <a:r>
              <a:rPr kumimoji="0" lang="ru-RU" smtClean="0"/>
              <a:t>Образец заголовка</a:t>
            </a:r>
            <a:endParaRPr kumimoji="0" lang="en-US"/>
          </a:p>
        </p:txBody>
      </p:sp>
      <p:sp>
        <p:nvSpPr>
          <p:cNvPr id="3" name="Объект 2"/>
          <p:cNvSpPr>
            <a:spLocks noGrp="1"/>
          </p:cNvSpPr>
          <p:nvPr>
            <p:ph idx="1"/>
          </p:nvPr>
        </p:nvSpPr>
        <p:spPr>
          <a:xfrm>
            <a:off x="670560" y="530352"/>
            <a:ext cx="10911840" cy="4187952"/>
          </a:xfrm>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880A55AE-84A6-47D4-92EB-A1211E58E57D}" type="datetimeFigureOut">
              <a:rPr lang="ru-RU" smtClean="0"/>
              <a:t>25.11.2020</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1440794A-5424-4F7A-9B11-897CBCF52934}"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14" name="Скругленный прямоугольник 13"/>
          <p:cNvSpPr/>
          <p:nvPr/>
        </p:nvSpPr>
        <p:spPr>
          <a:xfrm>
            <a:off x="406401" y="329185"/>
            <a:ext cx="11376073"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Скругленный прямоугольник 10"/>
          <p:cNvSpPr/>
          <p:nvPr/>
        </p:nvSpPr>
        <p:spPr>
          <a:xfrm>
            <a:off x="558129" y="434163"/>
            <a:ext cx="11075745" cy="4341329"/>
          </a:xfrm>
          <a:prstGeom prst="roundRect">
            <a:avLst>
              <a:gd name="adj" fmla="val 2127"/>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Заголовок 1"/>
          <p:cNvSpPr>
            <a:spLocks noGrp="1"/>
          </p:cNvSpPr>
          <p:nvPr>
            <p:ph type="title"/>
          </p:nvPr>
        </p:nvSpPr>
        <p:spPr>
          <a:xfrm>
            <a:off x="624459" y="4928616"/>
            <a:ext cx="10911840" cy="676656"/>
          </a:xfrm>
        </p:spPr>
        <p:txBody>
          <a:bodyPr lIns="91440" bIns="0" anchor="b"/>
          <a:lstStyle>
            <a:lvl1pPr algn="l">
              <a:buNone/>
              <a:defRPr sz="3600" b="0" cap="none" baseline="0">
                <a:solidFill>
                  <a:schemeClr val="bg2">
                    <a:shade val="25000"/>
                  </a:schemeClr>
                </a:solidFill>
                <a:effectLst/>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624459" y="5624484"/>
            <a:ext cx="10911840" cy="420624"/>
          </a:xfrm>
        </p:spPr>
        <p:txBody>
          <a:bodyPr lIns="118872" tIns="0" anchor="t"/>
          <a:lstStyle>
            <a:lvl1pPr marL="0" marR="36576" indent="0" algn="l">
              <a:spcBef>
                <a:spcPts val="0"/>
              </a:spcBef>
              <a:spcAft>
                <a:spcPts val="0"/>
              </a:spcAft>
              <a:buNone/>
              <a:defRPr sz="1800" b="0">
                <a:solidFill>
                  <a:schemeClr val="accent1">
                    <a:shade val="50000"/>
                    <a:satMod val="110000"/>
                  </a:schemeClr>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extLst/>
          </a:lstStyle>
          <a:p>
            <a:fld id="{880A55AE-84A6-47D4-92EB-A1211E58E57D}" type="datetimeFigureOut">
              <a:rPr lang="ru-RU" smtClean="0"/>
              <a:t>25.11.2020</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1440794A-5424-4F7A-9B11-897CBCF52934}" type="slidenum">
              <a:rPr lang="ru-RU" smtClean="0"/>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Объект 2"/>
          <p:cNvSpPr>
            <a:spLocks noGrp="1"/>
          </p:cNvSpPr>
          <p:nvPr>
            <p:ph sz="half" idx="1"/>
          </p:nvPr>
        </p:nvSpPr>
        <p:spPr>
          <a:xfrm>
            <a:off x="685803" y="530352"/>
            <a:ext cx="5242560" cy="4389120"/>
          </a:xfrm>
        </p:spPr>
        <p:txBody>
          <a:bodyPr/>
          <a:lstStyle>
            <a:lvl1pPr>
              <a:defRPr sz="2600"/>
            </a:lvl1pPr>
            <a:lvl2pPr>
              <a:defRPr sz="22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Объект 3"/>
          <p:cNvSpPr>
            <a:spLocks noGrp="1"/>
          </p:cNvSpPr>
          <p:nvPr>
            <p:ph sz="half" idx="2"/>
          </p:nvPr>
        </p:nvSpPr>
        <p:spPr>
          <a:xfrm>
            <a:off x="6340480" y="530352"/>
            <a:ext cx="5242560" cy="4389120"/>
          </a:xfrm>
        </p:spPr>
        <p:txBody>
          <a:bodyPr/>
          <a:lstStyle>
            <a:lvl1pPr>
              <a:defRPr sz="2600"/>
            </a:lvl1pPr>
            <a:lvl2pPr>
              <a:defRPr sz="22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880A55AE-84A6-47D4-92EB-A1211E58E57D}" type="datetimeFigureOut">
              <a:rPr lang="ru-RU" smtClean="0"/>
              <a:t>25.11.2020</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1440794A-5424-4F7A-9B11-897CBCF52934}"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70560" y="4983480"/>
            <a:ext cx="10911840" cy="1051560"/>
          </a:xfrm>
        </p:spPr>
        <p:txBody>
          <a:bodyPr anchor="b"/>
          <a:lstStyle>
            <a:lvl1pPr>
              <a:defRPr b="1"/>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809632" y="579438"/>
            <a:ext cx="5242560" cy="792162"/>
          </a:xfrm>
        </p:spPr>
        <p:txBody>
          <a:bodyPr lIns="146304" anchor="ctr"/>
          <a:lstStyle>
            <a:lvl1pPr marL="0" indent="0" algn="l">
              <a:buNone/>
              <a:defRPr sz="2400" b="1">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6202892" y="579438"/>
            <a:ext cx="5242560" cy="792162"/>
          </a:xfrm>
        </p:spPr>
        <p:txBody>
          <a:bodyPr lIns="137160" anchor="ctr"/>
          <a:lstStyle>
            <a:lvl1pPr marL="0" indent="0" algn="l">
              <a:buNone/>
              <a:defRPr sz="2400" b="1">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Объект 4"/>
          <p:cNvSpPr>
            <a:spLocks noGrp="1"/>
          </p:cNvSpPr>
          <p:nvPr>
            <p:ph sz="quarter" idx="2"/>
          </p:nvPr>
        </p:nvSpPr>
        <p:spPr>
          <a:xfrm>
            <a:off x="809632" y="1447800"/>
            <a:ext cx="5242560" cy="3489960"/>
          </a:xfrm>
        </p:spPr>
        <p:txBody>
          <a:bodyPr anchor="t"/>
          <a:lstStyle>
            <a:lvl1pPr algn="l">
              <a:defRPr sz="2400"/>
            </a:lvl1pPr>
            <a:lvl2pPr algn="l">
              <a:defRPr sz="2000"/>
            </a:lvl2pPr>
            <a:lvl3pPr algn="l">
              <a:defRPr sz="1800"/>
            </a:lvl3pPr>
            <a:lvl4pPr algn="l">
              <a:defRPr sz="1600"/>
            </a:lvl4pPr>
            <a:lvl5pPr algn="l">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Объект 5"/>
          <p:cNvSpPr>
            <a:spLocks noGrp="1"/>
          </p:cNvSpPr>
          <p:nvPr>
            <p:ph sz="quarter" idx="4"/>
          </p:nvPr>
        </p:nvSpPr>
        <p:spPr>
          <a:xfrm>
            <a:off x="6202892" y="1447800"/>
            <a:ext cx="5242560" cy="3489960"/>
          </a:xfrm>
        </p:spPr>
        <p:txBody>
          <a:bodyPr anchor="t"/>
          <a:lstStyle>
            <a:lvl1pPr algn="l">
              <a:defRPr sz="2400"/>
            </a:lvl1pPr>
            <a:lvl2pPr algn="l">
              <a:defRPr sz="2000"/>
            </a:lvl2pPr>
            <a:lvl3pPr algn="l">
              <a:defRPr sz="1800"/>
            </a:lvl3pPr>
            <a:lvl4pPr algn="l">
              <a:defRPr sz="1600"/>
            </a:lvl4pPr>
            <a:lvl5pPr algn="l">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fld id="{880A55AE-84A6-47D4-92EB-A1211E58E57D}" type="datetimeFigureOut">
              <a:rPr lang="ru-RU" smtClean="0"/>
              <a:t>25.11.2020</a:t>
            </a:fld>
            <a:endParaRPr lang="ru-RU"/>
          </a:p>
        </p:txBody>
      </p:sp>
      <p:sp>
        <p:nvSpPr>
          <p:cNvPr id="8" name="Нижний колонтитул 7"/>
          <p:cNvSpPr>
            <a:spLocks noGrp="1"/>
          </p:cNvSpPr>
          <p:nvPr>
            <p:ph type="ftr" sz="quarter" idx="11"/>
          </p:nvPr>
        </p:nvSpPr>
        <p:spPr/>
        <p:txBody>
          <a:bodyPr/>
          <a:lstStyle>
            <a:extLst/>
          </a:lstStyle>
          <a:p>
            <a:endParaRPr lang="ru-RU"/>
          </a:p>
        </p:txBody>
      </p:sp>
      <p:sp>
        <p:nvSpPr>
          <p:cNvPr id="9" name="Номер слайда 8"/>
          <p:cNvSpPr>
            <a:spLocks noGrp="1"/>
          </p:cNvSpPr>
          <p:nvPr>
            <p:ph type="sldNum" sz="quarter" idx="12"/>
          </p:nvPr>
        </p:nvSpPr>
        <p:spPr/>
        <p:txBody>
          <a:bodyPr/>
          <a:lstStyle>
            <a:extLst/>
          </a:lstStyle>
          <a:p>
            <a:fld id="{1440794A-5424-4F7A-9B11-897CBCF52934}"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extLst/>
          </a:lstStyle>
          <a:p>
            <a:fld id="{880A55AE-84A6-47D4-92EB-A1211E58E57D}" type="datetimeFigureOut">
              <a:rPr lang="ru-RU" smtClean="0"/>
              <a:t>25.11.2020</a:t>
            </a:fld>
            <a:endParaRPr lang="ru-RU"/>
          </a:p>
        </p:txBody>
      </p:sp>
      <p:sp>
        <p:nvSpPr>
          <p:cNvPr id="4" name="Нижний колонтитул 3"/>
          <p:cNvSpPr>
            <a:spLocks noGrp="1"/>
          </p:cNvSpPr>
          <p:nvPr>
            <p:ph type="ftr" sz="quarter" idx="11"/>
          </p:nvPr>
        </p:nvSpPr>
        <p:spPr/>
        <p:txBody>
          <a:bodyPr/>
          <a:lstStyle>
            <a:extLst/>
          </a:lstStyle>
          <a:p>
            <a:endParaRPr lang="ru-RU"/>
          </a:p>
        </p:txBody>
      </p:sp>
      <p:sp>
        <p:nvSpPr>
          <p:cNvPr id="5" name="Номер слайда 4"/>
          <p:cNvSpPr>
            <a:spLocks noGrp="1"/>
          </p:cNvSpPr>
          <p:nvPr>
            <p:ph type="sldNum" sz="quarter" idx="12"/>
          </p:nvPr>
        </p:nvSpPr>
        <p:spPr/>
        <p:txBody>
          <a:bodyPr/>
          <a:lstStyle>
            <a:extLst/>
          </a:lstStyle>
          <a:p>
            <a:fld id="{1440794A-5424-4F7A-9B11-897CBCF52934}"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7" name="Скругленный прямоугольник 6"/>
          <p:cNvSpPr/>
          <p:nvPr/>
        </p:nvSpPr>
        <p:spPr>
          <a:xfrm>
            <a:off x="406401" y="329185"/>
            <a:ext cx="11376073"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Дата 1"/>
          <p:cNvSpPr>
            <a:spLocks noGrp="1"/>
          </p:cNvSpPr>
          <p:nvPr>
            <p:ph type="dt" sz="half" idx="10"/>
          </p:nvPr>
        </p:nvSpPr>
        <p:spPr/>
        <p:txBody>
          <a:bodyPr/>
          <a:lstStyle>
            <a:extLst/>
          </a:lstStyle>
          <a:p>
            <a:fld id="{880A55AE-84A6-47D4-92EB-A1211E58E57D}" type="datetimeFigureOut">
              <a:rPr lang="ru-RU" smtClean="0"/>
              <a:t>25.11.2020</a:t>
            </a:fld>
            <a:endParaRPr lang="ru-RU"/>
          </a:p>
        </p:txBody>
      </p:sp>
      <p:sp>
        <p:nvSpPr>
          <p:cNvPr id="3" name="Нижний колонтитул 2"/>
          <p:cNvSpPr>
            <a:spLocks noGrp="1"/>
          </p:cNvSpPr>
          <p:nvPr>
            <p:ph type="ftr" sz="quarter" idx="11"/>
          </p:nvPr>
        </p:nvSpPr>
        <p:spPr/>
        <p:txBody>
          <a:bodyPr/>
          <a:lstStyle>
            <a:extLst/>
          </a:lstStyle>
          <a:p>
            <a:endParaRPr lang="ru-RU"/>
          </a:p>
        </p:txBody>
      </p:sp>
      <p:sp>
        <p:nvSpPr>
          <p:cNvPr id="4" name="Номер слайда 3"/>
          <p:cNvSpPr>
            <a:spLocks noGrp="1"/>
          </p:cNvSpPr>
          <p:nvPr>
            <p:ph type="sldNum" sz="quarter" idx="12"/>
          </p:nvPr>
        </p:nvSpPr>
        <p:spPr/>
        <p:txBody>
          <a:bodyPr/>
          <a:lstStyle>
            <a:extLst/>
          </a:lstStyle>
          <a:p>
            <a:fld id="{1440794A-5424-4F7A-9B11-897CBCF52934}"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385045" y="533400"/>
            <a:ext cx="3962400" cy="914400"/>
          </a:xfrm>
        </p:spPr>
        <p:txBody>
          <a:bodyPr anchor="b"/>
          <a:lstStyle>
            <a:lvl1pPr algn="l">
              <a:buNone/>
              <a:defRPr sz="2200" b="1">
                <a:solidFill>
                  <a:schemeClr val="accent1"/>
                </a:solidFill>
              </a:defRPr>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7385129" y="1447802"/>
            <a:ext cx="3962400" cy="4206112"/>
          </a:xfrm>
        </p:spPr>
        <p:txBody>
          <a:bodyPr lIns="91440"/>
          <a:lstStyle>
            <a:lvl1pPr marL="18288" marR="18288" indent="0">
              <a:spcBef>
                <a:spcPts val="0"/>
              </a:spcBef>
              <a:buNone/>
              <a:defRPr sz="1400">
                <a:solidFill>
                  <a:schemeClr val="tx1"/>
                </a:solidFill>
              </a:defRPr>
            </a:lvl1pPr>
            <a:lvl2pPr>
              <a:buNone/>
              <a:defRPr sz="1200">
                <a:solidFill>
                  <a:schemeClr val="tx1"/>
                </a:solidFill>
              </a:defRPr>
            </a:lvl2pPr>
            <a:lvl3pPr>
              <a:buNone/>
              <a:defRPr sz="1000">
                <a:solidFill>
                  <a:schemeClr val="tx1"/>
                </a:solidFill>
              </a:defRPr>
            </a:lvl3pPr>
            <a:lvl4pPr>
              <a:buNone/>
              <a:defRPr sz="900">
                <a:solidFill>
                  <a:schemeClr val="tx1"/>
                </a:solidFill>
              </a:defRPr>
            </a:lvl4pPr>
            <a:lvl5pPr>
              <a:buNone/>
              <a:defRPr sz="900">
                <a:solidFill>
                  <a:schemeClr val="tx1"/>
                </a:solidFill>
              </a:defRPr>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Объект 3"/>
          <p:cNvSpPr>
            <a:spLocks noGrp="1"/>
          </p:cNvSpPr>
          <p:nvPr>
            <p:ph sz="half" idx="1"/>
          </p:nvPr>
        </p:nvSpPr>
        <p:spPr>
          <a:xfrm>
            <a:off x="1015163" y="930144"/>
            <a:ext cx="6168212" cy="4724402"/>
          </a:xfrm>
        </p:spPr>
        <p:txBody>
          <a:bodyPr/>
          <a:lstStyle>
            <a:lvl1pPr>
              <a:defRPr sz="2800">
                <a:solidFill>
                  <a:schemeClr val="tx1"/>
                </a:solidFill>
              </a:defRPr>
            </a:lvl1pPr>
            <a:lvl2pPr>
              <a:defRPr sz="2600">
                <a:solidFill>
                  <a:schemeClr val="tx1"/>
                </a:solidFill>
              </a:defRPr>
            </a:lvl2pPr>
            <a:lvl3pPr>
              <a:defRPr sz="2400">
                <a:solidFill>
                  <a:schemeClr val="tx1"/>
                </a:solidFill>
              </a:defRPr>
            </a:lvl3pPr>
            <a:lvl4pPr>
              <a:defRPr sz="2000">
                <a:solidFill>
                  <a:schemeClr val="tx1"/>
                </a:solidFill>
              </a:defRPr>
            </a:lvl4pPr>
            <a:lvl5pPr>
              <a:defRPr sz="2000">
                <a:solidFill>
                  <a:schemeClr val="tx1"/>
                </a:solidFill>
              </a:defRPr>
            </a:lvl5pPr>
            <a:lvl6pPr>
              <a:buNone/>
              <a:defRPr/>
            </a:lvl6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880A55AE-84A6-47D4-92EB-A1211E58E57D}" type="datetimeFigureOut">
              <a:rPr lang="ru-RU" smtClean="0"/>
              <a:t>25.11.2020</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1440794A-5424-4F7A-9B11-897CBCF52934}"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5" name="Скругленный прямоугольник 14"/>
          <p:cNvSpPr/>
          <p:nvPr/>
        </p:nvSpPr>
        <p:spPr>
          <a:xfrm>
            <a:off x="406401" y="329185"/>
            <a:ext cx="11376073"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Прямоугольник с одним скругленным углом 10"/>
          <p:cNvSpPr/>
          <p:nvPr/>
        </p:nvSpPr>
        <p:spPr>
          <a:xfrm>
            <a:off x="8534401" y="434162"/>
            <a:ext cx="3099473" cy="4343400"/>
          </a:xfrm>
          <a:prstGeom prst="round1Rect">
            <a:avLst>
              <a:gd name="adj" fmla="val 2748"/>
            </a:avLst>
          </a:prstGeom>
          <a:solidFill>
            <a:srgbClr val="1C1C1C"/>
          </a:soli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Заголовок 1"/>
          <p:cNvSpPr>
            <a:spLocks noGrp="1"/>
          </p:cNvSpPr>
          <p:nvPr>
            <p:ph type="title"/>
          </p:nvPr>
        </p:nvSpPr>
        <p:spPr>
          <a:xfrm>
            <a:off x="609600" y="5012056"/>
            <a:ext cx="10972800" cy="1051560"/>
          </a:xfrm>
        </p:spPr>
        <p:txBody>
          <a:bodyPr anchor="t"/>
          <a:lstStyle>
            <a:lvl1pPr algn="l">
              <a:buNone/>
              <a:defRPr sz="3600" b="0">
                <a:solidFill>
                  <a:schemeClr val="bg2">
                    <a:shade val="25000"/>
                  </a:schemeClr>
                </a:solidFill>
                <a:effectLst/>
              </a:defRPr>
            </a:lvl1pPr>
            <a:extLst/>
          </a:lstStyle>
          <a:p>
            <a:r>
              <a:rPr kumimoji="0" lang="ru-RU" smtClean="0"/>
              <a:t>Образец заголовка</a:t>
            </a:r>
            <a:endParaRPr kumimoji="0" lang="en-US"/>
          </a:p>
        </p:txBody>
      </p:sp>
      <p:sp>
        <p:nvSpPr>
          <p:cNvPr id="4" name="Текст 3"/>
          <p:cNvSpPr>
            <a:spLocks noGrp="1"/>
          </p:cNvSpPr>
          <p:nvPr>
            <p:ph type="body" sz="half" idx="2"/>
          </p:nvPr>
        </p:nvSpPr>
        <p:spPr bwMode="grayWhite">
          <a:xfrm>
            <a:off x="8616949" y="533400"/>
            <a:ext cx="2987040" cy="4211480"/>
          </a:xfrm>
        </p:spPr>
        <p:txBody>
          <a:bodyPr lIns="91440"/>
          <a:lstStyle>
            <a:lvl1pPr marL="45720" indent="0" algn="l">
              <a:spcBef>
                <a:spcPts val="0"/>
              </a:spcBef>
              <a:buNone/>
              <a:defRPr sz="1400">
                <a:solidFill>
                  <a:srgbClr val="FFFFFF"/>
                </a:solidFill>
              </a:defRPr>
            </a:lvl1pPr>
            <a:lvl2pPr>
              <a:defRPr sz="1200">
                <a:solidFill>
                  <a:srgbClr val="FFFFFF"/>
                </a:solidFill>
              </a:defRPr>
            </a:lvl2pPr>
            <a:lvl3pPr>
              <a:defRPr sz="1000">
                <a:solidFill>
                  <a:srgbClr val="FFFFFF"/>
                </a:solidFill>
              </a:defRPr>
            </a:lvl3pPr>
            <a:lvl4pPr>
              <a:defRPr sz="900">
                <a:solidFill>
                  <a:srgbClr val="FFFFFF"/>
                </a:solidFill>
              </a:defRPr>
            </a:lvl4pPr>
            <a:lvl5pPr>
              <a:defRPr sz="900">
                <a:solidFill>
                  <a:srgbClr val="FFFFFF"/>
                </a:solidFill>
              </a:defRPr>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880A55AE-84A6-47D4-92EB-A1211E58E57D}" type="datetimeFigureOut">
              <a:rPr lang="ru-RU" smtClean="0"/>
              <a:t>25.11.2020</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1440794A-5424-4F7A-9B11-897CBCF52934}" type="slidenum">
              <a:rPr lang="ru-RU" smtClean="0"/>
              <a:t>‹#›</a:t>
            </a:fld>
            <a:endParaRPr lang="ru-RU"/>
          </a:p>
        </p:txBody>
      </p:sp>
      <p:sp>
        <p:nvSpPr>
          <p:cNvPr id="3" name="Рисунок 2"/>
          <p:cNvSpPr>
            <a:spLocks noGrp="1"/>
          </p:cNvSpPr>
          <p:nvPr>
            <p:ph type="pic" idx="1"/>
          </p:nvPr>
        </p:nvSpPr>
        <p:spPr>
          <a:xfrm>
            <a:off x="561973" y="435768"/>
            <a:ext cx="7900416" cy="4343400"/>
          </a:xfrm>
          <a:prstGeom prst="snipRoundRect">
            <a:avLst>
              <a:gd name="adj1" fmla="val 1040"/>
              <a:gd name="adj2" fmla="val 0"/>
            </a:avLst>
          </a:prstGeom>
          <a:solidFill>
            <a:schemeClr val="bg2">
              <a:shade val="10000"/>
            </a:schemeClr>
          </a:solidFill>
        </p:spPr>
        <p:txBody>
          <a:bodyPr/>
          <a:lstStyle>
            <a:lvl1pPr marL="0" indent="0">
              <a:buNone/>
              <a:defRPr sz="3200"/>
            </a:lvl1pPr>
            <a:extLst/>
          </a:lstStyle>
          <a:p>
            <a:r>
              <a:rPr kumimoji="0" lang="ru-RU" smtClean="0"/>
              <a:t>Вставка рисунка</a:t>
            </a:r>
            <a:endParaRPr kumimoji="0"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70560" y="4983480"/>
            <a:ext cx="10911840" cy="1051560"/>
          </a:xfrm>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670560" y="530352"/>
            <a:ext cx="10911840" cy="4187952"/>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880A55AE-84A6-47D4-92EB-A1211E58E57D}" type="datetimeFigureOut">
              <a:rPr lang="ru-RU" smtClean="0"/>
              <a:t>25.11.2020</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1440794A-5424-4F7A-9B11-897CBCF52934}"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839200" y="533405"/>
            <a:ext cx="2641600" cy="5257799"/>
          </a:xfrm>
        </p:spPr>
        <p:txBody>
          <a:bodyPr vert="eaVe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711200" y="533403"/>
            <a:ext cx="7924800" cy="5257801"/>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880A55AE-84A6-47D4-92EB-A1211E58E57D}" type="datetimeFigureOut">
              <a:rPr lang="ru-RU" smtClean="0"/>
              <a:t>25.11.2020</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1440794A-5424-4F7A-9B11-897CBCF52934}"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Скругленный прямоугольник 6"/>
          <p:cNvSpPr/>
          <p:nvPr/>
        </p:nvSpPr>
        <p:spPr>
          <a:xfrm>
            <a:off x="406401" y="329185"/>
            <a:ext cx="11376073"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Скругленный прямоугольник 8"/>
          <p:cNvSpPr/>
          <p:nvPr/>
        </p:nvSpPr>
        <p:spPr>
          <a:xfrm>
            <a:off x="558129" y="434162"/>
            <a:ext cx="11075745" cy="5486400"/>
          </a:xfrm>
          <a:prstGeom prst="roundRect">
            <a:avLst>
              <a:gd name="adj" fmla="val 2127"/>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3" name="Заголовок 12"/>
          <p:cNvSpPr>
            <a:spLocks noGrp="1"/>
          </p:cNvSpPr>
          <p:nvPr>
            <p:ph type="title"/>
          </p:nvPr>
        </p:nvSpPr>
        <p:spPr>
          <a:xfrm>
            <a:off x="670560" y="4985590"/>
            <a:ext cx="10911840" cy="1051560"/>
          </a:xfrm>
          <a:prstGeom prst="rect">
            <a:avLst/>
          </a:prstGeom>
        </p:spPr>
        <p:txBody>
          <a:bodyPr vert="horz" anchor="b">
            <a:normAutofit/>
          </a:bodyPr>
          <a:lstStyle>
            <a:extLst/>
          </a:lstStyle>
          <a:p>
            <a:r>
              <a:rPr kumimoji="0" lang="ru-RU" smtClean="0"/>
              <a:t>Образец заголовка</a:t>
            </a:r>
            <a:endParaRPr kumimoji="0" lang="en-US"/>
          </a:p>
        </p:txBody>
      </p:sp>
      <p:sp>
        <p:nvSpPr>
          <p:cNvPr id="4" name="Текст 3"/>
          <p:cNvSpPr>
            <a:spLocks noGrp="1"/>
          </p:cNvSpPr>
          <p:nvPr>
            <p:ph type="body" idx="1"/>
          </p:nvPr>
        </p:nvSpPr>
        <p:spPr>
          <a:xfrm>
            <a:off x="670560" y="530352"/>
            <a:ext cx="10911840" cy="4187952"/>
          </a:xfrm>
          <a:prstGeom prst="rect">
            <a:avLst/>
          </a:prstGeom>
        </p:spPr>
        <p:txBody>
          <a:bodyPr vert="horz" lIns="182880" tIns="91440">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5" name="Дата 24"/>
          <p:cNvSpPr>
            <a:spLocks noGrp="1"/>
          </p:cNvSpPr>
          <p:nvPr>
            <p:ph type="dt" sz="half" idx="2"/>
          </p:nvPr>
        </p:nvSpPr>
        <p:spPr>
          <a:xfrm>
            <a:off x="5035104" y="6111876"/>
            <a:ext cx="3048000" cy="365125"/>
          </a:xfrm>
          <a:prstGeom prst="rect">
            <a:avLst/>
          </a:prstGeom>
        </p:spPr>
        <p:txBody>
          <a:bodyPr vert="horz" anchor="b"/>
          <a:lstStyle>
            <a:lvl1pPr algn="r" eaLnBrk="1" latinLnBrk="0" hangingPunct="1">
              <a:defRPr kumimoji="0" sz="1000">
                <a:solidFill>
                  <a:schemeClr val="bg2">
                    <a:shade val="50000"/>
                  </a:schemeClr>
                </a:solidFill>
              </a:defRPr>
            </a:lvl1pPr>
            <a:extLst/>
          </a:lstStyle>
          <a:p>
            <a:fld id="{880A55AE-84A6-47D4-92EB-A1211E58E57D}" type="datetimeFigureOut">
              <a:rPr lang="ru-RU" smtClean="0"/>
              <a:t>25.11.2020</a:t>
            </a:fld>
            <a:endParaRPr lang="ru-RU"/>
          </a:p>
        </p:txBody>
      </p:sp>
      <p:sp>
        <p:nvSpPr>
          <p:cNvPr id="18" name="Нижний колонтитул 17"/>
          <p:cNvSpPr>
            <a:spLocks noGrp="1"/>
          </p:cNvSpPr>
          <p:nvPr>
            <p:ph type="ftr" sz="quarter" idx="3"/>
          </p:nvPr>
        </p:nvSpPr>
        <p:spPr>
          <a:xfrm>
            <a:off x="8083104" y="6111876"/>
            <a:ext cx="3048000" cy="365125"/>
          </a:xfrm>
          <a:prstGeom prst="rect">
            <a:avLst/>
          </a:prstGeom>
        </p:spPr>
        <p:txBody>
          <a:bodyPr vert="horz" anchor="b"/>
          <a:lstStyle>
            <a:lvl1pPr algn="l" eaLnBrk="1" latinLnBrk="0" hangingPunct="1">
              <a:defRPr kumimoji="0" sz="1000">
                <a:solidFill>
                  <a:schemeClr val="bg2">
                    <a:shade val="50000"/>
                  </a:schemeClr>
                </a:solidFill>
              </a:defRPr>
            </a:lvl1pPr>
            <a:extLst/>
          </a:lstStyle>
          <a:p>
            <a:endParaRPr lang="ru-RU"/>
          </a:p>
        </p:txBody>
      </p:sp>
      <p:sp>
        <p:nvSpPr>
          <p:cNvPr id="5" name="Номер слайда 4"/>
          <p:cNvSpPr>
            <a:spLocks noGrp="1"/>
          </p:cNvSpPr>
          <p:nvPr>
            <p:ph type="sldNum" sz="quarter" idx="4"/>
          </p:nvPr>
        </p:nvSpPr>
        <p:spPr>
          <a:xfrm>
            <a:off x="11131104" y="6111876"/>
            <a:ext cx="609600" cy="365125"/>
          </a:xfrm>
          <a:prstGeom prst="rect">
            <a:avLst/>
          </a:prstGeom>
        </p:spPr>
        <p:txBody>
          <a:bodyPr vert="horz" anchor="b"/>
          <a:lstStyle>
            <a:lvl1pPr algn="r" eaLnBrk="1" latinLnBrk="0" hangingPunct="1">
              <a:defRPr kumimoji="0" sz="1000">
                <a:solidFill>
                  <a:schemeClr val="bg2">
                    <a:shade val="50000"/>
                  </a:schemeClr>
                </a:solidFill>
              </a:defRPr>
            </a:lvl1pPr>
            <a:extLst/>
          </a:lstStyle>
          <a:p>
            <a:fld id="{1440794A-5424-4F7A-9B11-897CBCF52934}" type="slidenum">
              <a:rPr lang="ru-RU" smtClean="0"/>
              <a:t>‹#›</a:t>
            </a:fld>
            <a:endParaRPr lang="ru-RU"/>
          </a:p>
        </p:txBody>
      </p:sp>
    </p:spTree>
  </p:cSld>
  <p:clrMap bg1="lt1" tx1="dk1" bg2="lt2" tx2="dk2" accent1="accent1" accent2="accent2" accent3="accent3" accent4="accent4" accent5="accent5" accent6="accent6" hlink="hlink" folHlink="folHlink"/>
  <p:sldLayoutIdLst>
    <p:sldLayoutId id="2147483774" r:id="rId1"/>
    <p:sldLayoutId id="2147483775" r:id="rId2"/>
    <p:sldLayoutId id="2147483776" r:id="rId3"/>
    <p:sldLayoutId id="2147483777" r:id="rId4"/>
    <p:sldLayoutId id="2147483778" r:id="rId5"/>
    <p:sldLayoutId id="2147483779" r:id="rId6"/>
    <p:sldLayoutId id="2147483780" r:id="rId7"/>
    <p:sldLayoutId id="2147483781" r:id="rId8"/>
    <p:sldLayoutId id="2147483782" r:id="rId9"/>
    <p:sldLayoutId id="2147483783" r:id="rId10"/>
    <p:sldLayoutId id="2147483784" r:id="rId11"/>
  </p:sldLayoutIdLst>
  <p:txStyles>
    <p:titleStyle>
      <a:lvl1pPr algn="l" rtl="0" eaLnBrk="1" latinLnBrk="0" hangingPunct="1">
        <a:spcBef>
          <a:spcPct val="0"/>
        </a:spcBef>
        <a:buNone/>
        <a:defRPr kumimoji="0" sz="3600" b="1" kern="1200">
          <a:solidFill>
            <a:schemeClr val="accent1">
              <a:tint val="88000"/>
              <a:satMod val="150000"/>
            </a:schemeClr>
          </a:solidFill>
          <a:effectLst>
            <a:outerShdw blurRad="53975" dist="22860" dir="5400000" algn="tl" rotWithShape="0">
              <a:srgbClr val="000000">
                <a:alpha val="55000"/>
              </a:srgbClr>
            </a:outerShdw>
          </a:effectLst>
          <a:latin typeface="+mj-lt"/>
          <a:ea typeface="+mj-ea"/>
          <a:cs typeface="+mj-cs"/>
        </a:defRPr>
      </a:lvl1pPr>
      <a:extLst/>
    </p:titleStyle>
    <p:bodyStyle>
      <a:lvl1pPr marL="265176" indent="-265176" algn="l" rtl="0" eaLnBrk="1" latinLnBrk="0" hangingPunct="1">
        <a:spcBef>
          <a:spcPts val="250"/>
        </a:spcBef>
        <a:buClr>
          <a:schemeClr val="accent1"/>
        </a:buClr>
        <a:buSzPct val="80000"/>
        <a:buFont typeface="Wingdings 2"/>
        <a:buChar char=""/>
        <a:defRPr kumimoji="0" sz="2800" kern="1200">
          <a:solidFill>
            <a:schemeClr val="tx1"/>
          </a:solidFill>
          <a:effectLst/>
          <a:latin typeface="+mn-lt"/>
          <a:ea typeface="+mn-ea"/>
          <a:cs typeface="+mn-cs"/>
        </a:defRPr>
      </a:lvl1pPr>
      <a:lvl2pPr marL="548640" indent="-201168" algn="l" rtl="0" eaLnBrk="1" latinLnBrk="0" hangingPunct="1">
        <a:spcBef>
          <a:spcPts val="250"/>
        </a:spcBef>
        <a:buClr>
          <a:schemeClr val="accent1"/>
        </a:buClr>
        <a:buSzPct val="100000"/>
        <a:buFont typeface="Verdana"/>
        <a:buChar char="◦"/>
        <a:defRPr kumimoji="0" sz="2400" kern="1200">
          <a:solidFill>
            <a:schemeClr val="tx1"/>
          </a:solidFill>
          <a:latin typeface="+mn-lt"/>
          <a:ea typeface="+mn-ea"/>
          <a:cs typeface="+mn-cs"/>
        </a:defRPr>
      </a:lvl2pPr>
      <a:lvl3pPr marL="786384" indent="-182880" algn="l" rtl="0" eaLnBrk="1" latinLnBrk="0" hangingPunct="1">
        <a:spcBef>
          <a:spcPts val="250"/>
        </a:spcBef>
        <a:buClr>
          <a:schemeClr val="accent2">
            <a:tint val="85000"/>
            <a:satMod val="285000"/>
          </a:schemeClr>
        </a:buClr>
        <a:buSzPct val="100000"/>
        <a:buFont typeface="Wingdings 2"/>
        <a:buChar char=""/>
        <a:defRPr kumimoji="0" sz="2200" kern="1200">
          <a:solidFill>
            <a:schemeClr val="tx1"/>
          </a:solidFill>
          <a:latin typeface="+mn-lt"/>
          <a:ea typeface="+mn-ea"/>
          <a:cs typeface="+mn-cs"/>
        </a:defRPr>
      </a:lvl3pPr>
      <a:lvl4pPr marL="1024128" indent="-182880" algn="l" rtl="0" eaLnBrk="1" latinLnBrk="0" hangingPunct="1">
        <a:spcBef>
          <a:spcPts val="230"/>
        </a:spcBef>
        <a:buClr>
          <a:schemeClr val="accent2">
            <a:tint val="85000"/>
            <a:satMod val="285000"/>
          </a:schemeClr>
        </a:buClr>
        <a:buSzPct val="112000"/>
        <a:buFont typeface="Verdana"/>
        <a:buChar char="◦"/>
        <a:defRPr kumimoji="0" sz="1900" kern="1200">
          <a:solidFill>
            <a:schemeClr val="tx1"/>
          </a:solidFill>
          <a:latin typeface="+mn-lt"/>
          <a:ea typeface="+mn-ea"/>
          <a:cs typeface="+mn-cs"/>
        </a:defRPr>
      </a:lvl4pPr>
      <a:lvl5pPr marL="1280160" indent="-182880" algn="l" rtl="0" eaLnBrk="1" latinLnBrk="0" hangingPunct="1">
        <a:spcBef>
          <a:spcPts val="250"/>
        </a:spcBef>
        <a:buClr>
          <a:schemeClr val="accent3">
            <a:tint val="85000"/>
            <a:satMod val="275000"/>
          </a:schemeClr>
        </a:buClr>
        <a:buSzPct val="100000"/>
        <a:buFont typeface="Wingdings 2"/>
        <a:buChar char=""/>
        <a:defRPr kumimoji="0" sz="1800" kern="1200">
          <a:solidFill>
            <a:schemeClr val="tx1"/>
          </a:solidFill>
          <a:latin typeface="+mn-lt"/>
          <a:ea typeface="+mn-ea"/>
          <a:cs typeface="+mn-cs"/>
        </a:defRPr>
      </a:lvl5pPr>
      <a:lvl6pPr marL="1490472" indent="-182880" algn="l" rtl="0" eaLnBrk="1" latinLnBrk="0" hangingPunct="1">
        <a:spcBef>
          <a:spcPts val="250"/>
        </a:spcBef>
        <a:buClr>
          <a:schemeClr val="accent3">
            <a:tint val="85000"/>
            <a:satMod val="275000"/>
          </a:schemeClr>
        </a:buClr>
        <a:buSzPct val="100000"/>
        <a:buFont typeface="Verdana"/>
        <a:buChar char="◦"/>
        <a:defRPr kumimoji="0" sz="1700" kern="1200" baseline="0">
          <a:solidFill>
            <a:schemeClr val="tx1"/>
          </a:solidFill>
          <a:latin typeface="+mn-lt"/>
          <a:ea typeface="+mn-ea"/>
          <a:cs typeface="+mn-cs"/>
        </a:defRPr>
      </a:lvl6pPr>
      <a:lvl7pPr marL="1700784" indent="-182880" algn="l" rtl="0" eaLnBrk="1" latinLnBrk="0" hangingPunct="1">
        <a:spcBef>
          <a:spcPts val="255"/>
        </a:spcBef>
        <a:buClr>
          <a:schemeClr val="accent3">
            <a:tint val="85000"/>
            <a:satMod val="275000"/>
          </a:schemeClr>
        </a:buClr>
        <a:buSzPct val="100000"/>
        <a:buFont typeface="Wingdings 2"/>
        <a:buChar char=""/>
        <a:defRPr kumimoji="0" sz="1500" kern="1200">
          <a:solidFill>
            <a:schemeClr val="tx1"/>
          </a:solidFill>
          <a:latin typeface="+mn-lt"/>
          <a:ea typeface="+mn-ea"/>
          <a:cs typeface="+mn-cs"/>
        </a:defRPr>
      </a:lvl7pPr>
      <a:lvl8pPr marL="1920240" indent="-182880" algn="l" rtl="0" eaLnBrk="1" latinLnBrk="0" hangingPunct="1">
        <a:spcBef>
          <a:spcPts val="257"/>
        </a:spcBef>
        <a:buClr>
          <a:schemeClr val="accent3">
            <a:tint val="85000"/>
            <a:satMod val="275000"/>
          </a:schemeClr>
        </a:buClr>
        <a:buSzPct val="100000"/>
        <a:buFont typeface="Verdana"/>
        <a:buChar char="◦"/>
        <a:defRPr kumimoji="0" sz="1500" kern="1200" baseline="0">
          <a:solidFill>
            <a:schemeClr val="tx1"/>
          </a:solidFill>
          <a:latin typeface="+mn-lt"/>
          <a:ea typeface="+mn-ea"/>
          <a:cs typeface="+mn-cs"/>
        </a:defRPr>
      </a:lvl8pPr>
      <a:lvl9pPr marL="2148840" indent="-182880" algn="l" rtl="0" eaLnBrk="1" latinLnBrk="0" hangingPunct="1">
        <a:spcBef>
          <a:spcPts val="255"/>
        </a:spcBef>
        <a:buClr>
          <a:schemeClr val="accent3">
            <a:tint val="85000"/>
            <a:satMod val="275000"/>
          </a:schemeClr>
        </a:buClr>
        <a:buSzPct val="100000"/>
        <a:buFont typeface="Wingdings 2"/>
        <a:buChar char=""/>
        <a:defRPr kumimoji="0" sz="15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2.xml"/><Relationship Id="rId4" Type="http://schemas.openxmlformats.org/officeDocument/2006/relationships/image" Target="../media/image23.jpeg"/></Relationships>
</file>

<file path=ppt/slides/_rels/slide43.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1CF33AD6-D7EC-4D08-B52E-4E26FA046DCD}"/>
              </a:ext>
            </a:extLst>
          </p:cNvPr>
          <p:cNvSpPr>
            <a:spLocks noGrp="1"/>
          </p:cNvSpPr>
          <p:nvPr>
            <p:ph type="title"/>
          </p:nvPr>
        </p:nvSpPr>
        <p:spPr>
          <a:xfrm>
            <a:off x="838200" y="365125"/>
            <a:ext cx="10515600" cy="1256285"/>
          </a:xfrm>
        </p:spPr>
        <p:txBody>
          <a:bodyPr>
            <a:normAutofit/>
          </a:bodyPr>
          <a:lstStyle/>
          <a:p>
            <a:pPr algn="ctr"/>
            <a:r>
              <a:rPr lang="ru-RU" sz="6600" b="1" dirty="0">
                <a:solidFill>
                  <a:schemeClr val="accent1"/>
                </a:solidFill>
              </a:rPr>
              <a:t>СПЕЦСЕМИНАР</a:t>
            </a:r>
          </a:p>
        </p:txBody>
      </p:sp>
      <p:sp>
        <p:nvSpPr>
          <p:cNvPr id="3" name="Объект 2">
            <a:extLst>
              <a:ext uri="{FF2B5EF4-FFF2-40B4-BE49-F238E27FC236}">
                <a16:creationId xmlns="" xmlns:a16="http://schemas.microsoft.com/office/drawing/2014/main" id="{047BEA4D-BD13-4B59-974E-C7B6401DEFC7}"/>
              </a:ext>
            </a:extLst>
          </p:cNvPr>
          <p:cNvSpPr>
            <a:spLocks noGrp="1"/>
          </p:cNvSpPr>
          <p:nvPr>
            <p:ph idx="1"/>
          </p:nvPr>
        </p:nvSpPr>
        <p:spPr>
          <a:xfrm>
            <a:off x="838200" y="1621410"/>
            <a:ext cx="10515600" cy="4741683"/>
          </a:xfrm>
        </p:spPr>
        <p:txBody>
          <a:bodyPr>
            <a:normAutofit fontScale="92500" lnSpcReduction="10000"/>
          </a:bodyPr>
          <a:lstStyle/>
          <a:p>
            <a:pPr marL="0" indent="0" algn="ctr">
              <a:buNone/>
            </a:pPr>
            <a:r>
              <a:rPr lang="ru-RU" sz="4800" i="1" dirty="0">
                <a:solidFill>
                  <a:schemeClr val="accent1">
                    <a:lumMod val="50000"/>
                  </a:schemeClr>
                </a:solidFill>
              </a:rPr>
              <a:t>«Коррекционно-развивающая </a:t>
            </a:r>
            <a:r>
              <a:rPr lang="ru-RU" sz="4800" i="1" dirty="0" smtClean="0">
                <a:solidFill>
                  <a:schemeClr val="accent1">
                    <a:lumMod val="50000"/>
                  </a:schemeClr>
                </a:solidFill>
              </a:rPr>
              <a:t>деятельность,</a:t>
            </a:r>
            <a:endParaRPr lang="ru-RU" sz="4800" i="1" dirty="0">
              <a:solidFill>
                <a:schemeClr val="accent1">
                  <a:lumMod val="50000"/>
                </a:schemeClr>
              </a:solidFill>
            </a:endParaRPr>
          </a:p>
          <a:p>
            <a:pPr marL="0" indent="0" algn="ctr">
              <a:buNone/>
            </a:pPr>
            <a:r>
              <a:rPr lang="ru-RU" sz="4800" i="1" dirty="0">
                <a:solidFill>
                  <a:schemeClr val="accent1">
                    <a:lumMod val="50000"/>
                  </a:schemeClr>
                </a:solidFill>
              </a:rPr>
              <a:t> как составляющая в части учебно-воспитательной работы</a:t>
            </a:r>
          </a:p>
          <a:p>
            <a:pPr marL="0" indent="0" algn="ctr">
              <a:buNone/>
            </a:pPr>
            <a:r>
              <a:rPr lang="ru-RU" sz="4800" i="1" dirty="0">
                <a:solidFill>
                  <a:schemeClr val="accent1">
                    <a:lumMod val="50000"/>
                  </a:schemeClr>
                </a:solidFill>
              </a:rPr>
              <a:t> с обучающимися ОВЗ»</a:t>
            </a:r>
          </a:p>
          <a:p>
            <a:pPr marL="0" indent="0" algn="ctr">
              <a:buNone/>
            </a:pPr>
            <a:endParaRPr lang="ru-RU" sz="4800" i="1" dirty="0">
              <a:solidFill>
                <a:schemeClr val="accent1">
                  <a:lumMod val="50000"/>
                </a:schemeClr>
              </a:solidFill>
            </a:endParaRPr>
          </a:p>
          <a:p>
            <a:pPr marL="0" indent="0" algn="ctr">
              <a:buNone/>
            </a:pPr>
            <a:r>
              <a:rPr lang="ru-RU" sz="3600" dirty="0">
                <a:solidFill>
                  <a:schemeClr val="accent1">
                    <a:lumMod val="50000"/>
                  </a:schemeClr>
                </a:solidFill>
              </a:rPr>
              <a:t>26 ноября 2020 г.</a:t>
            </a:r>
          </a:p>
        </p:txBody>
      </p:sp>
    </p:spTree>
    <p:extLst>
      <p:ext uri="{BB962C8B-B14F-4D97-AF65-F5344CB8AC3E}">
        <p14:creationId xmlns:p14="http://schemas.microsoft.com/office/powerpoint/2010/main" val="33939167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a:solidFill>
                  <a:schemeClr val="accent1">
                    <a:lumMod val="50000"/>
                  </a:schemeClr>
                </a:solidFill>
                <a:latin typeface="Arial" panose="020B0604020202020204" pitchFamily="34" charset="0"/>
                <a:ea typeface="Calibri" panose="020F0502020204030204" pitchFamily="34" charset="0"/>
                <a:cs typeface="Arial" panose="020B0604020202020204" pitchFamily="34" charset="0"/>
              </a:rPr>
              <a:t> </a:t>
            </a:r>
            <a:r>
              <a:rPr lang="ru-RU" i="1" dirty="0">
                <a:solidFill>
                  <a:schemeClr val="accent1"/>
                </a:solidFill>
                <a:latin typeface="Arial" panose="020B0604020202020204" pitchFamily="34" charset="0"/>
                <a:ea typeface="Calibri" panose="020F0502020204030204" pitchFamily="34" charset="0"/>
                <a:cs typeface="Arial" panose="020B0604020202020204" pitchFamily="34" charset="0"/>
              </a:rPr>
              <a:t>Соколова О.А., заместитель директора по </a:t>
            </a:r>
            <a:r>
              <a:rPr lang="ru-RU" i="1" dirty="0" err="1">
                <a:solidFill>
                  <a:schemeClr val="accent1"/>
                </a:solidFill>
                <a:latin typeface="Arial" panose="020B0604020202020204" pitchFamily="34" charset="0"/>
                <a:ea typeface="Calibri" panose="020F0502020204030204" pitchFamily="34" charset="0"/>
                <a:cs typeface="Arial" panose="020B0604020202020204" pitchFamily="34" charset="0"/>
              </a:rPr>
              <a:t>УиКР</a:t>
            </a:r>
            <a:r>
              <a:rPr lang="ru-RU" i="1" dirty="0">
                <a:solidFill>
                  <a:schemeClr val="accent1"/>
                </a:solidFill>
                <a:latin typeface="Arial" panose="020B0604020202020204" pitchFamily="34" charset="0"/>
                <a:cs typeface="Arial" panose="020B0604020202020204" pitchFamily="34" charset="0"/>
              </a:rPr>
              <a:t/>
            </a:r>
            <a:br>
              <a:rPr lang="ru-RU" i="1" dirty="0">
                <a:solidFill>
                  <a:schemeClr val="accent1"/>
                </a:solidFill>
                <a:latin typeface="Arial" panose="020B0604020202020204" pitchFamily="34" charset="0"/>
                <a:cs typeface="Arial" panose="020B0604020202020204" pitchFamily="34" charset="0"/>
              </a:rPr>
            </a:br>
            <a:endParaRPr lang="ru-RU" dirty="0"/>
          </a:p>
        </p:txBody>
      </p:sp>
      <p:sp>
        <p:nvSpPr>
          <p:cNvPr id="3" name="Объект 2"/>
          <p:cNvSpPr>
            <a:spLocks noGrp="1"/>
          </p:cNvSpPr>
          <p:nvPr>
            <p:ph idx="1"/>
          </p:nvPr>
        </p:nvSpPr>
        <p:spPr/>
        <p:txBody>
          <a:bodyPr/>
          <a:lstStyle/>
          <a:p>
            <a:pPr marL="0" indent="0">
              <a:buNone/>
            </a:pPr>
            <a:r>
              <a:rPr lang="ru-RU" b="1" dirty="0">
                <a:solidFill>
                  <a:schemeClr val="accent1">
                    <a:lumMod val="50000"/>
                  </a:schemeClr>
                </a:solidFill>
                <a:latin typeface="Arial" panose="020B0604020202020204" pitchFamily="34" charset="0"/>
                <a:ea typeface="Calibri" panose="020F0502020204030204" pitchFamily="34" charset="0"/>
                <a:cs typeface="Arial" panose="020B0604020202020204" pitchFamily="34" charset="0"/>
              </a:rPr>
              <a:t>Коррекционно-развивающая деятельность</a:t>
            </a:r>
            <a:r>
              <a:rPr lang="ru-RU" b="1" dirty="0" smtClean="0">
                <a:solidFill>
                  <a:schemeClr val="accent1">
                    <a:lumMod val="50000"/>
                  </a:schemeClr>
                </a:solidFill>
                <a:latin typeface="Arial" panose="020B0604020202020204" pitchFamily="34" charset="0"/>
                <a:ea typeface="Calibri" panose="020F0502020204030204" pitchFamily="34" charset="0"/>
                <a:cs typeface="Arial" panose="020B0604020202020204" pitchFamily="34" charset="0"/>
              </a:rPr>
              <a:t>.</a:t>
            </a:r>
          </a:p>
          <a:p>
            <a:pPr marL="0" indent="0">
              <a:buNone/>
            </a:pPr>
            <a:r>
              <a:rPr lang="ru-RU" b="1" dirty="0" smtClean="0">
                <a:solidFill>
                  <a:schemeClr val="accent1">
                    <a:lumMod val="50000"/>
                  </a:schemeClr>
                </a:solidFill>
                <a:latin typeface="Arial" panose="020B0604020202020204" pitchFamily="34" charset="0"/>
                <a:ea typeface="Calibri" panose="020F0502020204030204" pitchFamily="34" charset="0"/>
                <a:cs typeface="Arial" panose="020B0604020202020204" pitchFamily="34" charset="0"/>
              </a:rPr>
              <a:t> </a:t>
            </a:r>
            <a:r>
              <a:rPr lang="ru-RU" b="1" dirty="0">
                <a:solidFill>
                  <a:schemeClr val="accent1">
                    <a:lumMod val="50000"/>
                  </a:schemeClr>
                </a:solidFill>
                <a:latin typeface="Arial" panose="020B0604020202020204" pitchFamily="34" charset="0"/>
                <a:ea typeface="Calibri" panose="020F0502020204030204" pitchFamily="34" charset="0"/>
                <a:cs typeface="Arial" panose="020B0604020202020204" pitchFamily="34" charset="0"/>
              </a:rPr>
              <a:t>Особые образовательные потребности детей с ОВЗ</a:t>
            </a:r>
            <a:r>
              <a:rPr lang="ru-RU" b="1" dirty="0" smtClean="0">
                <a:solidFill>
                  <a:schemeClr val="accent1">
                    <a:lumMod val="50000"/>
                  </a:schemeClr>
                </a:solidFill>
                <a:latin typeface="Arial" panose="020B0604020202020204" pitchFamily="34" charset="0"/>
                <a:ea typeface="Calibri" panose="020F0502020204030204" pitchFamily="34" charset="0"/>
                <a:cs typeface="Arial" panose="020B0604020202020204" pitchFamily="34" charset="0"/>
              </a:rPr>
              <a:t>.</a:t>
            </a:r>
            <a:endParaRPr lang="ru-RU" b="1"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50126" y="1860673"/>
            <a:ext cx="4822825" cy="3030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157987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951D5D6C-C0CB-4481-9A4F-B4AE7FB5392D}"/>
              </a:ext>
            </a:extLst>
          </p:cNvPr>
          <p:cNvSpPr>
            <a:spLocks noGrp="1"/>
          </p:cNvSpPr>
          <p:nvPr>
            <p:ph type="title"/>
          </p:nvPr>
        </p:nvSpPr>
        <p:spPr>
          <a:xfrm>
            <a:off x="397021" y="419295"/>
            <a:ext cx="10911840" cy="1051560"/>
          </a:xfrm>
        </p:spPr>
        <p:txBody>
          <a:bodyPr>
            <a:normAutofit fontScale="90000"/>
          </a:bodyPr>
          <a:lstStyle/>
          <a:p>
            <a:pPr algn="ctr"/>
            <a:r>
              <a:rPr lang="ru-RU" sz="4000" dirty="0">
                <a:solidFill>
                  <a:schemeClr val="accent1"/>
                </a:solidFill>
                <a:effectLst/>
                <a:latin typeface="Arial" panose="020B0604020202020204" pitchFamily="34" charset="0"/>
                <a:ea typeface="Calibri" panose="020F0502020204030204" pitchFamily="34" charset="0"/>
                <a:cs typeface="Arial" panose="020B0604020202020204" pitchFamily="34" charset="0"/>
              </a:rPr>
              <a:t>Коррекционно-развивающая деятельность. </a:t>
            </a:r>
            <a:endParaRPr lang="ru-RU" sz="4000" dirty="0">
              <a:solidFill>
                <a:schemeClr val="accent1"/>
              </a:solidFill>
              <a:latin typeface="Arial" panose="020B0604020202020204" pitchFamily="34" charset="0"/>
              <a:cs typeface="Arial" panose="020B0604020202020204" pitchFamily="34" charset="0"/>
            </a:endParaRPr>
          </a:p>
        </p:txBody>
      </p:sp>
      <p:sp>
        <p:nvSpPr>
          <p:cNvPr id="3" name="Объект 2">
            <a:extLst>
              <a:ext uri="{FF2B5EF4-FFF2-40B4-BE49-F238E27FC236}">
                <a16:creationId xmlns="" xmlns:a16="http://schemas.microsoft.com/office/drawing/2014/main" id="{20BA69CC-7E2E-41FA-AF49-3A4F7743D584}"/>
              </a:ext>
            </a:extLst>
          </p:cNvPr>
          <p:cNvSpPr>
            <a:spLocks noGrp="1"/>
          </p:cNvSpPr>
          <p:nvPr>
            <p:ph idx="1"/>
          </p:nvPr>
        </p:nvSpPr>
        <p:spPr>
          <a:xfrm>
            <a:off x="822570" y="1561626"/>
            <a:ext cx="10515600" cy="4630967"/>
          </a:xfrm>
        </p:spPr>
        <p:txBody>
          <a:bodyPr/>
          <a:lstStyle/>
          <a:p>
            <a:pPr marL="0" indent="0" algn="just">
              <a:buNone/>
            </a:pPr>
            <a:r>
              <a:rPr lang="ru-RU" sz="2000" dirty="0">
                <a:solidFill>
                  <a:schemeClr val="accent1">
                    <a:lumMod val="50000"/>
                  </a:schemeClr>
                </a:solidFill>
                <a:effectLst/>
                <a:latin typeface="Arial" panose="020B0604020202020204" pitchFamily="34" charset="0"/>
                <a:ea typeface="Times New Roman" panose="02020603050405020304" pitchFamily="18" charset="0"/>
                <a:cs typeface="Arial" panose="020B0604020202020204" pitchFamily="34" charset="0"/>
              </a:rPr>
              <a:t>      </a:t>
            </a:r>
            <a:r>
              <a:rPr lang="ru-RU" sz="2000" b="1" dirty="0">
                <a:solidFill>
                  <a:schemeClr val="accent1">
                    <a:lumMod val="50000"/>
                  </a:schemeClr>
                </a:solidFill>
                <a:effectLst/>
                <a:latin typeface="Arial" panose="020B0604020202020204" pitchFamily="34" charset="0"/>
                <a:ea typeface="Times New Roman" panose="02020603050405020304" pitchFamily="18" charset="0"/>
                <a:cs typeface="Arial" panose="020B0604020202020204" pitchFamily="34" charset="0"/>
              </a:rPr>
              <a:t>Коррекционно-развивающая деятельность </a:t>
            </a:r>
            <a:r>
              <a:rPr lang="ru-RU" sz="2000" dirty="0">
                <a:solidFill>
                  <a:schemeClr val="accent1">
                    <a:lumMod val="50000"/>
                  </a:schemeClr>
                </a:solidFill>
                <a:effectLst/>
                <a:latin typeface="Arial" panose="020B0604020202020204" pitchFamily="34" charset="0"/>
                <a:ea typeface="Times New Roman" panose="02020603050405020304" pitchFamily="18" charset="0"/>
                <a:cs typeface="Arial" panose="020B0604020202020204" pitchFamily="34" charset="0"/>
              </a:rPr>
              <a:t>является одной из составляющих в схеме современного образования: обучение, воспитание, развитие.</a:t>
            </a:r>
          </a:p>
          <a:p>
            <a:pPr marL="0" indent="0" algn="just">
              <a:buNone/>
            </a:pPr>
            <a:r>
              <a:rPr lang="ru-RU" sz="2000" dirty="0">
                <a:solidFill>
                  <a:schemeClr val="accent1">
                    <a:lumMod val="50000"/>
                  </a:schemeClr>
                </a:solidFill>
                <a:effectLst/>
                <a:latin typeface="Arial" panose="020B0604020202020204" pitchFamily="34" charset="0"/>
                <a:ea typeface="Times New Roman" panose="02020603050405020304" pitchFamily="18" charset="0"/>
                <a:cs typeface="Arial" panose="020B0604020202020204" pitchFamily="34" charset="0"/>
              </a:rPr>
              <a:t>     Под </a:t>
            </a:r>
            <a:r>
              <a:rPr lang="ru-RU" sz="2000" b="1" i="1" dirty="0">
                <a:solidFill>
                  <a:schemeClr val="accent1"/>
                </a:solidFill>
                <a:effectLst/>
                <a:latin typeface="Arial" panose="020B0604020202020204" pitchFamily="34" charset="0"/>
                <a:ea typeface="Times New Roman" panose="02020603050405020304" pitchFamily="18" charset="0"/>
                <a:cs typeface="Arial" panose="020B0604020202020204" pitchFamily="34" charset="0"/>
              </a:rPr>
              <a:t>коррекционно-развивающей работой </a:t>
            </a:r>
            <a:r>
              <a:rPr lang="ru-RU" sz="2000" dirty="0">
                <a:solidFill>
                  <a:schemeClr val="accent1">
                    <a:lumMod val="50000"/>
                  </a:schemeClr>
                </a:solidFill>
                <a:effectLst/>
                <a:latin typeface="Arial" panose="020B0604020202020204" pitchFamily="34" charset="0"/>
                <a:ea typeface="Times New Roman" panose="02020603050405020304" pitchFamily="18" charset="0"/>
                <a:cs typeface="Arial" panose="020B0604020202020204" pitchFamily="34" charset="0"/>
              </a:rPr>
              <a:t>понимают систему медицинских, педагогических, психологических мероприятий (воздействий), способствующих полноценному развитию всех детей, преодолению отклонений в их развитии и служащих целям адаптации и реабилитации детей с ограниченными возможностями здоровья, испытывающих трудности в обучении и в социальной адаптации в целом.</a:t>
            </a:r>
          </a:p>
          <a:p>
            <a:pPr marL="0" indent="0" algn="just">
              <a:buNone/>
            </a:pPr>
            <a:r>
              <a:rPr lang="ru-RU" sz="2000" dirty="0">
                <a:solidFill>
                  <a:schemeClr val="accent1">
                    <a:lumMod val="50000"/>
                  </a:schemeClr>
                </a:solidFill>
                <a:effectLst/>
                <a:latin typeface="Arial" panose="020B0604020202020204" pitchFamily="34" charset="0"/>
                <a:ea typeface="Times New Roman" panose="02020603050405020304" pitchFamily="18" charset="0"/>
                <a:cs typeface="Arial" panose="020B0604020202020204" pitchFamily="34" charset="0"/>
              </a:rPr>
              <a:t>     Поскольку развитие обучающихся осуществляется в ходе основного и дополнительного образования, в процессе воспитания, то и коррекционное воздействие будет присутствовать во всех видах деятельности, а также выделено в отдельный блок коррекционно-развивающих курсов и коррекционно-развивающих занятий.</a:t>
            </a:r>
          </a:p>
          <a:p>
            <a:pPr marL="0" indent="0">
              <a:buNone/>
            </a:pPr>
            <a:endParaRPr lang="ru-RU" sz="1800" dirty="0">
              <a:effectLst/>
              <a:latin typeface="Times New Roman" panose="02020603050405020304" pitchFamily="18" charset="0"/>
              <a:ea typeface="Times New Roman" panose="02020603050405020304" pitchFamily="18" charset="0"/>
            </a:endParaRPr>
          </a:p>
          <a:p>
            <a:endParaRPr lang="ru-RU" dirty="0"/>
          </a:p>
        </p:txBody>
      </p:sp>
    </p:spTree>
    <p:extLst>
      <p:ext uri="{BB962C8B-B14F-4D97-AF65-F5344CB8AC3E}">
        <p14:creationId xmlns:p14="http://schemas.microsoft.com/office/powerpoint/2010/main" val="250438212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5C00FC65-BC44-4722-9590-E7A698656B95}"/>
              </a:ext>
            </a:extLst>
          </p:cNvPr>
          <p:cNvSpPr>
            <a:spLocks noGrp="1"/>
          </p:cNvSpPr>
          <p:nvPr>
            <p:ph type="title"/>
          </p:nvPr>
        </p:nvSpPr>
        <p:spPr>
          <a:xfrm>
            <a:off x="924169" y="366678"/>
            <a:ext cx="10515600" cy="1055803"/>
          </a:xfrm>
        </p:spPr>
        <p:txBody>
          <a:bodyPr>
            <a:normAutofit fontScale="90000"/>
          </a:bodyPr>
          <a:lstStyle/>
          <a:p>
            <a:r>
              <a:rPr lang="ru-RU" sz="2000" b="1" dirty="0">
                <a:solidFill>
                  <a:schemeClr val="accent1"/>
                </a:solidFill>
                <a:effectLst/>
                <a:latin typeface="Arial" panose="020B0604020202020204" pitchFamily="34" charset="0"/>
                <a:ea typeface="Calibri" panose="020F0502020204030204" pitchFamily="34" charset="0"/>
                <a:cs typeface="Arial" panose="020B0604020202020204" pitchFamily="34" charset="0"/>
              </a:rPr>
              <a:t>Особые    образовательные  потребности,    характерные   для слабовидящих обучающихся:</a:t>
            </a:r>
            <a:r>
              <a:rPr lang="ru-RU" sz="2400" dirty="0">
                <a:effectLst/>
                <a:latin typeface="Calibri" panose="020F0502020204030204" pitchFamily="34" charset="0"/>
                <a:ea typeface="Calibri" panose="020F0502020204030204" pitchFamily="34" charset="0"/>
                <a:cs typeface="Times New Roman" panose="02020603050405020304" pitchFamily="18" charset="0"/>
              </a:rPr>
              <a:t/>
            </a:r>
            <a:br>
              <a:rPr lang="ru-RU" sz="2400" dirty="0">
                <a:effectLst/>
                <a:latin typeface="Calibri" panose="020F0502020204030204" pitchFamily="34" charset="0"/>
                <a:ea typeface="Calibri" panose="020F0502020204030204" pitchFamily="34" charset="0"/>
                <a:cs typeface="Times New Roman" panose="02020603050405020304" pitchFamily="18" charset="0"/>
              </a:rPr>
            </a:br>
            <a:endParaRPr lang="ru-RU" sz="2400" dirty="0"/>
          </a:p>
        </p:txBody>
      </p:sp>
      <p:sp>
        <p:nvSpPr>
          <p:cNvPr id="3" name="Объект 2">
            <a:extLst>
              <a:ext uri="{FF2B5EF4-FFF2-40B4-BE49-F238E27FC236}">
                <a16:creationId xmlns="" xmlns:a16="http://schemas.microsoft.com/office/drawing/2014/main" id="{B3B300C0-C1DC-4556-ABF7-597E19865F1D}"/>
              </a:ext>
            </a:extLst>
          </p:cNvPr>
          <p:cNvSpPr>
            <a:spLocks noGrp="1"/>
          </p:cNvSpPr>
          <p:nvPr>
            <p:ph idx="1"/>
          </p:nvPr>
        </p:nvSpPr>
        <p:spPr>
          <a:xfrm>
            <a:off x="617415" y="1086339"/>
            <a:ext cx="10964985" cy="5392616"/>
          </a:xfrm>
        </p:spPr>
        <p:txBody>
          <a:bodyPr>
            <a:normAutofit fontScale="85000" lnSpcReduction="10000"/>
          </a:bodyPr>
          <a:lstStyle/>
          <a:p>
            <a:pPr>
              <a:lnSpc>
                <a:spcPct val="115000"/>
              </a:lnSpc>
              <a:spcAft>
                <a:spcPts val="1000"/>
              </a:spcAft>
            </a:pPr>
            <a:r>
              <a:rPr lang="ru-RU" sz="1800" dirty="0">
                <a:effectLst/>
                <a:latin typeface="Arial" panose="020B0604020202020204" pitchFamily="34" charset="0"/>
                <a:ea typeface="Calibri" panose="020F0502020204030204" pitchFamily="34" charset="0"/>
                <a:cs typeface="Arial" panose="020B0604020202020204" pitchFamily="34" charset="0"/>
              </a:rPr>
              <a:t>целенаправленное обогащение (коррекция) чувственного  опыта за счет развития всех анализаторов и зрительного восприятия;</a:t>
            </a:r>
          </a:p>
          <a:p>
            <a:pPr>
              <a:lnSpc>
                <a:spcPct val="115000"/>
              </a:lnSpc>
              <a:spcAft>
                <a:spcPts val="1000"/>
              </a:spcAft>
            </a:pPr>
            <a:r>
              <a:rPr lang="ru-RU" sz="1800" dirty="0">
                <a:effectLst/>
                <a:latin typeface="Arial" panose="020B0604020202020204" pitchFamily="34" charset="0"/>
                <a:ea typeface="Calibri" panose="020F0502020204030204" pitchFamily="34" charset="0"/>
                <a:cs typeface="Arial" panose="020B0604020202020204" pitchFamily="34" charset="0"/>
              </a:rPr>
              <a:t>целенаправленное руководство  зрительным восприятием ;</a:t>
            </a:r>
          </a:p>
          <a:p>
            <a:pPr>
              <a:lnSpc>
                <a:spcPct val="115000"/>
              </a:lnSpc>
              <a:spcAft>
                <a:spcPts val="1000"/>
              </a:spcAft>
            </a:pPr>
            <a:r>
              <a:rPr lang="ru-RU" sz="1800" dirty="0">
                <a:effectLst/>
                <a:latin typeface="Arial" panose="020B0604020202020204" pitchFamily="34" charset="0"/>
                <a:ea typeface="Calibri" panose="020F0502020204030204" pitchFamily="34" charset="0"/>
                <a:cs typeface="Arial" panose="020B0604020202020204" pitchFamily="34" charset="0"/>
              </a:rPr>
              <a:t>расширение, обогащение и коррекция предметных и пространственных представлений, формирование и расширение понятий;</a:t>
            </a:r>
          </a:p>
          <a:p>
            <a:pPr>
              <a:lnSpc>
                <a:spcPct val="115000"/>
              </a:lnSpc>
              <a:spcAft>
                <a:spcPts val="1000"/>
              </a:spcAft>
            </a:pPr>
            <a:r>
              <a:rPr lang="ru-RU" sz="1800" dirty="0">
                <a:effectLst/>
                <a:latin typeface="Arial" panose="020B0604020202020204" pitchFamily="34" charset="0"/>
                <a:ea typeface="Calibri" panose="020F0502020204030204" pitchFamily="34" charset="0"/>
                <a:cs typeface="Arial" panose="020B0604020202020204" pitchFamily="34" charset="0"/>
              </a:rPr>
              <a:t>упорядочивание   и  организация  зрительной работы с   множеством объектов восприятия;</a:t>
            </a:r>
          </a:p>
          <a:p>
            <a:pPr>
              <a:lnSpc>
                <a:spcPct val="115000"/>
              </a:lnSpc>
              <a:spcAft>
                <a:spcPts val="1000"/>
              </a:spcAft>
            </a:pPr>
            <a:r>
              <a:rPr lang="ru-RU" sz="1800" dirty="0">
                <a:effectLst/>
                <a:latin typeface="Arial" panose="020B0604020202020204" pitchFamily="34" charset="0"/>
                <a:ea typeface="Calibri" panose="020F0502020204030204" pitchFamily="34" charset="0"/>
                <a:cs typeface="Arial" panose="020B0604020202020204" pitchFamily="34" charset="0"/>
              </a:rPr>
              <a:t>-учет темпа учебной работы слабовидящих обучающихся;</a:t>
            </a:r>
            <a:br>
              <a:rPr lang="ru-RU" sz="1800" dirty="0">
                <a:effectLst/>
                <a:latin typeface="Arial" panose="020B0604020202020204" pitchFamily="34" charset="0"/>
                <a:ea typeface="Calibri" panose="020F0502020204030204" pitchFamily="34" charset="0"/>
                <a:cs typeface="Arial" panose="020B0604020202020204" pitchFamily="34" charset="0"/>
              </a:rPr>
            </a:br>
            <a:r>
              <a:rPr lang="ru-RU" sz="1800" dirty="0" smtClean="0">
                <a:effectLst/>
                <a:latin typeface="Arial" panose="020B0604020202020204" pitchFamily="34" charset="0"/>
                <a:ea typeface="Calibri" panose="020F0502020204030204" pitchFamily="34" charset="0"/>
                <a:cs typeface="Arial" panose="020B0604020202020204" pitchFamily="34" charset="0"/>
              </a:rPr>
              <a:t>- увеличение времени на выполнение практических работ;</a:t>
            </a:r>
            <a:br>
              <a:rPr lang="ru-RU" sz="1800" dirty="0" smtClean="0">
                <a:effectLst/>
                <a:latin typeface="Arial" panose="020B0604020202020204" pitchFamily="34" charset="0"/>
                <a:ea typeface="Calibri" panose="020F0502020204030204" pitchFamily="34" charset="0"/>
                <a:cs typeface="Arial" panose="020B0604020202020204" pitchFamily="34" charset="0"/>
              </a:rPr>
            </a:br>
            <a:r>
              <a:rPr lang="ru-RU" sz="1800" dirty="0" smtClean="0">
                <a:effectLst/>
                <a:latin typeface="Arial" panose="020B0604020202020204" pitchFamily="34" charset="0"/>
                <a:ea typeface="Calibri" panose="020F0502020204030204" pitchFamily="34" charset="0"/>
                <a:cs typeface="Arial" panose="020B0604020202020204" pitchFamily="34" charset="0"/>
              </a:rPr>
              <a:t>-постановка   и    реализация  на  уроках    и внеклассных  мероприятиях целевых  установок,  направленных на коррекцию отклонений  в    развитии  и    профилактику возникновения  вторичных отклонений;</a:t>
            </a:r>
            <a:br>
              <a:rPr lang="ru-RU" sz="1800" dirty="0" smtClean="0">
                <a:effectLst/>
                <a:latin typeface="Arial" panose="020B0604020202020204" pitchFamily="34" charset="0"/>
                <a:ea typeface="Calibri" panose="020F0502020204030204" pitchFamily="34" charset="0"/>
                <a:cs typeface="Arial" panose="020B0604020202020204" pitchFamily="34" charset="0"/>
              </a:rPr>
            </a:br>
            <a:r>
              <a:rPr lang="ru-RU" sz="1800" dirty="0" smtClean="0">
                <a:effectLst/>
                <a:latin typeface="Arial" panose="020B0604020202020204" pitchFamily="34" charset="0"/>
                <a:ea typeface="Calibri" panose="020F0502020204030204" pitchFamily="34" charset="0"/>
                <a:cs typeface="Arial" panose="020B0604020202020204" pitchFamily="34" charset="0"/>
              </a:rPr>
              <a:t>-активное использование  в  учебно-познавательном   процессе  речи как средства компенсации  нарушенных функций;</a:t>
            </a:r>
            <a:br>
              <a:rPr lang="ru-RU" sz="1800" dirty="0" smtClean="0">
                <a:effectLst/>
                <a:latin typeface="Arial" panose="020B0604020202020204" pitchFamily="34" charset="0"/>
                <a:ea typeface="Calibri" panose="020F0502020204030204" pitchFamily="34" charset="0"/>
                <a:cs typeface="Arial" panose="020B0604020202020204" pitchFamily="34" charset="0"/>
              </a:rPr>
            </a:br>
            <a:r>
              <a:rPr lang="ru-RU" sz="1800" dirty="0" smtClean="0">
                <a:effectLst/>
                <a:latin typeface="Arial" panose="020B0604020202020204" pitchFamily="34" charset="0"/>
                <a:ea typeface="Calibri" panose="020F0502020204030204" pitchFamily="34" charset="0"/>
                <a:cs typeface="Arial" panose="020B0604020202020204" pitchFamily="34" charset="0"/>
              </a:rPr>
              <a:t>-обеспечение  доступности  учебной  информации    для   зрительного восприятия слабовидящими обучающимися;</a:t>
            </a:r>
            <a:br>
              <a:rPr lang="ru-RU" sz="1800" dirty="0" smtClean="0">
                <a:effectLst/>
                <a:latin typeface="Arial" panose="020B0604020202020204" pitchFamily="34" charset="0"/>
                <a:ea typeface="Calibri" panose="020F0502020204030204" pitchFamily="34" charset="0"/>
                <a:cs typeface="Arial" panose="020B0604020202020204" pitchFamily="34" charset="0"/>
              </a:rPr>
            </a:br>
            <a:r>
              <a:rPr lang="ru-RU" sz="1800" dirty="0" smtClean="0">
                <a:effectLst/>
                <a:latin typeface="Arial" panose="020B0604020202020204" pitchFamily="34" charset="0"/>
                <a:ea typeface="Calibri" panose="020F0502020204030204" pitchFamily="34" charset="0"/>
                <a:cs typeface="Arial" panose="020B0604020202020204" pitchFamily="34" charset="0"/>
              </a:rPr>
              <a:t>-строгий учет в  организации  обучения и воспитания  слабовидящего обучающегося:  зрительного   диагноза, возраста и  времени нарушения   зрения, состояния основных зрительных функций,  возможности  коррекции зрения с помощью оптических средств и приборов, режима зрительной и физической нагрузок;</a:t>
            </a:r>
            <a:br>
              <a:rPr lang="ru-RU" sz="1800" dirty="0" smtClean="0">
                <a:effectLst/>
                <a:latin typeface="Arial" panose="020B0604020202020204" pitchFamily="34" charset="0"/>
                <a:ea typeface="Calibri" panose="020F0502020204030204" pitchFamily="34" charset="0"/>
                <a:cs typeface="Arial" panose="020B0604020202020204" pitchFamily="34" charset="0"/>
              </a:rPr>
            </a:br>
            <a:r>
              <a:rPr lang="ru-RU" sz="1800" dirty="0" smtClean="0">
                <a:effectLst/>
                <a:latin typeface="Arial" panose="020B0604020202020204" pitchFamily="34" charset="0"/>
                <a:ea typeface="Calibri" panose="020F0502020204030204" pitchFamily="34" charset="0"/>
                <a:cs typeface="Arial" panose="020B0604020202020204" pitchFamily="34" charset="0"/>
              </a:rPr>
              <a:t>-преимущественное использование индивидуальных пособий, выполненных  с    учетом   степени   и   характера нарушенного   зрения, клинической картины зрительного нарушения.</a:t>
            </a:r>
          </a:p>
          <a:p>
            <a:pPr marL="0" indent="0">
              <a:buNone/>
            </a:pPr>
            <a:endParaRPr lang="ru-RU" dirty="0"/>
          </a:p>
        </p:txBody>
      </p:sp>
    </p:spTree>
    <p:extLst>
      <p:ext uri="{BB962C8B-B14F-4D97-AF65-F5344CB8AC3E}">
        <p14:creationId xmlns:p14="http://schemas.microsoft.com/office/powerpoint/2010/main" val="40809663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92B7E546-FB1E-424C-AE1E-37BE0A6A4670}"/>
              </a:ext>
            </a:extLst>
          </p:cNvPr>
          <p:cNvSpPr>
            <a:spLocks noGrp="1"/>
          </p:cNvSpPr>
          <p:nvPr>
            <p:ph type="title"/>
          </p:nvPr>
        </p:nvSpPr>
        <p:spPr>
          <a:xfrm>
            <a:off x="694006" y="583417"/>
            <a:ext cx="10911840" cy="1051560"/>
          </a:xfrm>
        </p:spPr>
        <p:txBody>
          <a:bodyPr>
            <a:normAutofit fontScale="90000"/>
          </a:bodyPr>
          <a:lstStyle/>
          <a:p>
            <a:pPr algn="ctr"/>
            <a:r>
              <a:rPr lang="ru-RU" sz="2400" b="1" dirty="0">
                <a:solidFill>
                  <a:schemeClr val="accent1"/>
                </a:solidFill>
                <a:effectLst/>
                <a:latin typeface="Arial" panose="020B0604020202020204" pitchFamily="34" charset="0"/>
                <a:ea typeface="Calibri" panose="020F0502020204030204" pitchFamily="34" charset="0"/>
                <a:cs typeface="Arial" panose="020B0604020202020204" pitchFamily="34" charset="0"/>
              </a:rPr>
              <a:t>Ряд общих закономерностей, которые проявляются у большинства детей с ОВЗ.</a:t>
            </a:r>
            <a:r>
              <a:rPr lang="ru-RU" sz="1800" dirty="0">
                <a:effectLst/>
                <a:latin typeface="Calibri" panose="020F0502020204030204" pitchFamily="34" charset="0"/>
                <a:ea typeface="Calibri" panose="020F0502020204030204" pitchFamily="34" charset="0"/>
                <a:cs typeface="Times New Roman" panose="02020603050405020304" pitchFamily="18" charset="0"/>
              </a:rPr>
              <a:t/>
            </a:r>
            <a:br>
              <a:rPr lang="ru-RU" sz="1800" dirty="0">
                <a:effectLst/>
                <a:latin typeface="Calibri" panose="020F0502020204030204" pitchFamily="34" charset="0"/>
                <a:ea typeface="Calibri" panose="020F0502020204030204" pitchFamily="34" charset="0"/>
                <a:cs typeface="Times New Roman" panose="02020603050405020304" pitchFamily="18" charset="0"/>
              </a:rPr>
            </a:br>
            <a:endParaRPr lang="ru-RU" dirty="0"/>
          </a:p>
        </p:txBody>
      </p:sp>
      <p:sp>
        <p:nvSpPr>
          <p:cNvPr id="3" name="Объект 2">
            <a:extLst>
              <a:ext uri="{FF2B5EF4-FFF2-40B4-BE49-F238E27FC236}">
                <a16:creationId xmlns="" xmlns:a16="http://schemas.microsoft.com/office/drawing/2014/main" id="{2EE2F07E-ED48-4C81-8E4D-0CAAD4E03092}"/>
              </a:ext>
            </a:extLst>
          </p:cNvPr>
          <p:cNvSpPr>
            <a:spLocks noGrp="1"/>
          </p:cNvSpPr>
          <p:nvPr>
            <p:ph idx="1"/>
          </p:nvPr>
        </p:nvSpPr>
        <p:spPr>
          <a:xfrm>
            <a:off x="744415" y="1243452"/>
            <a:ext cx="10515600" cy="3859994"/>
          </a:xfrm>
        </p:spPr>
        <p:txBody>
          <a:bodyPr>
            <a:normAutofit lnSpcReduction="10000"/>
          </a:bodyPr>
          <a:lstStyle/>
          <a:p>
            <a:pPr>
              <a:lnSpc>
                <a:spcPct val="115000"/>
              </a:lnSpc>
              <a:spcAft>
                <a:spcPts val="1000"/>
              </a:spcAft>
            </a:pPr>
            <a:r>
              <a:rPr lang="ru-RU" sz="2000" dirty="0">
                <a:effectLst/>
                <a:latin typeface="Arial" panose="020B0604020202020204" pitchFamily="34" charset="0"/>
                <a:ea typeface="Calibri" panose="020F0502020204030204" pitchFamily="34" charset="0"/>
                <a:cs typeface="Arial" panose="020B0604020202020204" pitchFamily="34" charset="0"/>
              </a:rPr>
              <a:t>Дети с ОВЗ – очень уязвимые дети, особо нуждающиеся в спокойной, доброжелательной, ритмичной обстановке. </a:t>
            </a:r>
          </a:p>
          <a:p>
            <a:pPr>
              <a:lnSpc>
                <a:spcPct val="115000"/>
              </a:lnSpc>
              <a:spcAft>
                <a:spcPts val="1000"/>
              </a:spcAft>
            </a:pPr>
            <a:r>
              <a:rPr lang="ru-RU" sz="2000" dirty="0">
                <a:effectLst/>
                <a:latin typeface="Arial" panose="020B0604020202020204" pitchFamily="34" charset="0"/>
                <a:ea typeface="Calibri" panose="020F0502020204030204" pitchFamily="34" charset="0"/>
                <a:cs typeface="Arial" panose="020B0604020202020204" pitchFamily="34" charset="0"/>
              </a:rPr>
              <a:t>Им требуются особые методики преподавания и адаптация учебного материала, особая организация учебного процесса в связи с учетом особенностей развития: </a:t>
            </a:r>
          </a:p>
          <a:p>
            <a:pPr>
              <a:lnSpc>
                <a:spcPct val="115000"/>
              </a:lnSpc>
              <a:spcAft>
                <a:spcPts val="1000"/>
              </a:spcAft>
            </a:pPr>
            <a:r>
              <a:rPr lang="ru-RU" sz="2000" dirty="0">
                <a:effectLst/>
                <a:latin typeface="Arial" panose="020B0604020202020204" pitchFamily="34" charset="0"/>
                <a:ea typeface="Calibri" panose="020F0502020204030204" pitchFamily="34" charset="0"/>
                <a:cs typeface="Arial" panose="020B0604020202020204" pitchFamily="34" charset="0"/>
              </a:rPr>
              <a:t>Им нужно больше времени на то, чтобы понять инструкции и выполнить их. </a:t>
            </a:r>
          </a:p>
          <a:p>
            <a:pPr>
              <a:lnSpc>
                <a:spcPct val="115000"/>
              </a:lnSpc>
              <a:spcAft>
                <a:spcPts val="1000"/>
              </a:spcAft>
            </a:pPr>
            <a:r>
              <a:rPr lang="ru-RU" sz="2000" dirty="0">
                <a:effectLst/>
                <a:latin typeface="Arial" panose="020B0604020202020204" pitchFamily="34" charset="0"/>
                <a:ea typeface="Calibri" panose="020F0502020204030204" pitchFamily="34" charset="0"/>
                <a:cs typeface="Arial" panose="020B0604020202020204" pitchFamily="34" charset="0"/>
              </a:rPr>
              <a:t>Им крайне важна похвала, положительная оценка достижений и успехов, прорисовка положительной перспективы, повышение самооценки. </a:t>
            </a:r>
          </a:p>
          <a:p>
            <a:pPr>
              <a:lnSpc>
                <a:spcPct val="115000"/>
              </a:lnSpc>
              <a:spcAft>
                <a:spcPts val="1000"/>
              </a:spcAft>
            </a:pPr>
            <a:r>
              <a:rPr lang="ru-RU" sz="2000" dirty="0">
                <a:effectLst/>
                <a:latin typeface="Arial" panose="020B0604020202020204" pitchFamily="34" charset="0"/>
                <a:ea typeface="Calibri" panose="020F0502020204030204" pitchFamily="34" charset="0"/>
                <a:cs typeface="Arial" panose="020B0604020202020204" pitchFamily="34" charset="0"/>
              </a:rPr>
              <a:t>Обучение грамотному распределению времени является важным аспектом сопровождения. </a:t>
            </a:r>
          </a:p>
          <a:p>
            <a:pPr marL="0" indent="0">
              <a:buNone/>
            </a:pPr>
            <a:endParaRPr lang="ru-RU" dirty="0"/>
          </a:p>
        </p:txBody>
      </p:sp>
    </p:spTree>
    <p:extLst>
      <p:ext uri="{BB962C8B-B14F-4D97-AF65-F5344CB8AC3E}">
        <p14:creationId xmlns:p14="http://schemas.microsoft.com/office/powerpoint/2010/main" val="353595075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898D6F5F-8372-4F47-8A7C-D06AA8205425}"/>
              </a:ext>
            </a:extLst>
          </p:cNvPr>
          <p:cNvSpPr>
            <a:spLocks noGrp="1"/>
          </p:cNvSpPr>
          <p:nvPr>
            <p:ph type="title"/>
          </p:nvPr>
        </p:nvSpPr>
        <p:spPr>
          <a:xfrm>
            <a:off x="838200" y="311085"/>
            <a:ext cx="10515600" cy="725863"/>
          </a:xfrm>
        </p:spPr>
        <p:txBody>
          <a:bodyPr>
            <a:normAutofit/>
          </a:bodyPr>
          <a:lstStyle/>
          <a:p>
            <a:pPr algn="ctr"/>
            <a:r>
              <a:rPr lang="ru-RU" dirty="0">
                <a:solidFill>
                  <a:schemeClr val="accent1"/>
                </a:solidFill>
                <a:effectLst/>
                <a:latin typeface="Arial" panose="020B0604020202020204" pitchFamily="34" charset="0"/>
                <a:ea typeface="Calibri" panose="020F0502020204030204" pitchFamily="34" charset="0"/>
                <a:cs typeface="Arial" panose="020B0604020202020204" pitchFamily="34" charset="0"/>
              </a:rPr>
              <a:t>Специалисты педагогам</a:t>
            </a:r>
            <a:endParaRPr lang="ru-RU" dirty="0">
              <a:solidFill>
                <a:schemeClr val="accent1"/>
              </a:solidFill>
              <a:latin typeface="Arial" panose="020B0604020202020204" pitchFamily="34" charset="0"/>
              <a:cs typeface="Arial" panose="020B0604020202020204" pitchFamily="34" charset="0"/>
            </a:endParaRPr>
          </a:p>
        </p:txBody>
      </p:sp>
      <p:sp>
        <p:nvSpPr>
          <p:cNvPr id="3" name="Объект 2">
            <a:extLst>
              <a:ext uri="{FF2B5EF4-FFF2-40B4-BE49-F238E27FC236}">
                <a16:creationId xmlns="" xmlns:a16="http://schemas.microsoft.com/office/drawing/2014/main" id="{26650924-43D6-46E2-8A6B-C99E8132BE32}"/>
              </a:ext>
            </a:extLst>
          </p:cNvPr>
          <p:cNvSpPr>
            <a:spLocks noGrp="1"/>
          </p:cNvSpPr>
          <p:nvPr>
            <p:ph idx="1"/>
          </p:nvPr>
        </p:nvSpPr>
        <p:spPr>
          <a:xfrm>
            <a:off x="838200" y="1225486"/>
            <a:ext cx="6344138" cy="4951478"/>
          </a:xfrm>
        </p:spPr>
        <p:txBody>
          <a:bodyPr>
            <a:normAutofit fontScale="85000" lnSpcReduction="10000"/>
          </a:bodyPr>
          <a:lstStyle/>
          <a:p>
            <a:pPr marL="0" indent="0">
              <a:buNone/>
            </a:pPr>
            <a:r>
              <a:rPr lang="ru-RU" sz="2800" b="1" dirty="0">
                <a:effectLst/>
                <a:latin typeface="Arial" panose="020B0604020202020204" pitchFamily="34" charset="0"/>
                <a:ea typeface="Calibri" panose="020F0502020204030204" pitchFamily="34" charset="0"/>
                <a:cs typeface="Arial" panose="020B0604020202020204" pitchFamily="34" charset="0"/>
              </a:rPr>
              <a:t>Если в классе ребенок с интеллектуальным нарушением.</a:t>
            </a:r>
          </a:p>
          <a:p>
            <a:pPr>
              <a:lnSpc>
                <a:spcPct val="115000"/>
              </a:lnSpc>
              <a:spcAft>
                <a:spcPts val="1000"/>
              </a:spcAft>
            </a:pPr>
            <a:r>
              <a:rPr lang="ru-RU" sz="1800" dirty="0">
                <a:effectLst/>
                <a:latin typeface="Calibri" panose="020F0502020204030204" pitchFamily="34" charset="0"/>
                <a:ea typeface="Calibri" panose="020F0502020204030204" pitchFamily="34" charset="0"/>
                <a:cs typeface="Times New Roman" panose="02020603050405020304" pitchFamily="18" charset="0"/>
              </a:rPr>
              <a:t> </a:t>
            </a:r>
            <a:r>
              <a:rPr lang="ru-RU" sz="2400" dirty="0">
                <a:effectLst/>
                <a:latin typeface="Arial" panose="020B0604020202020204" pitchFamily="34" charset="0"/>
                <a:ea typeface="Calibri" panose="020F0502020204030204" pitchFamily="34" charset="0"/>
                <a:cs typeface="Arial" panose="020B0604020202020204" pitchFamily="34" charset="0"/>
              </a:rPr>
              <a:t>Максимально связывайте материал урока с опытом и повседневной жизнью ребенка. </a:t>
            </a:r>
          </a:p>
          <a:p>
            <a:pPr>
              <a:lnSpc>
                <a:spcPct val="115000"/>
              </a:lnSpc>
              <a:spcAft>
                <a:spcPts val="1000"/>
              </a:spcAft>
            </a:pPr>
            <a:r>
              <a:rPr lang="ru-RU" sz="2400" dirty="0">
                <a:effectLst/>
                <a:latin typeface="Arial" panose="020B0604020202020204" pitchFamily="34" charset="0"/>
                <a:ea typeface="Calibri" panose="020F0502020204030204" pitchFamily="34" charset="0"/>
                <a:cs typeface="Arial" panose="020B0604020202020204" pitchFamily="34" charset="0"/>
              </a:rPr>
              <a:t>Избегайте путаницы, оставляйте доску чистой. </a:t>
            </a:r>
          </a:p>
          <a:p>
            <a:pPr>
              <a:lnSpc>
                <a:spcPct val="115000"/>
              </a:lnSpc>
              <a:spcAft>
                <a:spcPts val="1000"/>
              </a:spcAft>
            </a:pPr>
            <a:r>
              <a:rPr lang="ru-RU" sz="2400" dirty="0">
                <a:effectLst/>
                <a:latin typeface="Arial" panose="020B0604020202020204" pitchFamily="34" charset="0"/>
                <a:ea typeface="Calibri" panose="020F0502020204030204" pitchFamily="34" charset="0"/>
                <a:cs typeface="Arial" panose="020B0604020202020204" pitchFamily="34" charset="0"/>
              </a:rPr>
              <a:t>Давайте дополнительную практику при выполнении заданий. </a:t>
            </a:r>
          </a:p>
          <a:p>
            <a:pPr>
              <a:lnSpc>
                <a:spcPct val="115000"/>
              </a:lnSpc>
              <a:spcAft>
                <a:spcPts val="1000"/>
              </a:spcAft>
            </a:pPr>
            <a:r>
              <a:rPr lang="ru-RU" sz="2400" dirty="0">
                <a:effectLst/>
                <a:latin typeface="Arial" panose="020B0604020202020204" pitchFamily="34" charset="0"/>
                <a:ea typeface="Calibri" panose="020F0502020204030204" pitchFamily="34" charset="0"/>
                <a:cs typeface="Arial" panose="020B0604020202020204" pitchFamily="34" charset="0"/>
              </a:rPr>
              <a:t>Не замечайте нежелательных действий, если ребенок делает это с целью привлечь внимание. </a:t>
            </a:r>
          </a:p>
          <a:p>
            <a:pPr>
              <a:lnSpc>
                <a:spcPct val="115000"/>
              </a:lnSpc>
              <a:spcAft>
                <a:spcPts val="1000"/>
              </a:spcAft>
            </a:pPr>
            <a:r>
              <a:rPr lang="ru-RU" sz="2400" dirty="0">
                <a:effectLst/>
                <a:latin typeface="Arial" panose="020B0604020202020204" pitchFamily="34" charset="0"/>
                <a:ea typeface="Calibri" panose="020F0502020204030204" pitchFamily="34" charset="0"/>
                <a:cs typeface="Arial" panose="020B0604020202020204" pitchFamily="34" charset="0"/>
              </a:rPr>
              <a:t> Хвалите и уделяйте внимание тогда, когда поведение соответствует желаемому.</a:t>
            </a:r>
          </a:p>
          <a:p>
            <a:pPr marL="0" indent="0">
              <a:buNone/>
            </a:pPr>
            <a:endParaRPr lang="ru-RU" dirty="0"/>
          </a:p>
        </p:txBody>
      </p:sp>
      <p:pic>
        <p:nvPicPr>
          <p:cNvPr id="4" name="Picture 5" descr="JWBn-VkpbWI"/>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567246" y="1147273"/>
            <a:ext cx="3538416" cy="4716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9442041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2E411EE1-1EAB-4733-98EB-F1795CF5FF5F}"/>
              </a:ext>
            </a:extLst>
          </p:cNvPr>
          <p:cNvSpPr>
            <a:spLocks noGrp="1"/>
          </p:cNvSpPr>
          <p:nvPr>
            <p:ph type="title"/>
          </p:nvPr>
        </p:nvSpPr>
        <p:spPr>
          <a:xfrm>
            <a:off x="920653" y="1117599"/>
            <a:ext cx="10911840" cy="822179"/>
          </a:xfrm>
        </p:spPr>
        <p:txBody>
          <a:bodyPr>
            <a:normAutofit fontScale="90000"/>
          </a:bodyPr>
          <a:lstStyle/>
          <a:p>
            <a:pPr algn="ctr"/>
            <a:r>
              <a:rPr lang="ru-RU" sz="3100" b="1" dirty="0" smtClean="0">
                <a:effectLst/>
                <a:latin typeface="Arial" panose="020B0604020202020204" pitchFamily="34" charset="0"/>
                <a:ea typeface="Calibri" panose="020F0502020204030204" pitchFamily="34" charset="0"/>
                <a:cs typeface="Arial" panose="020B0604020202020204" pitchFamily="34" charset="0"/>
              </a:rPr>
              <a:t/>
            </a:r>
            <a:br>
              <a:rPr lang="ru-RU" sz="3100" b="1" dirty="0" smtClean="0">
                <a:effectLst/>
                <a:latin typeface="Arial" panose="020B0604020202020204" pitchFamily="34" charset="0"/>
                <a:ea typeface="Calibri" panose="020F0502020204030204" pitchFamily="34" charset="0"/>
                <a:cs typeface="Arial" panose="020B0604020202020204" pitchFamily="34" charset="0"/>
              </a:rPr>
            </a:br>
            <a:r>
              <a:rPr lang="ru-RU" sz="3100" dirty="0">
                <a:effectLst/>
                <a:latin typeface="Arial" panose="020B0604020202020204" pitchFamily="34" charset="0"/>
                <a:ea typeface="Calibri" panose="020F0502020204030204" pitchFamily="34" charset="0"/>
                <a:cs typeface="Arial" panose="020B0604020202020204" pitchFamily="34" charset="0"/>
              </a:rPr>
              <a:t/>
            </a:r>
            <a:br>
              <a:rPr lang="ru-RU" sz="3100" dirty="0">
                <a:effectLst/>
                <a:latin typeface="Arial" panose="020B0604020202020204" pitchFamily="34" charset="0"/>
                <a:ea typeface="Calibri" panose="020F0502020204030204" pitchFamily="34" charset="0"/>
                <a:cs typeface="Arial" panose="020B0604020202020204" pitchFamily="34" charset="0"/>
              </a:rPr>
            </a:br>
            <a:r>
              <a:rPr lang="ru-RU" sz="3100" b="1" dirty="0" smtClean="0">
                <a:solidFill>
                  <a:schemeClr val="accent1"/>
                </a:solidFill>
                <a:effectLst/>
                <a:latin typeface="Arial" panose="020B0604020202020204" pitchFamily="34" charset="0"/>
                <a:ea typeface="Calibri" panose="020F0502020204030204" pitchFamily="34" charset="0"/>
                <a:cs typeface="Arial" panose="020B0604020202020204" pitchFamily="34" charset="0"/>
              </a:rPr>
              <a:t>Если </a:t>
            </a:r>
            <a:r>
              <a:rPr lang="ru-RU" sz="3100" b="1" dirty="0">
                <a:solidFill>
                  <a:schemeClr val="accent1"/>
                </a:solidFill>
                <a:effectLst/>
                <a:latin typeface="Arial" panose="020B0604020202020204" pitchFamily="34" charset="0"/>
                <a:ea typeface="Calibri" panose="020F0502020204030204" pitchFamily="34" charset="0"/>
                <a:cs typeface="Arial" panose="020B0604020202020204" pitchFamily="34" charset="0"/>
              </a:rPr>
              <a:t>в классе  ребенок с синдромом дефицита внимания и гиперактивностью (СДВГ) </a:t>
            </a:r>
            <a:r>
              <a:rPr lang="ru-RU" sz="1800" dirty="0">
                <a:effectLst/>
                <a:latin typeface="Calibri" panose="020F0502020204030204" pitchFamily="34" charset="0"/>
                <a:ea typeface="Calibri" panose="020F0502020204030204" pitchFamily="34" charset="0"/>
                <a:cs typeface="Times New Roman" panose="02020603050405020304" pitchFamily="18" charset="0"/>
              </a:rPr>
              <a:t/>
            </a:r>
            <a:br>
              <a:rPr lang="ru-RU" sz="1800" dirty="0">
                <a:effectLst/>
                <a:latin typeface="Calibri" panose="020F0502020204030204" pitchFamily="34" charset="0"/>
                <a:ea typeface="Calibri" panose="020F0502020204030204" pitchFamily="34" charset="0"/>
                <a:cs typeface="Times New Roman" panose="02020603050405020304" pitchFamily="18" charset="0"/>
              </a:rPr>
            </a:br>
            <a:endParaRPr lang="ru-RU" dirty="0"/>
          </a:p>
        </p:txBody>
      </p:sp>
      <p:sp>
        <p:nvSpPr>
          <p:cNvPr id="3" name="Объект 2">
            <a:extLst>
              <a:ext uri="{FF2B5EF4-FFF2-40B4-BE49-F238E27FC236}">
                <a16:creationId xmlns="" xmlns:a16="http://schemas.microsoft.com/office/drawing/2014/main" id="{9678BE14-1548-43CF-9DB1-ACD7161D1A91}"/>
              </a:ext>
            </a:extLst>
          </p:cNvPr>
          <p:cNvSpPr>
            <a:spLocks noGrp="1"/>
          </p:cNvSpPr>
          <p:nvPr>
            <p:ph idx="1"/>
          </p:nvPr>
        </p:nvSpPr>
        <p:spPr>
          <a:xfrm>
            <a:off x="697524" y="1878257"/>
            <a:ext cx="7094414" cy="3959835"/>
          </a:xfrm>
        </p:spPr>
        <p:txBody>
          <a:bodyPr>
            <a:normAutofit fontScale="92500"/>
          </a:bodyPr>
          <a:lstStyle/>
          <a:p>
            <a:pPr>
              <a:lnSpc>
                <a:spcPct val="115000"/>
              </a:lnSpc>
              <a:spcAft>
                <a:spcPts val="1000"/>
              </a:spcAft>
            </a:pPr>
            <a:r>
              <a:rPr lang="ru-RU" sz="2000" dirty="0">
                <a:effectLst/>
                <a:latin typeface="Arial" panose="020B0604020202020204" pitchFamily="34" charset="0"/>
                <a:ea typeface="Calibri" panose="020F0502020204030204" pitchFamily="34" charset="0"/>
                <a:cs typeface="Arial" panose="020B0604020202020204" pitchFamily="34" charset="0"/>
              </a:rPr>
              <a:t>Такому </a:t>
            </a:r>
            <a:r>
              <a:rPr lang="ru-RU" sz="2000" dirty="0" smtClean="0">
                <a:effectLst/>
                <a:latin typeface="Arial" panose="020B0604020202020204" pitchFamily="34" charset="0"/>
                <a:ea typeface="Calibri" panose="020F0502020204030204" pitchFamily="34" charset="0"/>
                <a:cs typeface="Arial" panose="020B0604020202020204" pitchFamily="34" charset="0"/>
              </a:rPr>
              <a:t>ребенку необходимо  позитивное</a:t>
            </a:r>
            <a:r>
              <a:rPr lang="ru-RU" sz="2000" dirty="0">
                <a:effectLst/>
                <a:latin typeface="Arial" panose="020B0604020202020204" pitchFamily="34" charset="0"/>
                <a:ea typeface="Calibri" panose="020F0502020204030204" pitchFamily="34" charset="0"/>
                <a:cs typeface="Arial" panose="020B0604020202020204" pitchFamily="34" charset="0"/>
              </a:rPr>
              <a:t>, </a:t>
            </a:r>
            <a:r>
              <a:rPr lang="ru-RU" sz="2000" dirty="0" smtClean="0">
                <a:effectLst/>
                <a:latin typeface="Arial" panose="020B0604020202020204" pitchFamily="34" charset="0"/>
                <a:ea typeface="Calibri" panose="020F0502020204030204" pitchFamily="34" charset="0"/>
                <a:cs typeface="Arial" panose="020B0604020202020204" pitchFamily="34" charset="0"/>
              </a:rPr>
              <a:t>уравновешенное  </a:t>
            </a:r>
            <a:r>
              <a:rPr lang="ru-RU" sz="2000" dirty="0">
                <a:effectLst/>
                <a:latin typeface="Arial" panose="020B0604020202020204" pitchFamily="34" charset="0"/>
                <a:ea typeface="Calibri" panose="020F0502020204030204" pitchFamily="34" charset="0"/>
                <a:cs typeface="Arial" panose="020B0604020202020204" pitchFamily="34" charset="0"/>
              </a:rPr>
              <a:t>и последовательное отношение к нему. </a:t>
            </a:r>
          </a:p>
          <a:p>
            <a:pPr>
              <a:lnSpc>
                <a:spcPct val="115000"/>
              </a:lnSpc>
              <a:spcAft>
                <a:spcPts val="1000"/>
              </a:spcAft>
            </a:pPr>
            <a:r>
              <a:rPr lang="ru-RU" sz="2000" dirty="0">
                <a:effectLst/>
                <a:latin typeface="Arial" panose="020B0604020202020204" pitchFamily="34" charset="0"/>
                <a:ea typeface="Calibri" panose="020F0502020204030204" pitchFamily="34" charset="0"/>
                <a:cs typeface="Arial" panose="020B0604020202020204" pitchFamily="34" charset="0"/>
              </a:rPr>
              <a:t>Важно давать четкие, конкретные инструкции; соблюдать четкий ритм, структуру, организацию.</a:t>
            </a:r>
          </a:p>
          <a:p>
            <a:pPr>
              <a:lnSpc>
                <a:spcPct val="115000"/>
              </a:lnSpc>
              <a:spcAft>
                <a:spcPts val="1000"/>
              </a:spcAft>
            </a:pPr>
            <a:r>
              <a:rPr lang="ru-RU" sz="2000" dirty="0">
                <a:effectLst/>
                <a:latin typeface="Arial" panose="020B0604020202020204" pitchFamily="34" charset="0"/>
                <a:ea typeface="Calibri" panose="020F0502020204030204" pitchFamily="34" charset="0"/>
                <a:cs typeface="Arial" panose="020B0604020202020204" pitchFamily="34" charset="0"/>
              </a:rPr>
              <a:t>Оптимальное место в классе для ребенка с СДВГ - место у стены и недалеко от стола учителя. </a:t>
            </a:r>
          </a:p>
          <a:p>
            <a:pPr>
              <a:lnSpc>
                <a:spcPct val="115000"/>
              </a:lnSpc>
              <a:spcAft>
                <a:spcPts val="1000"/>
              </a:spcAft>
            </a:pPr>
            <a:r>
              <a:rPr lang="ru-RU" sz="2000" dirty="0">
                <a:effectLst/>
                <a:latin typeface="Arial" panose="020B0604020202020204" pitchFamily="34" charset="0"/>
                <a:ea typeface="Calibri" panose="020F0502020204030204" pitchFamily="34" charset="0"/>
                <a:cs typeface="Arial" panose="020B0604020202020204" pitchFamily="34" charset="0"/>
              </a:rPr>
              <a:t>Чаще давайте такому ребенку дополнительные задания, допускающие возможность движения (собрать тетради, раздать материалы, листы бумаги и т.д.) </a:t>
            </a:r>
          </a:p>
          <a:p>
            <a:pPr marL="0" indent="0">
              <a:buNone/>
            </a:pPr>
            <a:endParaRPr lang="ru-RU" dirty="0"/>
          </a:p>
        </p:txBody>
      </p:sp>
      <p:pic>
        <p:nvPicPr>
          <p:cNvPr id="4" name="Picture 6" descr="1f7b59b10d928f7_246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77115" y="1505683"/>
            <a:ext cx="2822331" cy="45054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799652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91231B54-B73D-49D2-981E-C46F49165813}"/>
              </a:ext>
            </a:extLst>
          </p:cNvPr>
          <p:cNvSpPr>
            <a:spLocks noGrp="1"/>
          </p:cNvSpPr>
          <p:nvPr>
            <p:ph type="title"/>
          </p:nvPr>
        </p:nvSpPr>
        <p:spPr>
          <a:xfrm>
            <a:off x="717452" y="677203"/>
            <a:ext cx="10911840" cy="776459"/>
          </a:xfrm>
        </p:spPr>
        <p:txBody>
          <a:bodyPr>
            <a:normAutofit fontScale="90000"/>
          </a:bodyPr>
          <a:lstStyle/>
          <a:p>
            <a:pPr algn="ctr"/>
            <a:r>
              <a:rPr lang="ru-RU" sz="2800" b="1" dirty="0">
                <a:solidFill>
                  <a:schemeClr val="accent1"/>
                </a:solidFill>
                <a:effectLst/>
                <a:latin typeface="Arial" panose="020B0604020202020204" pitchFamily="34" charset="0"/>
                <a:ea typeface="Calibri" panose="020F0502020204030204" pitchFamily="34" charset="0"/>
                <a:cs typeface="Arial" panose="020B0604020202020204" pitchFamily="34" charset="0"/>
              </a:rPr>
              <a:t>Если в классе  ребенок с аутизмом </a:t>
            </a:r>
            <a:r>
              <a:rPr lang="ru-RU" sz="1800" dirty="0">
                <a:effectLst/>
                <a:latin typeface="Calibri" panose="020F0502020204030204" pitchFamily="34" charset="0"/>
                <a:ea typeface="Calibri" panose="020F0502020204030204" pitchFamily="34" charset="0"/>
                <a:cs typeface="Times New Roman" panose="02020603050405020304" pitchFamily="18" charset="0"/>
              </a:rPr>
              <a:t/>
            </a:r>
            <a:br>
              <a:rPr lang="ru-RU" sz="1800" dirty="0">
                <a:effectLst/>
                <a:latin typeface="Calibri" panose="020F0502020204030204" pitchFamily="34" charset="0"/>
                <a:ea typeface="Calibri" panose="020F0502020204030204" pitchFamily="34" charset="0"/>
                <a:cs typeface="Times New Roman" panose="02020603050405020304" pitchFamily="18" charset="0"/>
              </a:rPr>
            </a:br>
            <a:endParaRPr lang="ru-RU" dirty="0"/>
          </a:p>
        </p:txBody>
      </p:sp>
      <p:sp>
        <p:nvSpPr>
          <p:cNvPr id="3" name="Объект 2">
            <a:extLst>
              <a:ext uri="{FF2B5EF4-FFF2-40B4-BE49-F238E27FC236}">
                <a16:creationId xmlns="" xmlns:a16="http://schemas.microsoft.com/office/drawing/2014/main" id="{AEA11726-EA65-4D59-A759-7D0976AE5C54}"/>
              </a:ext>
            </a:extLst>
          </p:cNvPr>
          <p:cNvSpPr>
            <a:spLocks noGrp="1"/>
          </p:cNvSpPr>
          <p:nvPr>
            <p:ph idx="1"/>
          </p:nvPr>
        </p:nvSpPr>
        <p:spPr>
          <a:xfrm>
            <a:off x="689708" y="1684497"/>
            <a:ext cx="10595708" cy="4231749"/>
          </a:xfrm>
        </p:spPr>
        <p:txBody>
          <a:bodyPr>
            <a:normAutofit fontScale="92500" lnSpcReduction="20000"/>
          </a:bodyPr>
          <a:lstStyle/>
          <a:p>
            <a:pPr>
              <a:lnSpc>
                <a:spcPct val="115000"/>
              </a:lnSpc>
              <a:spcAft>
                <a:spcPts val="1000"/>
              </a:spcAft>
            </a:pPr>
            <a:r>
              <a:rPr lang="ru-RU" sz="1800" dirty="0">
                <a:effectLst/>
                <a:latin typeface="Calibri" panose="020F0502020204030204" pitchFamily="34" charset="0"/>
                <a:ea typeface="Calibri" panose="020F0502020204030204" pitchFamily="34" charset="0"/>
                <a:cs typeface="Times New Roman" panose="02020603050405020304" pitchFamily="18" charset="0"/>
              </a:rPr>
              <a:t>Необходимо  создать ребенку тихое, уединенное место, где бы он мог побыть один. </a:t>
            </a:r>
          </a:p>
          <a:p>
            <a:pPr>
              <a:lnSpc>
                <a:spcPct val="115000"/>
              </a:lnSpc>
              <a:spcAft>
                <a:spcPts val="1000"/>
              </a:spcAft>
            </a:pPr>
            <a:r>
              <a:rPr lang="ru-RU" sz="1800" dirty="0">
                <a:effectLst/>
                <a:latin typeface="Calibri" panose="020F0502020204030204" pitchFamily="34" charset="0"/>
                <a:ea typeface="Calibri" panose="020F0502020204030204" pitchFamily="34" charset="0"/>
                <a:cs typeface="Times New Roman" panose="02020603050405020304" pitchFamily="18" charset="0"/>
              </a:rPr>
              <a:t>Ребенок должен иметь возможность выйти из класса, он может иметь при себе привычный любимый предмет, игрушку, при этом надо стараться, чтобы это не отвлекало других учеников. Такому ученику предпочтительнее сидеть на последней парте, где он будет постепенно привыкать к обстановке. </a:t>
            </a:r>
          </a:p>
          <a:p>
            <a:pPr>
              <a:lnSpc>
                <a:spcPct val="115000"/>
              </a:lnSpc>
              <a:spcAft>
                <a:spcPts val="1000"/>
              </a:spcAft>
            </a:pPr>
            <a:r>
              <a:rPr lang="ru-RU" sz="1800" dirty="0">
                <a:effectLst/>
                <a:latin typeface="Calibri" panose="020F0502020204030204" pitchFamily="34" charset="0"/>
                <a:ea typeface="Calibri" panose="020F0502020204030204" pitchFamily="34" charset="0"/>
                <a:cs typeface="Times New Roman" panose="02020603050405020304" pitchFamily="18" charset="0"/>
              </a:rPr>
              <a:t>Нужно дозировать контакты с ребенком, т.к. может наступить пресыщение – тогда даже приятная ситуация становится для ребенка дискомфортной и может разрушить уже достигнутое. </a:t>
            </a:r>
          </a:p>
          <a:p>
            <a:pPr>
              <a:lnSpc>
                <a:spcPct val="115000"/>
              </a:lnSpc>
              <a:spcAft>
                <a:spcPts val="1000"/>
              </a:spcAft>
            </a:pPr>
            <a:r>
              <a:rPr lang="ru-RU" sz="1800" dirty="0">
                <a:effectLst/>
                <a:latin typeface="Calibri" panose="020F0502020204030204" pitchFamily="34" charset="0"/>
                <a:ea typeface="Calibri" panose="020F0502020204030204" pitchFamily="34" charset="0"/>
                <a:cs typeface="Times New Roman" panose="02020603050405020304" pitchFamily="18" charset="0"/>
              </a:rPr>
              <a:t>Общение с ребенком должно осуществляться негромким голосом, в некоторых случаях, особенно если ребенок возбужден, даже шепотом. </a:t>
            </a:r>
          </a:p>
          <a:p>
            <a:pPr>
              <a:lnSpc>
                <a:spcPct val="115000"/>
              </a:lnSpc>
              <a:spcAft>
                <a:spcPts val="1000"/>
              </a:spcAft>
            </a:pPr>
            <a:r>
              <a:rPr lang="ru-RU" sz="1800" dirty="0">
                <a:effectLst/>
                <a:latin typeface="Calibri" panose="020F0502020204030204" pitchFamily="34" charset="0"/>
                <a:ea typeface="Calibri" panose="020F0502020204030204" pitchFamily="34" charset="0"/>
                <a:cs typeface="Times New Roman" panose="02020603050405020304" pitchFamily="18" charset="0"/>
              </a:rPr>
              <a:t>Не следует обращаться к ребенку с прямыми вопросами или настаивать на продолжительности выполнения задания в случае отказа. </a:t>
            </a:r>
          </a:p>
          <a:p>
            <a:pPr>
              <a:lnSpc>
                <a:spcPct val="115000"/>
              </a:lnSpc>
              <a:spcAft>
                <a:spcPts val="1000"/>
              </a:spcAft>
            </a:pPr>
            <a:r>
              <a:rPr lang="ru-RU" sz="1800" dirty="0">
                <a:effectLst/>
                <a:latin typeface="Calibri" panose="020F0502020204030204" pitchFamily="34" charset="0"/>
                <a:ea typeface="Calibri" panose="020F0502020204030204" pitchFamily="34" charset="0"/>
                <a:cs typeface="Times New Roman" panose="02020603050405020304" pitchFamily="18" charset="0"/>
              </a:rPr>
              <a:t>Аутичным детям наиболее доступны схемы, и именно на них необходимо опираться в коррекционной работе.</a:t>
            </a:r>
          </a:p>
          <a:p>
            <a:pPr marL="0" indent="0">
              <a:buNone/>
            </a:pPr>
            <a:endParaRPr lang="ru-RU" dirty="0"/>
          </a:p>
        </p:txBody>
      </p:sp>
    </p:spTree>
    <p:extLst>
      <p:ext uri="{BB962C8B-B14F-4D97-AF65-F5344CB8AC3E}">
        <p14:creationId xmlns:p14="http://schemas.microsoft.com/office/powerpoint/2010/main" val="358935723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r"/>
            <a:r>
              <a:rPr lang="ru-RU" i="1" dirty="0">
                <a:solidFill>
                  <a:schemeClr val="accent1"/>
                </a:solidFill>
                <a:latin typeface="Arial" panose="020B0604020202020204" pitchFamily="34" charset="0"/>
                <a:cs typeface="Arial" panose="020B0604020202020204" pitchFamily="34" charset="0"/>
              </a:rPr>
              <a:t>Горина С.В., учитель-дефектолог</a:t>
            </a:r>
            <a:br>
              <a:rPr lang="ru-RU" i="1" dirty="0">
                <a:solidFill>
                  <a:schemeClr val="accent1"/>
                </a:solidFill>
                <a:latin typeface="Arial" panose="020B0604020202020204" pitchFamily="34" charset="0"/>
                <a:cs typeface="Arial" panose="020B0604020202020204" pitchFamily="34" charset="0"/>
              </a:rPr>
            </a:br>
            <a:endParaRPr lang="ru-RU" dirty="0"/>
          </a:p>
        </p:txBody>
      </p:sp>
      <p:sp>
        <p:nvSpPr>
          <p:cNvPr id="3" name="Объект 2"/>
          <p:cNvSpPr>
            <a:spLocks noGrp="1"/>
          </p:cNvSpPr>
          <p:nvPr>
            <p:ph idx="1"/>
          </p:nvPr>
        </p:nvSpPr>
        <p:spPr/>
        <p:txBody>
          <a:bodyPr>
            <a:normAutofit/>
          </a:bodyPr>
          <a:lstStyle/>
          <a:p>
            <a:pPr marL="0" indent="0" algn="ctr">
              <a:buNone/>
            </a:pPr>
            <a:r>
              <a:rPr lang="ru-RU" sz="4800" dirty="0">
                <a:solidFill>
                  <a:schemeClr val="accent1"/>
                </a:solidFill>
                <a:latin typeface="Arial" panose="020B0604020202020204" pitchFamily="34" charset="0"/>
                <a:cs typeface="Arial" panose="020B0604020202020204" pitchFamily="34" charset="0"/>
              </a:rPr>
              <a:t>Коррекционные </a:t>
            </a:r>
            <a:r>
              <a:rPr lang="ru-RU" sz="4800" dirty="0" smtClean="0">
                <a:solidFill>
                  <a:schemeClr val="accent1"/>
                </a:solidFill>
                <a:latin typeface="Arial" panose="020B0604020202020204" pitchFamily="34" charset="0"/>
                <a:cs typeface="Arial" panose="020B0604020202020204" pitchFamily="34" charset="0"/>
              </a:rPr>
              <a:t>упражнения</a:t>
            </a:r>
          </a:p>
          <a:p>
            <a:pPr marL="0" indent="0" algn="ctr">
              <a:buNone/>
            </a:pPr>
            <a:r>
              <a:rPr lang="ru-RU" sz="4800" dirty="0" smtClean="0">
                <a:solidFill>
                  <a:schemeClr val="accent1"/>
                </a:solidFill>
                <a:latin typeface="Arial" panose="020B0604020202020204" pitchFamily="34" charset="0"/>
                <a:cs typeface="Arial" panose="020B0604020202020204" pitchFamily="34" charset="0"/>
              </a:rPr>
              <a:t> </a:t>
            </a:r>
            <a:r>
              <a:rPr lang="ru-RU" sz="4800" dirty="0">
                <a:solidFill>
                  <a:schemeClr val="accent1"/>
                </a:solidFill>
                <a:latin typeface="Arial" panose="020B0604020202020204" pitchFamily="34" charset="0"/>
                <a:cs typeface="Arial" panose="020B0604020202020204" pitchFamily="34" charset="0"/>
              </a:rPr>
              <a:t>для развития познавательных процессов на уроке.  </a:t>
            </a:r>
            <a:endParaRPr lang="ru-RU" sz="4800" dirty="0">
              <a:solidFill>
                <a:schemeClr val="accent1"/>
              </a:solidFill>
            </a:endParaRPr>
          </a:p>
        </p:txBody>
      </p:sp>
    </p:spTree>
    <p:extLst>
      <p:ext uri="{BB962C8B-B14F-4D97-AF65-F5344CB8AC3E}">
        <p14:creationId xmlns:p14="http://schemas.microsoft.com/office/powerpoint/2010/main" val="257902944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404949" y="124691"/>
            <a:ext cx="11573691" cy="5662155"/>
          </a:xfrm>
        </p:spPr>
        <p:txBody>
          <a:bodyPr>
            <a:normAutofit/>
          </a:bodyPr>
          <a:lstStyle/>
          <a:p>
            <a:r>
              <a:rPr lang="ru-RU" b="1" dirty="0">
                <a:solidFill>
                  <a:srgbClr val="002060"/>
                </a:solidFill>
              </a:rPr>
              <a:t/>
            </a:r>
            <a:br>
              <a:rPr lang="ru-RU" b="1" dirty="0">
                <a:solidFill>
                  <a:srgbClr val="002060"/>
                </a:solidFill>
              </a:rPr>
            </a:br>
            <a:r>
              <a:rPr lang="ru-RU" b="1" dirty="0">
                <a:solidFill>
                  <a:srgbClr val="002060"/>
                </a:solidFill>
              </a:rPr>
              <a:t/>
            </a:r>
            <a:br>
              <a:rPr lang="ru-RU" b="1" dirty="0">
                <a:solidFill>
                  <a:srgbClr val="002060"/>
                </a:solidFill>
              </a:rPr>
            </a:br>
            <a:r>
              <a:rPr lang="ru-RU" sz="1600" b="1" dirty="0">
                <a:solidFill>
                  <a:srgbClr val="002060"/>
                </a:solidFill>
              </a:rPr>
              <a:t/>
            </a:r>
            <a:br>
              <a:rPr lang="ru-RU" sz="1600" b="1" dirty="0">
                <a:solidFill>
                  <a:srgbClr val="002060"/>
                </a:solidFill>
              </a:rPr>
            </a:br>
            <a:r>
              <a:rPr lang="ru-RU" sz="2400" b="1" dirty="0">
                <a:solidFill>
                  <a:srgbClr val="002060"/>
                </a:solidFill>
              </a:rPr>
              <a:t>                                                                                                                                       </a:t>
            </a:r>
          </a:p>
        </p:txBody>
      </p:sp>
      <p:sp>
        <p:nvSpPr>
          <p:cNvPr id="5" name="TextBox 4"/>
          <p:cNvSpPr txBox="1"/>
          <p:nvPr/>
        </p:nvSpPr>
        <p:spPr>
          <a:xfrm>
            <a:off x="138545" y="124691"/>
            <a:ext cx="12053455" cy="1323439"/>
          </a:xfrm>
          <a:prstGeom prst="rect">
            <a:avLst/>
          </a:prstGeom>
          <a:noFill/>
        </p:spPr>
        <p:txBody>
          <a:bodyPr wrap="square" rtlCol="0">
            <a:spAutoFit/>
          </a:bodyPr>
          <a:lstStyle/>
          <a:p>
            <a:pPr algn="ctr"/>
            <a:r>
              <a:rPr lang="ru-RU" sz="4000" b="1" dirty="0">
                <a:solidFill>
                  <a:srgbClr val="002060"/>
                </a:solidFill>
                <a:latin typeface="Times New Roman" panose="02020603050405020304" pitchFamily="18" charset="0"/>
                <a:cs typeface="Times New Roman" panose="02020603050405020304" pitchFamily="18" charset="0"/>
              </a:rPr>
              <a:t>Коррекционные упражнения для развития</a:t>
            </a:r>
          </a:p>
          <a:p>
            <a:pPr algn="ctr"/>
            <a:r>
              <a:rPr lang="ru-RU" sz="4000" b="1" dirty="0">
                <a:solidFill>
                  <a:srgbClr val="002060"/>
                </a:solidFill>
                <a:latin typeface="Times New Roman" panose="02020603050405020304" pitchFamily="18" charset="0"/>
                <a:cs typeface="Times New Roman" panose="02020603050405020304" pitchFamily="18" charset="0"/>
              </a:rPr>
              <a:t>познавательных процессов на уроке</a:t>
            </a:r>
          </a:p>
        </p:txBody>
      </p:sp>
      <p:pic>
        <p:nvPicPr>
          <p:cNvPr id="3" name="Рисунок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76668" y="1389809"/>
            <a:ext cx="8160327" cy="5343500"/>
          </a:xfrm>
          <a:prstGeom prst="rect">
            <a:avLst/>
          </a:prstGeom>
        </p:spPr>
      </p:pic>
    </p:spTree>
    <p:extLst>
      <p:ext uri="{BB962C8B-B14F-4D97-AF65-F5344CB8AC3E}">
        <p14:creationId xmlns:p14="http://schemas.microsoft.com/office/powerpoint/2010/main" val="233104760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828431" y="914400"/>
            <a:ext cx="8034215" cy="4712677"/>
          </a:xfrm>
        </p:spPr>
        <p:txBody>
          <a:bodyPr>
            <a:normAutofit/>
          </a:bodyPr>
          <a:lstStyle/>
          <a:p>
            <a:r>
              <a:rPr lang="ru-RU" b="1" dirty="0"/>
              <a:t> </a:t>
            </a:r>
            <a:r>
              <a:rPr lang="ru-RU" sz="2000" b="1" dirty="0">
                <a:latin typeface="Times New Roman" panose="02020603050405020304" pitchFamily="18" charset="0"/>
                <a:cs typeface="Times New Roman" panose="02020603050405020304" pitchFamily="18" charset="0"/>
              </a:rPr>
              <a:t>Упражнение «Не собьюсь или Запрещенная цифра» </a:t>
            </a:r>
            <a:endParaRPr lang="ru-RU" sz="2000" dirty="0">
              <a:latin typeface="Times New Roman" panose="02020603050405020304" pitchFamily="18" charset="0"/>
              <a:cs typeface="Times New Roman" panose="02020603050405020304" pitchFamily="18" charset="0"/>
            </a:endParaRPr>
          </a:p>
          <a:p>
            <a:pPr marL="0" indent="0">
              <a:buNone/>
            </a:pPr>
            <a:r>
              <a:rPr lang="ru-RU" sz="2000" dirty="0">
                <a:latin typeface="Times New Roman" panose="02020603050405020304" pitchFamily="18" charset="0"/>
                <a:cs typeface="Times New Roman" panose="02020603050405020304" pitchFamily="18" charset="0"/>
              </a:rPr>
              <a:t>Упражнение на развитие концентрации, распределения внимания </a:t>
            </a:r>
          </a:p>
          <a:p>
            <a:pPr marL="0" indent="0">
              <a:buNone/>
            </a:pPr>
            <a:r>
              <a:rPr lang="ru-RU" sz="2000" dirty="0">
                <a:latin typeface="Times New Roman" panose="02020603050405020304" pitchFamily="18" charset="0"/>
                <a:cs typeface="Times New Roman" panose="02020603050405020304" pitchFamily="18" charset="0"/>
              </a:rPr>
              <a:t>Учитель предлагает следующие задания: </a:t>
            </a:r>
          </a:p>
          <a:p>
            <a:pPr marL="0" indent="0">
              <a:buNone/>
            </a:pPr>
            <a:r>
              <a:rPr lang="ru-RU" sz="2000" dirty="0">
                <a:latin typeface="Times New Roman" panose="02020603050405020304" pitchFamily="18" charset="0"/>
                <a:cs typeface="Times New Roman" panose="02020603050405020304" pitchFamily="18" charset="0"/>
              </a:rPr>
              <a:t>считать вслух от 1 до 31, но участники не должен называть числа, включающие тройку или кратные трем. Вместо этих чисел он должен говорить: «Не собьюсь». К примеру: «Один, два, не собьюсь, четыре, пять, не собьюсь…» </a:t>
            </a:r>
            <a:endParaRPr lang="ru-RU" sz="2000" dirty="0" smtClean="0">
              <a:latin typeface="Times New Roman" panose="02020603050405020304" pitchFamily="18" charset="0"/>
              <a:cs typeface="Times New Roman" panose="02020603050405020304" pitchFamily="18" charset="0"/>
            </a:endParaRPr>
          </a:p>
          <a:p>
            <a:pPr marL="0" indent="0">
              <a:buNone/>
            </a:pPr>
            <a:endParaRPr lang="ru-RU" sz="2000" dirty="0">
              <a:latin typeface="Times New Roman" panose="02020603050405020304" pitchFamily="18" charset="0"/>
              <a:cs typeface="Times New Roman" panose="02020603050405020304" pitchFamily="18" charset="0"/>
            </a:endParaRPr>
          </a:p>
          <a:p>
            <a:pPr marL="0" indent="0">
              <a:buNone/>
            </a:pPr>
            <a:r>
              <a:rPr lang="ru-RU" sz="2000" dirty="0">
                <a:latin typeface="Times New Roman" panose="02020603050405020304" pitchFamily="18" charset="0"/>
                <a:cs typeface="Times New Roman" panose="02020603050405020304" pitchFamily="18" charset="0"/>
              </a:rPr>
              <a:t>Образец правильного счета: 1, 2, -, 4, 5, -, 7, 8, -, 10, 11, -, -, 14, -, 16, 17, -, 19, 20, -, 22, -, -, 25, 26, -, 28, 29, -, - _черта замещает числа, которые нельзя произносить. Можно предложить свои запрещенные числа. </a:t>
            </a:r>
          </a:p>
          <a:p>
            <a:endParaRPr lang="ru-RU" sz="2000" dirty="0">
              <a:latin typeface="Times New Roman" panose="02020603050405020304" pitchFamily="18" charset="0"/>
              <a:cs typeface="Times New Roman" panose="02020603050405020304" pitchFamily="18" charset="0"/>
            </a:endParaRPr>
          </a:p>
          <a:p>
            <a:endParaRPr lang="ru-RU" sz="2000" dirty="0">
              <a:latin typeface="Times New Roman" panose="02020603050405020304" pitchFamily="18" charset="0"/>
              <a:cs typeface="Times New Roman" panose="02020603050405020304" pitchFamily="18" charset="0"/>
            </a:endParaRPr>
          </a:p>
        </p:txBody>
      </p:sp>
      <p:sp>
        <p:nvSpPr>
          <p:cNvPr id="2" name="Прямоугольник 1"/>
          <p:cNvSpPr/>
          <p:nvPr/>
        </p:nvSpPr>
        <p:spPr>
          <a:xfrm>
            <a:off x="360218" y="471055"/>
            <a:ext cx="11323782" cy="721864"/>
          </a:xfrm>
          <a:prstGeom prst="rect">
            <a:avLst/>
          </a:prstGeom>
        </p:spPr>
        <p:txBody>
          <a:bodyPr wrap="square">
            <a:spAutoFit/>
          </a:bodyPr>
          <a:lstStyle/>
          <a:p>
            <a:pPr>
              <a:lnSpc>
                <a:spcPct val="107000"/>
              </a:lnSpc>
              <a:spcAft>
                <a:spcPts val="800"/>
              </a:spcAft>
            </a:pPr>
            <a:endParaRPr lang="ru-RU" sz="1600"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07000"/>
              </a:lnSpc>
              <a:spcAft>
                <a:spcPts val="800"/>
              </a:spcAft>
            </a:pP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Прямоугольник 3"/>
          <p:cNvSpPr/>
          <p:nvPr/>
        </p:nvSpPr>
        <p:spPr>
          <a:xfrm>
            <a:off x="3162916" y="128525"/>
            <a:ext cx="5773266" cy="388696"/>
          </a:xfrm>
          <a:prstGeom prst="rect">
            <a:avLst/>
          </a:prstGeom>
        </p:spPr>
        <p:txBody>
          <a:bodyPr wrap="square">
            <a:spAutoFit/>
          </a:bodyPr>
          <a:lstStyle/>
          <a:p>
            <a:pPr algn="ctr">
              <a:lnSpc>
                <a:spcPct val="107000"/>
              </a:lnSpc>
              <a:spcAft>
                <a:spcPts val="800"/>
              </a:spcAft>
            </a:pPr>
            <a:r>
              <a:rPr lang="ru-RU" b="1" i="1" u="sng" dirty="0">
                <a:latin typeface="Times New Roman" panose="02020603050405020304" pitchFamily="18" charset="0"/>
                <a:ea typeface="Times New Roman" panose="02020603050405020304" pitchFamily="18" charset="0"/>
                <a:cs typeface="Times New Roman" panose="02020603050405020304" pitchFamily="18" charset="0"/>
              </a:rPr>
              <a:t>Упражнения направлены на развития внимания.</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5" name="Рисунок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400000">
            <a:off x="7930307" y="1779599"/>
            <a:ext cx="4704860" cy="2693111"/>
          </a:xfrm>
          <a:prstGeom prst="rect">
            <a:avLst/>
          </a:prstGeom>
        </p:spPr>
      </p:pic>
    </p:spTree>
    <p:extLst>
      <p:ext uri="{BB962C8B-B14F-4D97-AF65-F5344CB8AC3E}">
        <p14:creationId xmlns:p14="http://schemas.microsoft.com/office/powerpoint/2010/main" val="191577240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45513" y="708464"/>
            <a:ext cx="10911840" cy="885874"/>
          </a:xfrm>
        </p:spPr>
        <p:txBody>
          <a:bodyPr>
            <a:normAutofit fontScale="90000"/>
          </a:bodyPr>
          <a:lstStyle/>
          <a:p>
            <a:r>
              <a:rPr lang="ru-RU" dirty="0">
                <a:solidFill>
                  <a:schemeClr val="accent1"/>
                </a:solidFill>
                <a:latin typeface="Times New Roman" panose="02020603050405020304" pitchFamily="18" charset="0"/>
                <a:cs typeface="Times New Roman" panose="02020603050405020304" pitchFamily="18" charset="0"/>
              </a:rPr>
              <a:t>Упражнение </a:t>
            </a:r>
            <a:r>
              <a:rPr lang="ru-RU" i="1" dirty="0">
                <a:solidFill>
                  <a:schemeClr val="accent1"/>
                </a:solidFill>
                <a:latin typeface="Times New Roman" panose="02020603050405020304" pitchFamily="18" charset="0"/>
                <a:cs typeface="Times New Roman" panose="02020603050405020304" pitchFamily="18" charset="0"/>
              </a:rPr>
              <a:t>«НАБЛЮДАТЕЛЬНОСТЬ»</a:t>
            </a:r>
            <a:r>
              <a:rPr lang="ru-RU" dirty="0">
                <a:latin typeface="Times New Roman" panose="02020603050405020304" pitchFamily="18" charset="0"/>
                <a:cs typeface="Times New Roman" panose="02020603050405020304" pitchFamily="18" charset="0"/>
              </a:rPr>
              <a:t/>
            </a:r>
            <a:br>
              <a:rPr lang="ru-RU" dirty="0">
                <a:latin typeface="Times New Roman" panose="02020603050405020304" pitchFamily="18" charset="0"/>
                <a:cs typeface="Times New Roman" panose="02020603050405020304" pitchFamily="18" charset="0"/>
              </a:rPr>
            </a:br>
            <a:endParaRPr lang="ru-RU" dirty="0"/>
          </a:p>
        </p:txBody>
      </p:sp>
      <p:sp>
        <p:nvSpPr>
          <p:cNvPr id="3" name="Объект 2"/>
          <p:cNvSpPr>
            <a:spLocks noGrp="1"/>
          </p:cNvSpPr>
          <p:nvPr>
            <p:ph idx="1"/>
          </p:nvPr>
        </p:nvSpPr>
        <p:spPr>
          <a:xfrm>
            <a:off x="686190" y="1640136"/>
            <a:ext cx="10911840" cy="4187952"/>
          </a:xfrm>
        </p:spPr>
        <p:txBody>
          <a:bodyPr>
            <a:normAutofit lnSpcReduction="10000"/>
          </a:bodyPr>
          <a:lstStyle/>
          <a:p>
            <a:pPr marL="0" indent="0">
              <a:buNone/>
            </a:pPr>
            <a:r>
              <a:rPr lang="ru-RU" b="1" dirty="0" smtClean="0">
                <a:latin typeface="Times New Roman" panose="02020603050405020304" pitchFamily="18" charset="0"/>
                <a:cs typeface="Times New Roman" panose="02020603050405020304" pitchFamily="18" charset="0"/>
              </a:rPr>
              <a:t>Цель</a:t>
            </a:r>
            <a:r>
              <a:rPr lang="ru-RU" b="1" dirty="0">
                <a:latin typeface="Times New Roman" panose="02020603050405020304" pitchFamily="18" charset="0"/>
                <a:cs typeface="Times New Roman" panose="02020603050405020304" pitchFamily="18" charset="0"/>
              </a:rPr>
              <a:t>:</a:t>
            </a:r>
            <a:r>
              <a:rPr lang="ru-RU" dirty="0">
                <a:latin typeface="Times New Roman" panose="02020603050405020304" pitchFamily="18" charset="0"/>
                <a:cs typeface="Times New Roman" panose="02020603050405020304" pitchFamily="18" charset="0"/>
              </a:rPr>
              <a:t> </a:t>
            </a:r>
            <a:r>
              <a:rPr lang="ru-RU" i="1" dirty="0">
                <a:latin typeface="Times New Roman" panose="02020603050405020304" pitchFamily="18" charset="0"/>
                <a:cs typeface="Times New Roman" panose="02020603050405020304" pitchFamily="18" charset="0"/>
              </a:rPr>
              <a:t>развитие внимания и зрительной памяти.</a:t>
            </a:r>
            <a:endParaRPr lang="ru-RU" dirty="0">
              <a:latin typeface="Times New Roman" panose="02020603050405020304" pitchFamily="18" charset="0"/>
              <a:cs typeface="Times New Roman" panose="02020603050405020304" pitchFamily="18" charset="0"/>
            </a:endParaRPr>
          </a:p>
          <a:p>
            <a:pPr marL="0" indent="0">
              <a:buNone/>
            </a:pPr>
            <a:r>
              <a:rPr lang="ru-RU" b="1" dirty="0">
                <a:latin typeface="Times New Roman" panose="02020603050405020304" pitchFamily="18" charset="0"/>
                <a:cs typeface="Times New Roman" panose="02020603050405020304" pitchFamily="18" charset="0"/>
              </a:rPr>
              <a:t>Инструкция:</a:t>
            </a:r>
            <a:endParaRPr lang="ru-RU" dirty="0">
              <a:latin typeface="Times New Roman" panose="02020603050405020304" pitchFamily="18" charset="0"/>
              <a:cs typeface="Times New Roman" panose="02020603050405020304" pitchFamily="18" charset="0"/>
            </a:endParaRPr>
          </a:p>
          <a:p>
            <a:pPr marL="0" lvl="0" indent="0">
              <a:buNone/>
            </a:pPr>
            <a:r>
              <a:rPr lang="ru-RU" dirty="0">
                <a:latin typeface="Times New Roman" panose="02020603050405020304" pitchFamily="18" charset="0"/>
                <a:cs typeface="Times New Roman" panose="02020603050405020304" pitchFamily="18" charset="0"/>
              </a:rPr>
              <a:t>Детям предлагается по памяти подробно описать школьный двор, путь из дома в школу — то, что они видели сотни раз. Такие описания школьники делают устно, а вы их дополняете пропущенными деталями. Подростки могут записать свои описания, чтобы проверить соответствует ли реальной действительности. В этой игре выявляются связи внимания и зрительной памяти.</a:t>
            </a:r>
          </a:p>
          <a:p>
            <a:pPr marL="0" lvl="0" indent="0">
              <a:buNone/>
            </a:pPr>
            <a:r>
              <a:rPr lang="ru-RU" b="1" i="1" dirty="0">
                <a:latin typeface="Times New Roman" panose="02020603050405020304" pitchFamily="18" charset="0"/>
                <a:cs typeface="Times New Roman" panose="02020603050405020304" pitchFamily="18" charset="0"/>
              </a:rPr>
              <a:t>Усложнение </a:t>
            </a:r>
            <a:r>
              <a:rPr lang="ru-RU" i="1" dirty="0">
                <a:latin typeface="Times New Roman" panose="02020603050405020304" pitchFamily="18" charset="0"/>
                <a:cs typeface="Times New Roman" panose="02020603050405020304" pitchFamily="18" charset="0"/>
              </a:rPr>
              <a:t>– </a:t>
            </a:r>
            <a:r>
              <a:rPr lang="ru-RU" dirty="0">
                <a:latin typeface="Times New Roman" panose="02020603050405020304" pitchFamily="18" charset="0"/>
                <a:cs typeface="Times New Roman" panose="02020603050405020304" pitchFamily="18" charset="0"/>
              </a:rPr>
              <a:t>путь из кружка и домой; дорогу из одного города в другой.</a:t>
            </a:r>
            <a:r>
              <a:rPr lang="ru-RU" i="1" dirty="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a:p>
            <a:endParaRPr lang="ru-RU" dirty="0"/>
          </a:p>
        </p:txBody>
      </p:sp>
    </p:spTree>
    <p:extLst>
      <p:ext uri="{BB962C8B-B14F-4D97-AF65-F5344CB8AC3E}">
        <p14:creationId xmlns:p14="http://schemas.microsoft.com/office/powerpoint/2010/main" val="199292322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112602" y="59975"/>
            <a:ext cx="12524509" cy="6317672"/>
          </a:xfrm>
        </p:spPr>
        <p:txBody>
          <a:bodyPr>
            <a:normAutofit/>
          </a:bodyPr>
          <a:lstStyle/>
          <a:p>
            <a:pPr marL="0" indent="0">
              <a:buNone/>
            </a:pPr>
            <a:endParaRPr lang="ru-RU" sz="3200" b="1" dirty="0">
              <a:solidFill>
                <a:srgbClr val="002060"/>
              </a:solidFill>
            </a:endParaRPr>
          </a:p>
          <a:p>
            <a:endParaRPr lang="ru-RU" dirty="0"/>
          </a:p>
          <a:p>
            <a:endParaRPr lang="ru-RU" dirty="0"/>
          </a:p>
        </p:txBody>
      </p:sp>
      <p:sp>
        <p:nvSpPr>
          <p:cNvPr id="2" name="Прямоугольник 1"/>
          <p:cNvSpPr/>
          <p:nvPr/>
        </p:nvSpPr>
        <p:spPr>
          <a:xfrm>
            <a:off x="0" y="124692"/>
            <a:ext cx="11859491" cy="369332"/>
          </a:xfrm>
          <a:prstGeom prst="rect">
            <a:avLst/>
          </a:prstGeom>
        </p:spPr>
        <p:txBody>
          <a:bodyPr wrap="square">
            <a:spAutoFit/>
          </a:bodyPr>
          <a:lstStyle/>
          <a:p>
            <a:r>
              <a:rPr lang="ru-RU" dirty="0"/>
              <a:t> </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Прямоугольник 3"/>
          <p:cNvSpPr/>
          <p:nvPr/>
        </p:nvSpPr>
        <p:spPr>
          <a:xfrm>
            <a:off x="408710" y="309358"/>
            <a:ext cx="7329054" cy="5717078"/>
          </a:xfrm>
          <a:prstGeom prst="rect">
            <a:avLst/>
          </a:prstGeom>
        </p:spPr>
        <p:txBody>
          <a:bodyPr wrap="square">
            <a:spAutoFit/>
          </a:bodyPr>
          <a:lstStyle/>
          <a:p>
            <a:pPr>
              <a:lnSpc>
                <a:spcPct val="107000"/>
              </a:lnSpc>
              <a:spcAft>
                <a:spcPts val="800"/>
              </a:spcAft>
            </a:pP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a:latin typeface="Times New Roman" panose="02020603050405020304" pitchFamily="18" charset="0"/>
                <a:ea typeface="Times New Roman" panose="02020603050405020304" pitchFamily="18" charset="0"/>
                <a:cs typeface="Times New Roman" panose="02020603050405020304" pitchFamily="18" charset="0"/>
              </a:rPr>
              <a:t>Упражнение </a:t>
            </a:r>
            <a:r>
              <a:rPr lang="ru-RU" sz="1400" b="1" i="1" dirty="0">
                <a:latin typeface="Times New Roman" panose="02020603050405020304" pitchFamily="18" charset="0"/>
                <a:ea typeface="Times New Roman" panose="02020603050405020304" pitchFamily="18" charset="0"/>
                <a:cs typeface="Times New Roman" panose="02020603050405020304" pitchFamily="18" charset="0"/>
              </a:rPr>
              <a:t>«МУХА или ЖУК»</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ru-RU" sz="1400" b="1" dirty="0">
                <a:latin typeface="Times New Roman" panose="02020603050405020304" pitchFamily="18" charset="0"/>
                <a:ea typeface="Times New Roman" panose="02020603050405020304" pitchFamily="18" charset="0"/>
                <a:cs typeface="Times New Roman" panose="02020603050405020304" pitchFamily="18" charset="0"/>
              </a:rPr>
              <a:t>Цель:</a:t>
            </a:r>
            <a:r>
              <a:rPr lang="ru-RU" sz="14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400" i="1" dirty="0">
                <a:latin typeface="Times New Roman" panose="02020603050405020304" pitchFamily="18" charset="0"/>
                <a:ea typeface="Times New Roman" panose="02020603050405020304" pitchFamily="18" charset="0"/>
                <a:cs typeface="Times New Roman" panose="02020603050405020304" pitchFamily="18" charset="0"/>
              </a:rPr>
              <a:t>развитие устойчивости, целенаправленности и концентрации внимания (проводится в парах или со всем классом). </a:t>
            </a:r>
            <a:r>
              <a:rPr lang="ru-RU" sz="1400" i="1" dirty="0" smtClean="0">
                <a:latin typeface="Times New Roman" panose="02020603050405020304" pitchFamily="18" charset="0"/>
                <a:ea typeface="Times New Roman" panose="02020603050405020304" pitchFamily="18" charset="0"/>
                <a:cs typeface="Times New Roman" panose="02020603050405020304" pitchFamily="18" charset="0"/>
              </a:rPr>
              <a:t> Также </a:t>
            </a:r>
            <a:r>
              <a:rPr lang="ru-RU" sz="1400" i="1" dirty="0">
                <a:latin typeface="Times New Roman" panose="02020603050405020304" pitchFamily="18" charset="0"/>
                <a:ea typeface="Times New Roman" panose="02020603050405020304" pitchFamily="18" charset="0"/>
                <a:cs typeface="Times New Roman" panose="02020603050405020304" pitchFamily="18" charset="0"/>
              </a:rPr>
              <a:t>эту игру можно проводить как гимнастику для глаз</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ru-RU" sz="1400" b="1" dirty="0">
                <a:latin typeface="Times New Roman" panose="02020603050405020304" pitchFamily="18" charset="0"/>
                <a:ea typeface="Times New Roman" panose="02020603050405020304" pitchFamily="18" charset="0"/>
                <a:cs typeface="Times New Roman" panose="02020603050405020304" pitchFamily="18" charset="0"/>
              </a:rPr>
              <a:t>Инструкция:</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ru-RU" sz="1400" dirty="0">
                <a:latin typeface="Times New Roman" panose="02020603050405020304" pitchFamily="18" charset="0"/>
                <a:ea typeface="Times New Roman" panose="02020603050405020304" pitchFamily="18" charset="0"/>
                <a:cs typeface="Times New Roman" panose="02020603050405020304" pitchFamily="18" charset="0"/>
              </a:rPr>
              <a:t>1. Для этого упражнения требуется листок (доска) с расчерченным на ней игровое полем 3х3 и небольшая присоска (или кусочек пластилина). Присоска выполняет здесь роль «дрессированной мухи». Листок (доска) ставится вертикально, и вы разъясняет ребенку, что перемещение «мухи» с одной клетки на другую, происходит посредством подачи ей команд, которые она послушно выполняет. По одной из четырех возможных команд («вверх», «вниз», «вправо» или «влево») муха перемещается соответственно команде на соседнюю клетку. Исходное положение «мухи» — центральная клетка игрового поля- Команды подаются ребенком по очереди. Вы должны, неотступно следя за перемещениями «мухи», не допустить ее выхода за пределы игрового поля.</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ru-RU" sz="1400" dirty="0">
                <a:latin typeface="Times New Roman" panose="02020603050405020304" pitchFamily="18" charset="0"/>
                <a:ea typeface="Times New Roman" panose="02020603050405020304" pitchFamily="18" charset="0"/>
                <a:cs typeface="Times New Roman" panose="02020603050405020304" pitchFamily="18" charset="0"/>
              </a:rPr>
              <a:t>После всех этих разъяснении начинается сама игра. Она проводится на воображаемом поле, которое ребенок представляет перед собой. Вы перемещаете «Муху» на реальном поле, а ребенок на воображаемом. После 4-5 и более шагов дается команда «Стоп», и учащийся должен сказать в какой клетке остановилась «Муха» </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ru-RU" sz="1400" b="1" i="1" dirty="0" smtClean="0">
                <a:latin typeface="Times New Roman" panose="02020603050405020304" pitchFamily="18" charset="0"/>
                <a:ea typeface="Times New Roman" panose="02020603050405020304" pitchFamily="18" charset="0"/>
                <a:cs typeface="Times New Roman" panose="02020603050405020304" pitchFamily="18" charset="0"/>
              </a:rPr>
              <a:t>Усложнение: </a:t>
            </a:r>
            <a:endParaRPr lang="ru-RU" sz="1400" b="1" i="1"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mj-lt"/>
              <a:buAutoNum type="arabicPeriod"/>
              <a:tabLst>
                <a:tab pos="457200" algn="l"/>
              </a:tabLst>
            </a:pPr>
            <a:r>
              <a:rPr lang="ru-RU" sz="1400" dirty="0">
                <a:latin typeface="Times New Roman" panose="02020603050405020304" pitchFamily="18" charset="0"/>
                <a:ea typeface="Times New Roman" panose="02020603050405020304" pitchFamily="18" charset="0"/>
                <a:cs typeface="Times New Roman" panose="02020603050405020304" pitchFamily="18" charset="0"/>
              </a:rPr>
              <a:t>Увеличив количество игровых клеток 4х4 или количество «мух», в. последнем случае команды подаются каждой «мухе» отдельно.</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mj-lt"/>
              <a:buAutoNum type="arabicPeriod"/>
              <a:tabLst>
                <a:tab pos="457200" algn="l"/>
              </a:tabLst>
            </a:pPr>
            <a:r>
              <a:rPr lang="ru-RU" sz="1400" dirty="0">
                <a:latin typeface="Times New Roman" panose="02020603050405020304" pitchFamily="18" charset="0"/>
                <a:ea typeface="Times New Roman" panose="02020603050405020304" pitchFamily="18" charset="0"/>
                <a:cs typeface="Times New Roman" panose="02020603050405020304" pitchFamily="18" charset="0"/>
              </a:rPr>
              <a:t>Затем 5x5 или 6x6 и т.д.</a:t>
            </a:r>
          </a:p>
        </p:txBody>
      </p:sp>
      <p:sp>
        <p:nvSpPr>
          <p:cNvPr id="6" name="TextBox 5"/>
          <p:cNvSpPr txBox="1"/>
          <p:nvPr/>
        </p:nvSpPr>
        <p:spPr>
          <a:xfrm>
            <a:off x="8016018" y="3350522"/>
            <a:ext cx="3740727" cy="369332"/>
          </a:xfrm>
          <a:prstGeom prst="rect">
            <a:avLst/>
          </a:prstGeom>
          <a:noFill/>
        </p:spPr>
        <p:txBody>
          <a:bodyPr wrap="square" rtlCol="0">
            <a:spAutoFit/>
          </a:bodyPr>
          <a:lstStyle/>
          <a:p>
            <a:r>
              <a:rPr lang="ru-RU" dirty="0"/>
              <a:t>Например, му</a:t>
            </a:r>
            <a:r>
              <a:rPr lang="ru-RU" u="sng" dirty="0"/>
              <a:t>х</a:t>
            </a:r>
            <a:r>
              <a:rPr lang="ru-RU" dirty="0"/>
              <a:t>а остановилась в Г4</a:t>
            </a:r>
          </a:p>
        </p:txBody>
      </p:sp>
      <p:pic>
        <p:nvPicPr>
          <p:cNvPr id="8" name="Рисунок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016018" y="4118707"/>
            <a:ext cx="3460653" cy="2114062"/>
          </a:xfrm>
          <a:prstGeom prst="rect">
            <a:avLst/>
          </a:prstGeom>
        </p:spPr>
      </p:pic>
      <p:pic>
        <p:nvPicPr>
          <p:cNvPr id="9" name="Рисунок 8">
            <a:extLst>
              <a:ext uri="{FF2B5EF4-FFF2-40B4-BE49-F238E27FC236}">
                <a16:creationId xmlns="" xmlns:a16="http://schemas.microsoft.com/office/drawing/2014/main" id="{906469F6-D362-486A-A192-E6990B88F3E0}"/>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10955" y="494024"/>
            <a:ext cx="2600925" cy="2826508"/>
          </a:xfrm>
          <a:prstGeom prst="rect">
            <a:avLst/>
          </a:prstGeom>
          <a:noFill/>
          <a:ln>
            <a:noFill/>
          </a:ln>
        </p:spPr>
      </p:pic>
    </p:spTree>
    <p:extLst>
      <p:ext uri="{BB962C8B-B14F-4D97-AF65-F5344CB8AC3E}">
        <p14:creationId xmlns:p14="http://schemas.microsoft.com/office/powerpoint/2010/main" val="298011326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20915" y="246742"/>
            <a:ext cx="11422742" cy="6611257"/>
          </a:xfrm>
        </p:spPr>
        <p:txBody>
          <a:bodyPr>
            <a:normAutofit/>
          </a:bodyPr>
          <a:lstStyle/>
          <a:p>
            <a:pPr marL="0" indent="0">
              <a:buNone/>
            </a:pPr>
            <a:endParaRPr lang="ru-RU" sz="3200" b="1" dirty="0">
              <a:solidFill>
                <a:srgbClr val="002060"/>
              </a:solidFill>
            </a:endParaRPr>
          </a:p>
          <a:p>
            <a:endParaRPr lang="ru-RU" dirty="0"/>
          </a:p>
        </p:txBody>
      </p:sp>
      <p:sp>
        <p:nvSpPr>
          <p:cNvPr id="4" name="Прямоугольник 3"/>
          <p:cNvSpPr/>
          <p:nvPr/>
        </p:nvSpPr>
        <p:spPr>
          <a:xfrm>
            <a:off x="781538" y="246742"/>
            <a:ext cx="11062118" cy="5581015"/>
          </a:xfrm>
          <a:prstGeom prst="rect">
            <a:avLst/>
          </a:prstGeom>
        </p:spPr>
        <p:txBody>
          <a:bodyPr wrap="square">
            <a:spAutoFit/>
          </a:bodyPr>
          <a:lstStyle/>
          <a:p>
            <a:pPr algn="ctr">
              <a:lnSpc>
                <a:spcPct val="107000"/>
              </a:lnSpc>
              <a:spcAft>
                <a:spcPts val="0"/>
              </a:spcAft>
            </a:pPr>
            <a:endParaRPr lang="ru-RU" b="1" i="1" u="sng" dirty="0" smtClean="0">
              <a:latin typeface="Times New Roman" panose="02020603050405020304" pitchFamily="18" charset="0"/>
              <a:ea typeface="Times New Roman" panose="02020603050405020304" pitchFamily="18" charset="0"/>
              <a:cs typeface="Times New Roman" panose="02020603050405020304" pitchFamily="18" charset="0"/>
            </a:endParaRPr>
          </a:p>
          <a:p>
            <a:pPr algn="ctr">
              <a:lnSpc>
                <a:spcPct val="107000"/>
              </a:lnSpc>
              <a:spcAft>
                <a:spcPts val="0"/>
              </a:spcAft>
            </a:pPr>
            <a:r>
              <a:rPr lang="ru-RU" b="1" i="1" u="sng" dirty="0" smtClean="0">
                <a:latin typeface="Times New Roman" panose="02020603050405020304" pitchFamily="18" charset="0"/>
                <a:ea typeface="Times New Roman" panose="02020603050405020304" pitchFamily="18" charset="0"/>
                <a:cs typeface="Times New Roman" panose="02020603050405020304" pitchFamily="18" charset="0"/>
              </a:rPr>
              <a:t>Упражнения </a:t>
            </a:r>
            <a:r>
              <a:rPr lang="ru-RU" b="1" i="1" u="sng" dirty="0">
                <a:latin typeface="Times New Roman" panose="02020603050405020304" pitchFamily="18" charset="0"/>
                <a:ea typeface="Times New Roman" panose="02020603050405020304" pitchFamily="18" charset="0"/>
                <a:cs typeface="Times New Roman" panose="02020603050405020304" pitchFamily="18" charset="0"/>
              </a:rPr>
              <a:t>направлены на развитие памяти. </a:t>
            </a:r>
            <a:endParaRPr lang="ru-RU" sz="16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ru-RU" b="1" i="1" dirty="0">
                <a:latin typeface="Times New Roman" panose="02020603050405020304" pitchFamily="18" charset="0"/>
                <a:ea typeface="Times New Roman" panose="02020603050405020304" pitchFamily="18" charset="0"/>
                <a:cs typeface="Times New Roman" panose="02020603050405020304" pitchFamily="18" charset="0"/>
              </a:rPr>
              <a:t> </a:t>
            </a:r>
            <a:endParaRPr lang="ru-RU" sz="1600" dirty="0">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ru-RU" b="1" dirty="0">
                <a:latin typeface="Times New Roman" panose="02020603050405020304" pitchFamily="18" charset="0"/>
                <a:ea typeface="Times New Roman" panose="02020603050405020304" pitchFamily="18" charset="0"/>
                <a:cs typeface="Times New Roman" panose="02020603050405020304" pitchFamily="18" charset="0"/>
              </a:rPr>
              <a:t>Упражнение </a:t>
            </a:r>
            <a:r>
              <a:rPr lang="ru-RU" b="1" i="1" dirty="0">
                <a:latin typeface="Times New Roman" panose="02020603050405020304" pitchFamily="18" charset="0"/>
                <a:ea typeface="Times New Roman" panose="02020603050405020304" pitchFamily="18" charset="0"/>
                <a:cs typeface="Times New Roman" panose="02020603050405020304" pitchFamily="18" charset="0"/>
              </a:rPr>
              <a:t>«ТРУДНОЕ ЗАПОМНИ!»</a:t>
            </a:r>
            <a:r>
              <a:rPr lang="ru-RU" b="1" dirty="0">
                <a:latin typeface="Times New Roman" panose="02020603050405020304" pitchFamily="18" charset="0"/>
                <a:ea typeface="Times New Roman" panose="02020603050405020304" pitchFamily="18" charset="0"/>
                <a:cs typeface="Times New Roman" panose="02020603050405020304" pitchFamily="18" charset="0"/>
              </a:rPr>
              <a:t> </a:t>
            </a:r>
            <a:endParaRPr lang="ru-RU" sz="16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ru-RU" sz="1600" b="1" dirty="0">
                <a:latin typeface="Times New Roman" panose="02020603050405020304" pitchFamily="18" charset="0"/>
                <a:ea typeface="Times New Roman" panose="02020603050405020304" pitchFamily="18" charset="0"/>
                <a:cs typeface="Times New Roman" panose="02020603050405020304" pitchFamily="18" charset="0"/>
              </a:rPr>
              <a:t>Цель</a:t>
            </a:r>
            <a:r>
              <a:rPr lang="ru-RU" sz="16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600" i="1" dirty="0">
                <a:latin typeface="Times New Roman" panose="02020603050405020304" pitchFamily="18" charset="0"/>
                <a:ea typeface="Times New Roman" panose="02020603050405020304" pitchFamily="18" charset="0"/>
                <a:cs typeface="Times New Roman" panose="02020603050405020304" pitchFamily="18" charset="0"/>
              </a:rPr>
              <a:t>развитие зрительной памяти.</a:t>
            </a:r>
            <a:endParaRPr lang="ru-RU" sz="16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ru-RU" sz="1600" b="1" dirty="0">
                <a:latin typeface="Times New Roman" panose="02020603050405020304" pitchFamily="18" charset="0"/>
                <a:ea typeface="Times New Roman" panose="02020603050405020304" pitchFamily="18" charset="0"/>
                <a:cs typeface="Times New Roman" panose="02020603050405020304" pitchFamily="18" charset="0"/>
              </a:rPr>
              <a:t>Инструкция:</a:t>
            </a:r>
            <a:endParaRPr lang="ru-RU" sz="16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mj-lt"/>
              <a:buAutoNum type="arabicPeriod"/>
              <a:tabLst>
                <a:tab pos="457200" algn="l"/>
              </a:tabLst>
            </a:pPr>
            <a:r>
              <a:rPr lang="ru-RU" sz="1600" dirty="0">
                <a:latin typeface="Times New Roman" panose="02020603050405020304" pitchFamily="18" charset="0"/>
                <a:ea typeface="Times New Roman" panose="02020603050405020304" pitchFamily="18" charset="0"/>
                <a:cs typeface="Times New Roman" panose="02020603050405020304" pitchFamily="18" charset="0"/>
              </a:rPr>
              <a:t>Учитель показывает ученикам на 25-30 сек. десять слов с начало с легким написанием и убирает их. Затем ребенок пишет эти слова на листке, какие успел, запомнить.</a:t>
            </a:r>
            <a:endParaRPr lang="ru-RU" sz="1600" dirty="0">
              <a:latin typeface="Calibri" panose="020F0502020204030204" pitchFamily="34" charset="0"/>
              <a:ea typeface="Calibri" panose="020F0502020204030204" pitchFamily="34" charset="0"/>
              <a:cs typeface="Times New Roman" panose="02020603050405020304" pitchFamily="18" charset="0"/>
            </a:endParaRPr>
          </a:p>
          <a:p>
            <a:pPr lvl="1">
              <a:lnSpc>
                <a:spcPct val="107000"/>
              </a:lnSpc>
              <a:spcAft>
                <a:spcPts val="800"/>
              </a:spcAft>
            </a:pPr>
            <a:r>
              <a:rPr lang="ru-RU" sz="1600" b="1" i="1" dirty="0">
                <a:latin typeface="Times New Roman" panose="02020603050405020304" pitchFamily="18" charset="0"/>
                <a:ea typeface="Times New Roman" panose="02020603050405020304" pitchFamily="18" charset="0"/>
                <a:cs typeface="Times New Roman" panose="02020603050405020304" pitchFamily="18" charset="0"/>
              </a:rPr>
              <a:t>Усложнение:</a:t>
            </a:r>
            <a:endParaRPr lang="ru-RU" sz="1600" dirty="0">
              <a:latin typeface="Calibri" panose="020F0502020204030204" pitchFamily="34" charset="0"/>
              <a:ea typeface="Calibri" panose="020F0502020204030204" pitchFamily="34" charset="0"/>
              <a:cs typeface="Times New Roman" panose="02020603050405020304" pitchFamily="18" charset="0"/>
            </a:endParaRPr>
          </a:p>
          <a:p>
            <a:pPr marL="800100" lvl="1" indent="-342900">
              <a:lnSpc>
                <a:spcPct val="107000"/>
              </a:lnSpc>
              <a:spcAft>
                <a:spcPts val="800"/>
              </a:spcAft>
              <a:buFont typeface="+mj-lt"/>
              <a:buAutoNum type="arabicPeriod"/>
              <a:tabLst>
                <a:tab pos="457200" algn="l"/>
              </a:tabLst>
            </a:pPr>
            <a:r>
              <a:rPr lang="ru-RU" sz="1600" dirty="0">
                <a:latin typeface="Times New Roman" panose="02020603050405020304" pitchFamily="18" charset="0"/>
                <a:ea typeface="Times New Roman" panose="02020603050405020304" pitchFamily="18" charset="0"/>
                <a:cs typeface="Times New Roman" panose="02020603050405020304" pitchFamily="18" charset="0"/>
              </a:rPr>
              <a:t>Затем количество слов увеличивается от 12 до 15</a:t>
            </a:r>
            <a:endParaRPr lang="ru-RU" sz="1600" dirty="0">
              <a:latin typeface="Calibri" panose="020F0502020204030204" pitchFamily="34" charset="0"/>
              <a:ea typeface="Calibri" panose="020F0502020204030204" pitchFamily="34" charset="0"/>
              <a:cs typeface="Times New Roman" panose="02020603050405020304" pitchFamily="18" charset="0"/>
            </a:endParaRPr>
          </a:p>
          <a:p>
            <a:pPr marL="800100" lvl="1" indent="-342900">
              <a:lnSpc>
                <a:spcPct val="107000"/>
              </a:lnSpc>
              <a:spcAft>
                <a:spcPts val="800"/>
              </a:spcAft>
              <a:buFont typeface="+mj-lt"/>
              <a:buAutoNum type="arabicPeriod"/>
              <a:tabLst>
                <a:tab pos="457200" algn="l"/>
              </a:tabLst>
            </a:pPr>
            <a:r>
              <a:rPr lang="ru-RU" sz="1600" dirty="0">
                <a:latin typeface="Times New Roman" panose="02020603050405020304" pitchFamily="18" charset="0"/>
                <a:ea typeface="Times New Roman" panose="02020603050405020304" pitchFamily="18" charset="0"/>
                <a:cs typeface="Times New Roman" panose="02020603050405020304" pitchFamily="18" charset="0"/>
              </a:rPr>
              <a:t>От 16 до 20 </a:t>
            </a:r>
          </a:p>
          <a:p>
            <a:pPr lvl="1"/>
            <a:r>
              <a:rPr lang="ru-RU" sz="1200" b="1" dirty="0"/>
              <a:t>Упражнение</a:t>
            </a:r>
            <a:r>
              <a:rPr lang="ru-RU" sz="1200" b="1" i="1" dirty="0"/>
              <a:t> «ПАРЫ СЛОВ»</a:t>
            </a:r>
            <a:endParaRPr lang="ru-RU" sz="1200" dirty="0"/>
          </a:p>
          <a:p>
            <a:pPr lvl="1"/>
            <a:r>
              <a:rPr lang="ru-RU" sz="1200" b="1" dirty="0"/>
              <a:t>Цель</a:t>
            </a:r>
            <a:r>
              <a:rPr lang="ru-RU" sz="1200" dirty="0"/>
              <a:t>: </a:t>
            </a:r>
            <a:r>
              <a:rPr lang="ru-RU" sz="1200" i="1" dirty="0"/>
              <a:t>развитие слуховой памяти.</a:t>
            </a:r>
            <a:endParaRPr lang="ru-RU" sz="1200" dirty="0"/>
          </a:p>
          <a:p>
            <a:pPr lvl="1"/>
            <a:r>
              <a:rPr lang="ru-RU" sz="1200" b="1" dirty="0"/>
              <a:t>Инструкция:</a:t>
            </a:r>
            <a:endParaRPr lang="ru-RU" sz="1200" dirty="0"/>
          </a:p>
          <a:p>
            <a:pPr lvl="1"/>
            <a:r>
              <a:rPr lang="ru-RU" sz="1200" dirty="0"/>
              <a:t>1. Запомнить вторые слова из пары:</a:t>
            </a:r>
          </a:p>
          <a:p>
            <a:pPr lvl="1"/>
            <a:r>
              <a:rPr lang="ru-RU" sz="1200" dirty="0"/>
              <a:t>кошка — молоко; булка — масло; мальчик — машина; зима — горка; стол — пирог; зубы — щетка; река — мост.</a:t>
            </a:r>
          </a:p>
          <a:p>
            <a:pPr lvl="1"/>
            <a:r>
              <a:rPr lang="ru-RU" sz="1200" b="1" i="1" dirty="0"/>
              <a:t>Усложнение:</a:t>
            </a:r>
            <a:endParaRPr lang="ru-RU" sz="1200" dirty="0"/>
          </a:p>
          <a:p>
            <a:pPr lvl="1"/>
            <a:r>
              <a:rPr lang="ru-RU" sz="1200" dirty="0"/>
              <a:t>от 8 пар до 11</a:t>
            </a:r>
          </a:p>
          <a:p>
            <a:pPr lvl="1"/>
            <a:r>
              <a:rPr lang="ru-RU" sz="1200" dirty="0"/>
              <a:t>от 12 до 15</a:t>
            </a:r>
          </a:p>
          <a:p>
            <a:pPr lvl="0">
              <a:lnSpc>
                <a:spcPct val="107000"/>
              </a:lnSpc>
              <a:spcAft>
                <a:spcPts val="800"/>
              </a:spcAft>
              <a:tabLst>
                <a:tab pos="457200" algn="l"/>
              </a:tabLst>
            </a:pP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06738364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562707" y="601785"/>
            <a:ext cx="11019693" cy="5534272"/>
          </a:xfrm>
          <a:prstGeom prst="rect">
            <a:avLst/>
          </a:prstGeom>
        </p:spPr>
        <p:txBody>
          <a:bodyPr wrap="square">
            <a:spAutoFit/>
          </a:bodyPr>
          <a:lstStyle/>
          <a:p>
            <a:pPr algn="ctr">
              <a:lnSpc>
                <a:spcPct val="107000"/>
              </a:lnSpc>
              <a:spcAft>
                <a:spcPts val="800"/>
              </a:spcAft>
            </a:pPr>
            <a:r>
              <a:rPr lang="ru-RU" b="1" dirty="0">
                <a:latin typeface="Times New Roman" panose="02020603050405020304" pitchFamily="18" charset="0"/>
                <a:ea typeface="Times New Roman" panose="02020603050405020304" pitchFamily="18" charset="0"/>
                <a:cs typeface="Times New Roman" panose="02020603050405020304" pitchFamily="18" charset="0"/>
              </a:rPr>
              <a:t>Упражнение</a:t>
            </a:r>
            <a:r>
              <a:rPr lang="ru-RU" b="1" i="1" dirty="0">
                <a:latin typeface="Times New Roman" panose="02020603050405020304" pitchFamily="18" charset="0"/>
                <a:ea typeface="Times New Roman" panose="02020603050405020304" pitchFamily="18" charset="0"/>
                <a:cs typeface="Times New Roman" panose="02020603050405020304" pitchFamily="18" charset="0"/>
              </a:rPr>
              <a:t> «ИСКЛЮЧЕНИЕ ПОНЯТИЙ»</a:t>
            </a:r>
            <a:endParaRPr lang="ru-RU" sz="16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ru-RU" b="1" dirty="0">
                <a:latin typeface="Times New Roman" panose="02020603050405020304" pitchFamily="18" charset="0"/>
                <a:ea typeface="Times New Roman" panose="02020603050405020304" pitchFamily="18" charset="0"/>
                <a:cs typeface="Times New Roman" panose="02020603050405020304" pitchFamily="18" charset="0"/>
              </a:rPr>
              <a:t>Цель</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i="1" dirty="0">
                <a:latin typeface="Times New Roman" panose="02020603050405020304" pitchFamily="18" charset="0"/>
                <a:ea typeface="Times New Roman" panose="02020603050405020304" pitchFamily="18" charset="0"/>
                <a:cs typeface="Times New Roman" panose="02020603050405020304" pitchFamily="18" charset="0"/>
              </a:rPr>
              <a:t>развитие памяти, мышления</a:t>
            </a:r>
            <a:endParaRPr lang="ru-RU" sz="16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ru-RU" dirty="0">
                <a:latin typeface="Times New Roman" panose="02020603050405020304" pitchFamily="18" charset="0"/>
                <a:ea typeface="Times New Roman" panose="02020603050405020304" pitchFamily="18" charset="0"/>
                <a:cs typeface="Times New Roman" panose="02020603050405020304" pitchFamily="18" charset="0"/>
              </a:rPr>
              <a:t>Обследуемым зачитывают пять слов, из числа которых четыре объединяются общим родовым понятием, а пятое не относится к данному понятию. Требуется заслушать эти слова и в течение последующих 10сек. записать «лишнее» слово. Затем зачитываются следующие пять слов и т.д. Задание повторяется 15 раз.</a:t>
            </a:r>
            <a:endParaRPr lang="ru-RU" sz="16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ru-RU" b="1" dirty="0">
                <a:latin typeface="Times New Roman" panose="02020603050405020304" pitchFamily="18" charset="0"/>
                <a:ea typeface="Times New Roman" panose="02020603050405020304" pitchFamily="18" charset="0"/>
                <a:cs typeface="Times New Roman" panose="02020603050405020304" pitchFamily="18" charset="0"/>
              </a:rPr>
              <a:t>Инструкция:</a:t>
            </a:r>
            <a:r>
              <a:rPr lang="ru-RU" dirty="0">
                <a:latin typeface="Times New Roman" panose="02020603050405020304" pitchFamily="18" charset="0"/>
                <a:ea typeface="Times New Roman" panose="02020603050405020304" pitchFamily="18" charset="0"/>
                <a:cs typeface="Times New Roman" panose="02020603050405020304" pitchFamily="18" charset="0"/>
              </a:rPr>
              <a:t> «Вы зачитываете слова. Ребенок лишнее слово определяет и записывает его на своем листочке под соответствующей буквой. Например, я зачитываю первые пять слов: кирпич, камень, глина, известь, дом. Первые четыре слова имеют общее родовое понятие — «строительный материал», последнее слово в этой группе «лишнее». Нужно записать: а) — дом. Затем будет зачитана вторая группа слов и т.д. На запись вам дается по 10 секунд. Если не успели определить нужное слово, лучше пропустить запись, чем писать наобум. Какие вопросы? Приготовиться! Начали!»</a:t>
            </a:r>
          </a:p>
          <a:p>
            <a:r>
              <a:rPr lang="ru-RU" sz="1400" b="1" i="1" dirty="0"/>
              <a:t>Усложнение</a:t>
            </a:r>
            <a:r>
              <a:rPr lang="ru-RU" sz="1400" i="1" dirty="0"/>
              <a:t>: </a:t>
            </a:r>
            <a:endParaRPr lang="ru-RU" sz="1400" dirty="0"/>
          </a:p>
          <a:p>
            <a:r>
              <a:rPr lang="ru-RU" sz="1400" i="1" dirty="0"/>
              <a:t>1. Пример задания</a:t>
            </a:r>
            <a:endParaRPr lang="ru-RU" sz="1400" dirty="0"/>
          </a:p>
          <a:p>
            <a:r>
              <a:rPr lang="ru-RU" sz="1400" dirty="0"/>
              <a:t>а. Василий, Федор, Семен, Иванов, Петр.</a:t>
            </a:r>
          </a:p>
          <a:p>
            <a:r>
              <a:rPr lang="ru-RU" sz="1400" dirty="0"/>
              <a:t>б. Дряхлый, маленький, старый, изношенный, ветхий.</a:t>
            </a:r>
          </a:p>
          <a:p>
            <a:r>
              <a:rPr lang="ru-RU" sz="1400" dirty="0"/>
              <a:t>в. Скоро, быстро, постепенно, торопливо, поспешно.</a:t>
            </a:r>
          </a:p>
          <a:p>
            <a:r>
              <a:rPr lang="ru-RU" sz="1400" dirty="0"/>
              <a:t>г. Лист, почка, кора, чешуя, сук.</a:t>
            </a:r>
          </a:p>
          <a:p>
            <a:r>
              <a:rPr lang="ru-RU" sz="1400" dirty="0"/>
              <a:t>д. Ненавидеть, презирать, негодовать, возмущаться, понимать.</a:t>
            </a:r>
          </a:p>
          <a:p>
            <a:pPr>
              <a:lnSpc>
                <a:spcPct val="107000"/>
              </a:lnSpc>
              <a:spcAft>
                <a:spcPts val="800"/>
              </a:spcAft>
            </a:pP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18647621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318655" y="110836"/>
            <a:ext cx="11610109" cy="853567"/>
          </a:xfrm>
          <a:prstGeom prst="rect">
            <a:avLst/>
          </a:prstGeom>
        </p:spPr>
        <p:txBody>
          <a:bodyPr wrap="square">
            <a:spAutoFit/>
          </a:bodyPr>
          <a:lstStyle/>
          <a:p>
            <a:pPr>
              <a:lnSpc>
                <a:spcPct val="107000"/>
              </a:lnSpc>
              <a:spcAft>
                <a:spcPts val="800"/>
              </a:spcAft>
              <a:tabLst>
                <a:tab pos="457200" algn="l"/>
              </a:tabLst>
            </a:pPr>
            <a:endParaRPr lang="ru-RU" sz="2000" dirty="0">
              <a:latin typeface="Times New Roman" panose="02020603050405020304" pitchFamily="18" charset="0"/>
              <a:cs typeface="Times New Roman" panose="02020603050405020304" pitchFamily="18" charset="0"/>
            </a:endParaRPr>
          </a:p>
          <a:p>
            <a:pPr lvl="0">
              <a:lnSpc>
                <a:spcPct val="107000"/>
              </a:lnSpc>
              <a:spcAft>
                <a:spcPts val="800"/>
              </a:spcAft>
              <a:tabLst>
                <a:tab pos="457200" algn="l"/>
              </a:tabLst>
            </a:pP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 name="Прямоугольник 1"/>
          <p:cNvSpPr/>
          <p:nvPr/>
        </p:nvSpPr>
        <p:spPr>
          <a:xfrm>
            <a:off x="593969" y="398585"/>
            <a:ext cx="10378830" cy="5579733"/>
          </a:xfrm>
          <a:prstGeom prst="rect">
            <a:avLst/>
          </a:prstGeom>
        </p:spPr>
        <p:txBody>
          <a:bodyPr wrap="square">
            <a:spAutoFit/>
          </a:bodyPr>
          <a:lstStyle/>
          <a:p>
            <a:pPr>
              <a:lnSpc>
                <a:spcPct val="107000"/>
              </a:lnSpc>
              <a:spcAft>
                <a:spcPts val="800"/>
              </a:spcAft>
            </a:pPr>
            <a:r>
              <a:rPr lang="ru-RU" dirty="0">
                <a:latin typeface="Times New Roman" panose="02020603050405020304" pitchFamily="18" charset="0"/>
                <a:ea typeface="Times New Roman" panose="02020603050405020304" pitchFamily="18" charset="0"/>
                <a:cs typeface="Times New Roman" panose="02020603050405020304" pitchFamily="18" charset="0"/>
              </a:rPr>
              <a:t> </a:t>
            </a:r>
            <a:endParaRPr lang="ru-RU" sz="1600" dirty="0">
              <a:latin typeface="Calibri" panose="020F0502020204030204" pitchFamily="34" charset="0"/>
              <a:ea typeface="Times New Roman" panose="02020603050405020304" pitchFamily="18" charset="0"/>
              <a:cs typeface="Times New Roman" panose="02020603050405020304" pitchFamily="18" charset="0"/>
            </a:endParaRPr>
          </a:p>
          <a:p>
            <a:pPr>
              <a:lnSpc>
                <a:spcPct val="107000"/>
              </a:lnSpc>
              <a:spcAft>
                <a:spcPts val="800"/>
              </a:spcAft>
            </a:pPr>
            <a:r>
              <a:rPr lang="ru-RU" b="1" dirty="0">
                <a:latin typeface="Times New Roman" panose="02020603050405020304" pitchFamily="18" charset="0"/>
                <a:ea typeface="Times New Roman" panose="02020603050405020304" pitchFamily="18" charset="0"/>
                <a:cs typeface="Times New Roman" panose="02020603050405020304" pitchFamily="18" charset="0"/>
              </a:rPr>
              <a:t>2. </a:t>
            </a:r>
            <a:r>
              <a:rPr lang="ru-RU" b="1" i="1" dirty="0">
                <a:latin typeface="Times New Roman" panose="02020603050405020304" pitchFamily="18" charset="0"/>
                <a:ea typeface="Times New Roman" panose="02020603050405020304" pitchFamily="18" charset="0"/>
                <a:cs typeface="Times New Roman" panose="02020603050405020304" pitchFamily="18" charset="0"/>
              </a:rPr>
              <a:t>Пример задания</a:t>
            </a:r>
            <a:endParaRPr lang="ru-RU" sz="1600" b="1"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pPr>
            <a:r>
              <a:rPr lang="ru-RU" dirty="0">
                <a:latin typeface="Times New Roman" panose="02020603050405020304" pitchFamily="18" charset="0"/>
                <a:ea typeface="Times New Roman" panose="02020603050405020304" pitchFamily="18" charset="0"/>
                <a:cs typeface="Times New Roman" panose="02020603050405020304" pitchFamily="18" charset="0"/>
              </a:rPr>
              <a:t>а. Темный, светлый, голубой, яркий, тусклый.</a:t>
            </a:r>
            <a:endParaRPr lang="ru-RU" sz="16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pPr>
            <a:r>
              <a:rPr lang="ru-RU" dirty="0">
                <a:latin typeface="Times New Roman" panose="02020603050405020304" pitchFamily="18" charset="0"/>
                <a:ea typeface="Times New Roman" panose="02020603050405020304" pitchFamily="18" charset="0"/>
                <a:cs typeface="Times New Roman" panose="02020603050405020304" pitchFamily="18" charset="0"/>
              </a:rPr>
              <a:t>б. Гнездо, нора, курятник, сторожка, берлога.</a:t>
            </a:r>
            <a:endParaRPr lang="ru-RU" sz="16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pPr>
            <a:r>
              <a:rPr lang="ru-RU" dirty="0">
                <a:latin typeface="Times New Roman" panose="02020603050405020304" pitchFamily="18" charset="0"/>
                <a:ea typeface="Times New Roman" panose="02020603050405020304" pitchFamily="18" charset="0"/>
                <a:cs typeface="Times New Roman" panose="02020603050405020304" pitchFamily="18" charset="0"/>
              </a:rPr>
              <a:t>в. Неудача, волнение, поражение, провал, крах.</a:t>
            </a:r>
            <a:endParaRPr lang="ru-RU" sz="16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pPr>
            <a:r>
              <a:rPr lang="ru-RU" dirty="0">
                <a:latin typeface="Times New Roman" panose="02020603050405020304" pitchFamily="18" charset="0"/>
                <a:ea typeface="Times New Roman" panose="02020603050405020304" pitchFamily="18" charset="0"/>
                <a:cs typeface="Times New Roman" panose="02020603050405020304" pitchFamily="18" charset="0"/>
              </a:rPr>
              <a:t>г. Успех, неудача, удача, выигрыш, спокойствие.</a:t>
            </a:r>
            <a:endParaRPr lang="ru-RU" sz="16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pPr>
            <a:r>
              <a:rPr lang="ru-RU" dirty="0">
                <a:latin typeface="Times New Roman" panose="02020603050405020304" pitchFamily="18" charset="0"/>
                <a:ea typeface="Times New Roman" panose="02020603050405020304" pitchFamily="18" charset="0"/>
                <a:cs typeface="Times New Roman" panose="02020603050405020304" pitchFamily="18" charset="0"/>
              </a:rPr>
              <a:t>д. Грабеж, кража, землетрясение, поджог, нападение.</a:t>
            </a:r>
            <a:endParaRPr lang="ru-RU" sz="16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pPr>
            <a:r>
              <a:rPr lang="ru-RU" dirty="0">
                <a:latin typeface="Times New Roman" panose="02020603050405020304" pitchFamily="18" charset="0"/>
                <a:ea typeface="Times New Roman" panose="02020603050405020304" pitchFamily="18" charset="0"/>
                <a:cs typeface="Times New Roman" panose="02020603050405020304" pitchFamily="18" charset="0"/>
              </a:rPr>
              <a:t>е. Молоко, сыр, сметана, сало, простокваша.</a:t>
            </a:r>
            <a:endParaRPr lang="ru-RU" sz="16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pPr>
            <a:r>
              <a:rPr lang="ru-RU" dirty="0">
                <a:latin typeface="Times New Roman" panose="02020603050405020304" pitchFamily="18" charset="0"/>
                <a:ea typeface="Times New Roman" panose="02020603050405020304" pitchFamily="18" charset="0"/>
                <a:cs typeface="Times New Roman" panose="02020603050405020304" pitchFamily="18" charset="0"/>
              </a:rPr>
              <a:t>ж. Глубокий, низкий, светлый, высокий, горький.</a:t>
            </a:r>
            <a:endParaRPr lang="ru-RU" sz="16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ru-RU" b="1" dirty="0">
                <a:latin typeface="Times New Roman" panose="02020603050405020304" pitchFamily="18" charset="0"/>
                <a:ea typeface="Times New Roman" panose="02020603050405020304" pitchFamily="18" charset="0"/>
                <a:cs typeface="Times New Roman" panose="02020603050405020304" pitchFamily="18" charset="0"/>
              </a:rPr>
              <a:t>3. </a:t>
            </a:r>
            <a:r>
              <a:rPr lang="ru-RU" b="1" i="1" dirty="0">
                <a:latin typeface="Times New Roman" panose="02020603050405020304" pitchFamily="18" charset="0"/>
                <a:ea typeface="Times New Roman" panose="02020603050405020304" pitchFamily="18" charset="0"/>
                <a:cs typeface="Times New Roman" panose="02020603050405020304" pitchFamily="18" charset="0"/>
              </a:rPr>
              <a:t>Пример задания</a:t>
            </a:r>
            <a:endParaRPr lang="ru-RU" sz="1600" b="1"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Times New Roman" panose="02020603050405020304" pitchFamily="18" charset="0"/>
                <a:ea typeface="Times New Roman" panose="02020603050405020304" pitchFamily="18" charset="0"/>
                <a:cs typeface="Times New Roman" panose="02020603050405020304" pitchFamily="18" charset="0"/>
              </a:rPr>
              <a:t>а. Береза, сосна, дуб, сирень, ель.</a:t>
            </a:r>
            <a:endParaRPr lang="ru-RU" sz="1600"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Times New Roman" panose="02020603050405020304" pitchFamily="18" charset="0"/>
                <a:ea typeface="Times New Roman" panose="02020603050405020304" pitchFamily="18" charset="0"/>
                <a:cs typeface="Times New Roman" panose="02020603050405020304" pitchFamily="18" charset="0"/>
              </a:rPr>
              <a:t>б. Голод, холод, дискомфорт, жажда, нажива.</a:t>
            </a:r>
            <a:endParaRPr lang="ru-RU" sz="1600"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Times New Roman" panose="02020603050405020304" pitchFamily="18" charset="0"/>
                <a:ea typeface="Times New Roman" panose="02020603050405020304" pitchFamily="18" charset="0"/>
                <a:cs typeface="Times New Roman" panose="02020603050405020304" pitchFamily="18" charset="0"/>
              </a:rPr>
              <a:t>в. Секунда, час, год, вечер, неделя.</a:t>
            </a:r>
            <a:endParaRPr lang="ru-RU" sz="1600"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Times New Roman" panose="02020603050405020304" pitchFamily="18" charset="0"/>
                <a:ea typeface="Times New Roman" panose="02020603050405020304" pitchFamily="18" charset="0"/>
                <a:cs typeface="Times New Roman" panose="02020603050405020304" pitchFamily="18" charset="0"/>
              </a:rPr>
              <a:t>г. Самолет, пароход, техника, поезд, дирижабль.</a:t>
            </a:r>
            <a:endParaRPr lang="ru-RU" sz="1600"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Times New Roman" panose="02020603050405020304" pitchFamily="18" charset="0"/>
                <a:ea typeface="Times New Roman" panose="02020603050405020304" pitchFamily="18" charset="0"/>
                <a:cs typeface="Times New Roman" panose="02020603050405020304" pitchFamily="18" charset="0"/>
              </a:rPr>
              <a:t>д. Смелый, храбрый, решительный, злой, отважный.</a:t>
            </a:r>
            <a:endParaRPr lang="ru-RU" sz="1600"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Times New Roman" panose="02020603050405020304" pitchFamily="18" charset="0"/>
                <a:ea typeface="Times New Roman" panose="02020603050405020304" pitchFamily="18" charset="0"/>
                <a:cs typeface="Times New Roman" panose="02020603050405020304" pitchFamily="18" charset="0"/>
              </a:rPr>
              <a:t>е. Футбол, волейбол, хоккей, плавание, баскетбол. </a:t>
            </a:r>
            <a:endParaRPr lang="ru-RU" sz="1600"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Times New Roman" panose="02020603050405020304" pitchFamily="18" charset="0"/>
                <a:ea typeface="Times New Roman" panose="02020603050405020304" pitchFamily="18" charset="0"/>
                <a:cs typeface="Times New Roman" panose="02020603050405020304" pitchFamily="18" charset="0"/>
              </a:rPr>
              <a:t>ж. Карандаш, ручка, рейсфедер, фломастер, чернила. </a:t>
            </a:r>
            <a:endParaRPr lang="ru-RU" sz="1600" dirty="0">
              <a:latin typeface="Calibri" panose="020F0502020204030204" pitchFamily="34" charset="0"/>
              <a:ea typeface="Calibri" panose="020F0502020204030204" pitchFamily="34" charset="0"/>
              <a:cs typeface="Times New Roman" panose="02020603050405020304" pitchFamily="18" charset="0"/>
            </a:endParaRPr>
          </a:p>
          <a:p>
            <a:r>
              <a:rPr lang="ru-RU" dirty="0">
                <a:latin typeface="Times New Roman" panose="02020603050405020304" pitchFamily="18" charset="0"/>
                <a:ea typeface="Times New Roman" panose="02020603050405020304" pitchFamily="18" charset="0"/>
                <a:cs typeface="Times New Roman" panose="02020603050405020304" pitchFamily="18" charset="0"/>
              </a:rPr>
              <a:t>з. Хата, печь, дым, хлев, будка.</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1026" name="Picture 2">
            <a:extLst>
              <a:ext uri="{FF2B5EF4-FFF2-40B4-BE49-F238E27FC236}">
                <a16:creationId xmlns="" xmlns:a16="http://schemas.microsoft.com/office/drawing/2014/main" id="{BCF19158-8278-49F0-B0D6-82881930E2C2}"/>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976595" y="1231707"/>
            <a:ext cx="5283280" cy="39624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7950203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883137" y="346364"/>
            <a:ext cx="11045627" cy="2441759"/>
          </a:xfrm>
          <a:prstGeom prst="rect">
            <a:avLst/>
          </a:prstGeom>
        </p:spPr>
        <p:txBody>
          <a:bodyPr wrap="square">
            <a:spAutoFit/>
          </a:bodyPr>
          <a:lstStyle/>
          <a:p>
            <a:pPr algn="ctr">
              <a:lnSpc>
                <a:spcPct val="107000"/>
              </a:lnSpc>
              <a:spcAft>
                <a:spcPts val="800"/>
              </a:spcAft>
            </a:pPr>
            <a:r>
              <a:rPr lang="ru-RU" b="1" dirty="0">
                <a:latin typeface="Times New Roman" panose="02020603050405020304" pitchFamily="18" charset="0"/>
                <a:ea typeface="Times New Roman" panose="02020603050405020304" pitchFamily="18" charset="0"/>
                <a:cs typeface="Times New Roman" panose="02020603050405020304" pitchFamily="18" charset="0"/>
              </a:rPr>
              <a:t>Упражнение «</a:t>
            </a:r>
            <a:r>
              <a:rPr lang="ru-RU" b="1" i="1" dirty="0">
                <a:latin typeface="Times New Roman" panose="02020603050405020304" pitchFamily="18" charset="0"/>
                <a:ea typeface="Times New Roman" panose="02020603050405020304" pitchFamily="18" charset="0"/>
                <a:cs typeface="Times New Roman" panose="02020603050405020304" pitchFamily="18" charset="0"/>
              </a:rPr>
              <a:t>ПИКТОГРАММА»</a:t>
            </a:r>
            <a:endParaRPr lang="ru-RU" sz="16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ru-RU" b="1" dirty="0">
                <a:latin typeface="Times New Roman" panose="02020603050405020304" pitchFamily="18" charset="0"/>
                <a:ea typeface="Times New Roman" panose="02020603050405020304" pitchFamily="18" charset="0"/>
                <a:cs typeface="Times New Roman" panose="02020603050405020304" pitchFamily="18" charset="0"/>
              </a:rPr>
              <a:t>Цель: </a:t>
            </a:r>
            <a:r>
              <a:rPr lang="ru-RU" i="1" dirty="0">
                <a:latin typeface="Times New Roman" panose="02020603050405020304" pitchFamily="18" charset="0"/>
                <a:ea typeface="Times New Roman" panose="02020603050405020304" pitchFamily="18" charset="0"/>
                <a:cs typeface="Times New Roman" panose="02020603050405020304" pitchFamily="18" charset="0"/>
              </a:rPr>
              <a:t>Умение использовать зрительные ассоциации при запоминании информации.</a:t>
            </a:r>
            <a:endParaRPr lang="ru-RU" sz="16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ru-RU" b="1" dirty="0">
                <a:latin typeface="Times New Roman" panose="02020603050405020304" pitchFamily="18" charset="0"/>
                <a:ea typeface="Times New Roman" panose="02020603050405020304" pitchFamily="18" charset="0"/>
                <a:cs typeface="Times New Roman" panose="02020603050405020304" pitchFamily="18" charset="0"/>
              </a:rPr>
              <a:t>Инструкция.</a:t>
            </a:r>
            <a:r>
              <a:rPr lang="ru-RU" dirty="0">
                <a:latin typeface="Times New Roman" panose="02020603050405020304" pitchFamily="18" charset="0"/>
                <a:ea typeface="Times New Roman" panose="02020603050405020304" pitchFamily="18" charset="0"/>
                <a:cs typeface="Times New Roman" panose="02020603050405020304" pitchFamily="18" charset="0"/>
              </a:rPr>
              <a:t> Я предложу вам для запоминания перечень слов и словосочетаний. Сразу после предъявления слова вы в качестве "узел­ка на память" сделайте любое изображение, которое поможет воспро­извести предъявляемый материал. Каждое изображение обозначается номером, соответствующим порядку произнесенного слова или сло­восочетания.</a:t>
            </a:r>
          </a:p>
          <a:p>
            <a:pPr>
              <a:lnSpc>
                <a:spcPct val="107000"/>
              </a:lnSpc>
              <a:spcAft>
                <a:spcPts val="800"/>
              </a:spcAft>
            </a:pP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4" name="Таблица 3"/>
          <p:cNvGraphicFramePr>
            <a:graphicFrameLocks noGrp="1"/>
          </p:cNvGraphicFramePr>
          <p:nvPr>
            <p:extLst>
              <p:ext uri="{D42A27DB-BD31-4B8C-83A1-F6EECF244321}">
                <p14:modId xmlns:p14="http://schemas.microsoft.com/office/powerpoint/2010/main" val="4112505113"/>
              </p:ext>
            </p:extLst>
          </p:nvPr>
        </p:nvGraphicFramePr>
        <p:xfrm>
          <a:off x="1795761" y="2391508"/>
          <a:ext cx="8676856" cy="3839210"/>
        </p:xfrm>
        <a:graphic>
          <a:graphicData uri="http://schemas.openxmlformats.org/drawingml/2006/table">
            <a:tbl>
              <a:tblPr firstRow="1" bandRow="1">
                <a:tableStyleId>{5C22544A-7EE6-4342-B048-85BDC9FD1C3A}</a:tableStyleId>
              </a:tblPr>
              <a:tblGrid>
                <a:gridCol w="4338428">
                  <a:extLst>
                    <a:ext uri="{9D8B030D-6E8A-4147-A177-3AD203B41FA5}">
                      <a16:colId xmlns="" xmlns:a16="http://schemas.microsoft.com/office/drawing/2014/main" val="2787916355"/>
                    </a:ext>
                  </a:extLst>
                </a:gridCol>
                <a:gridCol w="4338428">
                  <a:extLst>
                    <a:ext uri="{9D8B030D-6E8A-4147-A177-3AD203B41FA5}">
                      <a16:colId xmlns="" xmlns:a16="http://schemas.microsoft.com/office/drawing/2014/main" val="3708327012"/>
                    </a:ext>
                  </a:extLst>
                </a:gridCol>
              </a:tblGrid>
              <a:tr h="3789041">
                <a:tc>
                  <a:txBody>
                    <a:bodyPr/>
                    <a:lstStyle/>
                    <a:p>
                      <a:pPr>
                        <a:lnSpc>
                          <a:spcPct val="107000"/>
                        </a:lnSpc>
                        <a:spcAft>
                          <a:spcPts val="800"/>
                        </a:spcAft>
                      </a:pPr>
                      <a:r>
                        <a:rPr lang="ru-RU" dirty="0"/>
                        <a:t>1. Ранним утром.</a:t>
                      </a:r>
                    </a:p>
                    <a:p>
                      <a:pPr>
                        <a:lnSpc>
                          <a:spcPct val="107000"/>
                        </a:lnSpc>
                        <a:spcAft>
                          <a:spcPts val="800"/>
                        </a:spcAft>
                      </a:pPr>
                      <a:r>
                        <a:rPr lang="ru-RU" dirty="0"/>
                        <a:t>2. Вкусный завтрак.</a:t>
                      </a:r>
                    </a:p>
                    <a:p>
                      <a:pPr>
                        <a:lnSpc>
                          <a:spcPct val="107000"/>
                        </a:lnSpc>
                        <a:spcAft>
                          <a:spcPts val="800"/>
                        </a:spcAft>
                      </a:pPr>
                      <a:r>
                        <a:rPr lang="ru-RU" dirty="0"/>
                        <a:t>3. Пальто.</a:t>
                      </a:r>
                    </a:p>
                    <a:p>
                      <a:pPr>
                        <a:lnSpc>
                          <a:spcPct val="107000"/>
                        </a:lnSpc>
                        <a:spcAft>
                          <a:spcPts val="800"/>
                        </a:spcAft>
                      </a:pPr>
                      <a:r>
                        <a:rPr lang="ru-RU" dirty="0"/>
                        <a:t>4. Воздух свеж.</a:t>
                      </a:r>
                    </a:p>
                    <a:p>
                      <a:pPr>
                        <a:lnSpc>
                          <a:spcPct val="107000"/>
                        </a:lnSpc>
                        <a:spcAft>
                          <a:spcPts val="800"/>
                        </a:spcAft>
                      </a:pPr>
                      <a:r>
                        <a:rPr lang="ru-RU" dirty="0"/>
                        <a:t>5. Хорошее настроение.</a:t>
                      </a:r>
                    </a:p>
                    <a:p>
                      <a:pPr>
                        <a:lnSpc>
                          <a:spcPct val="107000"/>
                        </a:lnSpc>
                        <a:spcAft>
                          <a:spcPts val="800"/>
                        </a:spcAft>
                      </a:pPr>
                      <a:r>
                        <a:rPr lang="ru-RU" dirty="0"/>
                        <a:t>6. Автобус.</a:t>
                      </a:r>
                    </a:p>
                    <a:p>
                      <a:pPr>
                        <a:lnSpc>
                          <a:spcPct val="107000"/>
                        </a:lnSpc>
                        <a:spcAft>
                          <a:spcPts val="800"/>
                        </a:spcAft>
                      </a:pPr>
                      <a:r>
                        <a:rPr lang="ru-RU" dirty="0"/>
                        <a:t>7. Открытая книга.</a:t>
                      </a:r>
                    </a:p>
                    <a:p>
                      <a:pPr>
                        <a:lnSpc>
                          <a:spcPct val="107000"/>
                        </a:lnSpc>
                        <a:spcAft>
                          <a:spcPts val="800"/>
                        </a:spcAft>
                      </a:pPr>
                      <a:r>
                        <a:rPr lang="ru-RU" dirty="0"/>
                        <a:t>8. Головная боль.</a:t>
                      </a:r>
                    </a:p>
                    <a:p>
                      <a:pPr>
                        <a:lnSpc>
                          <a:spcPct val="107000"/>
                        </a:lnSpc>
                        <a:spcAft>
                          <a:spcPts val="800"/>
                        </a:spcAft>
                      </a:pPr>
                      <a:r>
                        <a:rPr lang="ru-RU" dirty="0"/>
                        <a:t>9. Зашли в продуктовый магазин.</a:t>
                      </a:r>
                    </a:p>
                  </a:txBody>
                  <a:tcPr/>
                </a:tc>
                <a:tc>
                  <a:txBody>
                    <a:bodyPr/>
                    <a:lstStyle/>
                    <a:p>
                      <a:r>
                        <a:rPr lang="ru-RU" dirty="0"/>
                        <a:t>10. Детские слезы.</a:t>
                      </a:r>
                    </a:p>
                    <a:p>
                      <a:r>
                        <a:rPr lang="ru-RU" dirty="0"/>
                        <a:t>11. Сложное задание.</a:t>
                      </a:r>
                    </a:p>
                    <a:p>
                      <a:r>
                        <a:rPr lang="ru-RU" dirty="0"/>
                        <a:t>12. Школа. </a:t>
                      </a:r>
                    </a:p>
                    <a:p>
                      <a:r>
                        <a:rPr lang="ru-RU" dirty="0"/>
                        <a:t>13. Поиск.</a:t>
                      </a:r>
                    </a:p>
                    <a:p>
                      <a:r>
                        <a:rPr lang="ru-RU" dirty="0"/>
                        <a:t>14. Ошиблись дверью.</a:t>
                      </a:r>
                    </a:p>
                    <a:p>
                      <a:r>
                        <a:rPr lang="ru-RU" dirty="0"/>
                        <a:t>15. Чудесное открытие.</a:t>
                      </a:r>
                    </a:p>
                    <a:p>
                      <a:r>
                        <a:rPr lang="ru-RU" dirty="0"/>
                        <a:t>16. Надо спать.</a:t>
                      </a:r>
                    </a:p>
                    <a:p>
                      <a:r>
                        <a:rPr lang="ru-RU" dirty="0"/>
                        <a:t>Усложнение: до 20 словосочетаний и более.</a:t>
                      </a:r>
                    </a:p>
                    <a:p>
                      <a:pPr>
                        <a:lnSpc>
                          <a:spcPct val="107000"/>
                        </a:lnSpc>
                        <a:spcAft>
                          <a:spcPts val="800"/>
                        </a:spcAft>
                      </a:pPr>
                      <a:endParaRPr lang="ru-RU" dirty="0"/>
                    </a:p>
                  </a:txBody>
                  <a:tcPr/>
                </a:tc>
                <a:extLst>
                  <a:ext uri="{0D108BD9-81ED-4DB2-BD59-A6C34878D82A}">
                    <a16:rowId xmlns="" xmlns:a16="http://schemas.microsoft.com/office/drawing/2014/main" val="430613130"/>
                  </a:ext>
                </a:extLst>
              </a:tr>
            </a:tbl>
          </a:graphicData>
        </a:graphic>
      </p:graphicFrame>
    </p:spTree>
    <p:extLst>
      <p:ext uri="{BB962C8B-B14F-4D97-AF65-F5344CB8AC3E}">
        <p14:creationId xmlns:p14="http://schemas.microsoft.com/office/powerpoint/2010/main" val="30051381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09600" y="500184"/>
            <a:ext cx="10597662" cy="5398016"/>
          </a:xfrm>
          <a:prstGeom prst="rect">
            <a:avLst/>
          </a:prstGeom>
        </p:spPr>
        <p:txBody>
          <a:bodyPr wrap="square">
            <a:spAutoFit/>
          </a:bodyPr>
          <a:lstStyle/>
          <a:p>
            <a:pPr>
              <a:lnSpc>
                <a:spcPct val="107000"/>
              </a:lnSpc>
              <a:spcAft>
                <a:spcPts val="800"/>
              </a:spcAft>
            </a:pPr>
            <a:r>
              <a:rPr lang="ru-RU" sz="2800" b="1" dirty="0">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Упражнение «Эмоциональная память»</a:t>
            </a:r>
            <a:endParaRPr lang="ru-RU" sz="2800"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endParaRPr>
          </a:p>
          <a:p>
            <a:pPr>
              <a:lnSpc>
                <a:spcPct val="107000"/>
              </a:lnSpc>
            </a:pPr>
            <a:r>
              <a:rPr lang="ru-RU" sz="2400" dirty="0">
                <a:latin typeface="Times New Roman" panose="02020603050405020304" pitchFamily="18" charset="0"/>
                <a:ea typeface="Times New Roman" panose="02020603050405020304" pitchFamily="18" charset="0"/>
                <a:cs typeface="Times New Roman" panose="02020603050405020304" pitchFamily="18" charset="0"/>
              </a:rPr>
              <a:t>Предварительно готовятся и раздаются карточки с различными эмоциями: гнев, радость, страх, удивление и т.п. На каждой карточке отдельная эмоция или эмоциональное состояние, которые раздаются участникам.</a:t>
            </a: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a:p>
            <a:pPr>
              <a:lnSpc>
                <a:spcPct val="107000"/>
              </a:lnSpc>
            </a:pPr>
            <a:r>
              <a:rPr lang="ru-RU" sz="2400" dirty="0">
                <a:latin typeface="Times New Roman" panose="02020603050405020304" pitchFamily="18" charset="0"/>
                <a:ea typeface="Times New Roman" panose="02020603050405020304" pitchFamily="18" charset="0"/>
                <a:cs typeface="Times New Roman" panose="02020603050405020304" pitchFamily="18" charset="0"/>
              </a:rPr>
              <a:t>Ведущий. Вам нужно запомнить текст. Это сделать очень просто. Все по очереди читают этот текст, читают разным голосом, с эмоциями, которые записаны на ваших карточках. Учтите, чем с более выразительными интонациями и эмоциями вы прочтете фразу, тем больше вероятность ее всем запомнить.</a:t>
            </a: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a:p>
            <a:pPr>
              <a:lnSpc>
                <a:spcPct val="107000"/>
              </a:lnSpc>
            </a:pPr>
            <a:r>
              <a:rPr lang="ru-RU" sz="2400" dirty="0">
                <a:latin typeface="Times New Roman" panose="02020603050405020304" pitchFamily="18" charset="0"/>
                <a:ea typeface="Times New Roman" panose="02020603050405020304" pitchFamily="18" charset="0"/>
                <a:cs typeface="Times New Roman" panose="02020603050405020304" pitchFamily="18" charset="0"/>
              </a:rPr>
              <a:t>Ведущий по очереди указывает на того игрока, которому предстоит читать. А все остальные пытаются воспроизвести произнесенную им фразу, сохранив эмоции читающего. Победителями окажутся те, чьи фразы запомнили большинство участников игры</a:t>
            </a:r>
            <a:r>
              <a:rPr lang="ru-RU" sz="2400" dirty="0" smtClean="0">
                <a:latin typeface="Times New Roman" panose="02020603050405020304" pitchFamily="18" charset="0"/>
                <a:ea typeface="Times New Roman" panose="02020603050405020304" pitchFamily="18" charset="0"/>
                <a:cs typeface="Times New Roman" panose="02020603050405020304" pitchFamily="18" charset="0"/>
              </a:rPr>
              <a:t>.</a:t>
            </a: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67013735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258276" y="719014"/>
            <a:ext cx="10167815" cy="869071"/>
          </a:xfrm>
        </p:spPr>
        <p:txBody>
          <a:bodyPr>
            <a:normAutofit fontScale="90000"/>
          </a:bodyPr>
          <a:lstStyle/>
          <a:p>
            <a:r>
              <a:rPr lang="ru-RU" dirty="0">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Упражнение «Мой день Рождения» </a:t>
            </a:r>
            <a:r>
              <a:rPr lang="ru-RU" dirty="0">
                <a:latin typeface="Times New Roman" panose="02020603050405020304" pitchFamily="18" charset="0"/>
                <a:ea typeface="Calibri" panose="020F0502020204030204" pitchFamily="34" charset="0"/>
                <a:cs typeface="Times New Roman" panose="02020603050405020304" pitchFamily="18" charset="0"/>
              </a:rPr>
              <a:t/>
            </a:r>
            <a:br>
              <a:rPr lang="ru-RU" dirty="0">
                <a:latin typeface="Times New Roman" panose="02020603050405020304" pitchFamily="18" charset="0"/>
                <a:ea typeface="Calibri" panose="020F0502020204030204" pitchFamily="34" charset="0"/>
                <a:cs typeface="Times New Roman" panose="02020603050405020304" pitchFamily="18" charset="0"/>
              </a:rPr>
            </a:br>
            <a:endParaRPr lang="ru-RU" dirty="0"/>
          </a:p>
        </p:txBody>
      </p:sp>
      <p:sp>
        <p:nvSpPr>
          <p:cNvPr id="3" name="Объект 2"/>
          <p:cNvSpPr>
            <a:spLocks noGrp="1"/>
          </p:cNvSpPr>
          <p:nvPr>
            <p:ph idx="1"/>
          </p:nvPr>
        </p:nvSpPr>
        <p:spPr>
          <a:xfrm>
            <a:off x="639299" y="1741737"/>
            <a:ext cx="10911840" cy="4187952"/>
          </a:xfrm>
        </p:spPr>
        <p:txBody>
          <a:bodyPr>
            <a:normAutofit lnSpcReduction="10000"/>
          </a:bodyPr>
          <a:lstStyle/>
          <a:p>
            <a:pPr marL="0" indent="0">
              <a:lnSpc>
                <a:spcPct val="107000"/>
              </a:lnSpc>
              <a:buNone/>
            </a:pPr>
            <a:r>
              <a:rPr lang="ru-RU" dirty="0" smtClean="0">
                <a:latin typeface="Times New Roman" panose="02020603050405020304" pitchFamily="18" charset="0"/>
                <a:ea typeface="Times New Roman" panose="02020603050405020304" pitchFamily="18" charset="0"/>
                <a:cs typeface="Times New Roman" panose="02020603050405020304" pitchFamily="18" charset="0"/>
              </a:rPr>
              <a:t>Упражнение </a:t>
            </a:r>
            <a:r>
              <a:rPr lang="ru-RU" dirty="0">
                <a:latin typeface="Times New Roman" panose="02020603050405020304" pitchFamily="18" charset="0"/>
                <a:ea typeface="Times New Roman" panose="02020603050405020304" pitchFamily="18" charset="0"/>
                <a:cs typeface="Times New Roman" panose="02020603050405020304" pitchFamily="18" charset="0"/>
              </a:rPr>
              <a:t>развивает память, способность к длительной концентрации внимания. </a:t>
            </a:r>
            <a:endParaRPr lang="ru-RU" dirty="0">
              <a:latin typeface="Times New Roman" panose="02020603050405020304" pitchFamily="18" charset="0"/>
              <a:ea typeface="Calibri" panose="020F0502020204030204" pitchFamily="34" charset="0"/>
              <a:cs typeface="Times New Roman" panose="02020603050405020304" pitchFamily="18" charset="0"/>
            </a:endParaRPr>
          </a:p>
          <a:p>
            <a:pPr marL="0" indent="0">
              <a:lnSpc>
                <a:spcPct val="107000"/>
              </a:lnSpc>
              <a:buNone/>
            </a:pPr>
            <a:r>
              <a:rPr lang="ru-RU" dirty="0">
                <a:latin typeface="Times New Roman" panose="02020603050405020304" pitchFamily="18" charset="0"/>
                <a:ea typeface="Times New Roman" panose="02020603050405020304" pitchFamily="18" charset="0"/>
                <a:cs typeface="Times New Roman" panose="02020603050405020304" pitchFamily="18" charset="0"/>
              </a:rPr>
              <a:t>Участники группы, как и в первом варианте, по очереди называют свои имена, но к своему имени каждый участник добавляет еще дату своего дня Рождения. Второй – имя предыдущего и дату его дня Рождения, свое имя и дату своего дня Рождения, третий – имена и дни Рождения двух предыдущих и свое имя и дату своего дня Рождения и т.д. Последний, таким образом, должен назвать имена и даты дней Рождения всех членов группы. </a:t>
            </a:r>
            <a:endParaRPr lang="ru-RU" dirty="0">
              <a:latin typeface="Times New Roman" panose="02020603050405020304" pitchFamily="18" charset="0"/>
              <a:ea typeface="Calibri" panose="020F0502020204030204" pitchFamily="34" charset="0"/>
              <a:cs typeface="Times New Roman" panose="02020603050405020304" pitchFamily="18" charset="0"/>
            </a:endParaRPr>
          </a:p>
          <a:p>
            <a:endParaRPr lang="ru-RU" dirty="0"/>
          </a:p>
        </p:txBody>
      </p:sp>
    </p:spTree>
    <p:extLst>
      <p:ext uri="{BB962C8B-B14F-4D97-AF65-F5344CB8AC3E}">
        <p14:creationId xmlns:p14="http://schemas.microsoft.com/office/powerpoint/2010/main" val="19595754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055077" y="882020"/>
            <a:ext cx="10058400" cy="3561552"/>
          </a:xfrm>
          <a:prstGeom prst="rect">
            <a:avLst/>
          </a:prstGeom>
        </p:spPr>
        <p:txBody>
          <a:bodyPr wrap="square">
            <a:spAutoFit/>
          </a:bodyPr>
          <a:lstStyle/>
          <a:p>
            <a:pPr algn="ctr">
              <a:lnSpc>
                <a:spcPct val="107000"/>
              </a:lnSpc>
              <a:spcAft>
                <a:spcPts val="0"/>
              </a:spcAft>
            </a:pPr>
            <a:r>
              <a:rPr lang="ru-RU" sz="2400" b="1" i="1" u="sng" dirty="0">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Упражнения направлены на развитие восприятия и ощущений. </a:t>
            </a:r>
            <a:endParaRPr lang="ru-RU" sz="2400" b="1"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endParaRPr>
          </a:p>
          <a:p>
            <a:pPr algn="ctr">
              <a:lnSpc>
                <a:spcPct val="107000"/>
              </a:lnSpc>
              <a:spcAft>
                <a:spcPts val="800"/>
              </a:spcAft>
            </a:pPr>
            <a:endParaRPr lang="ru-RU" sz="2400" b="1" dirty="0" smtClean="0">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endParaRPr>
          </a:p>
          <a:p>
            <a:pPr>
              <a:lnSpc>
                <a:spcPct val="107000"/>
              </a:lnSpc>
              <a:spcAft>
                <a:spcPts val="800"/>
              </a:spcAft>
            </a:pPr>
            <a:r>
              <a:rPr lang="ru-RU" sz="2400" b="1" dirty="0" smtClean="0">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Упражнение </a:t>
            </a:r>
            <a:r>
              <a:rPr lang="ru-RU" sz="2400" b="1" i="1" dirty="0">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«ЗВУЧАНИЕ ПРЕДМЕТОВ»</a:t>
            </a:r>
            <a:endParaRPr lang="ru-RU" sz="2400" b="1"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endParaRPr>
          </a:p>
          <a:p>
            <a:pPr>
              <a:lnSpc>
                <a:spcPct val="107000"/>
              </a:lnSpc>
              <a:spcAft>
                <a:spcPts val="800"/>
              </a:spcAft>
            </a:pPr>
            <a:r>
              <a:rPr lang="ru-RU" sz="2000" b="1" dirty="0">
                <a:latin typeface="Times New Roman" panose="02020603050405020304" pitchFamily="18" charset="0"/>
                <a:ea typeface="Times New Roman" panose="02020603050405020304" pitchFamily="18" charset="0"/>
                <a:cs typeface="Times New Roman" panose="02020603050405020304" pitchFamily="18" charset="0"/>
              </a:rPr>
              <a:t>Цель: </a:t>
            </a:r>
            <a:r>
              <a:rPr lang="ru-RU" sz="2000" i="1" dirty="0">
                <a:latin typeface="Times New Roman" panose="02020603050405020304" pitchFamily="18" charset="0"/>
                <a:ea typeface="Times New Roman" panose="02020603050405020304" pitchFamily="18" charset="0"/>
                <a:cs typeface="Times New Roman" panose="02020603050405020304" pitchFamily="18" charset="0"/>
              </a:rPr>
              <a:t>Развитие способности по звуку определять предметы из разных материалов (пластмассовые, стеклянные, деревянные).</a:t>
            </a:r>
            <a:endParaRPr lang="ru-RU" sz="2000" dirty="0">
              <a:latin typeface="Times New Roman" panose="02020603050405020304" pitchFamily="18" charset="0"/>
              <a:ea typeface="Calibri" panose="020F0502020204030204" pitchFamily="34" charset="0"/>
              <a:cs typeface="Times New Roman" panose="02020603050405020304" pitchFamily="18" charset="0"/>
            </a:endParaRPr>
          </a:p>
          <a:p>
            <a:pPr>
              <a:lnSpc>
                <a:spcPct val="107000"/>
              </a:lnSpc>
              <a:spcAft>
                <a:spcPts val="800"/>
              </a:spcAft>
            </a:pPr>
            <a:r>
              <a:rPr lang="ru-RU" sz="2000" b="1" dirty="0">
                <a:latin typeface="Times New Roman" panose="02020603050405020304" pitchFamily="18" charset="0"/>
                <a:ea typeface="Times New Roman" panose="02020603050405020304" pitchFamily="18" charset="0"/>
                <a:cs typeface="Times New Roman" panose="02020603050405020304" pitchFamily="18" charset="0"/>
              </a:rPr>
              <a:t>Инструкция.</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Посмотрите на предметы, которые находятся пе­ред вами (стол, доска, окно, ваза, книга и др.). Теперь закройте глаза, слушайте и отгадывайте, по какому предмету я буду стучать. Запом­ните последовательность и, открыв глаза, запишите свои восприятия. Теперь давайте проверим, правильно ли вы определили звучащие </a:t>
            </a:r>
            <a:r>
              <a:rPr lang="ru-RU" sz="2000" dirty="0" smtClean="0">
                <a:latin typeface="Times New Roman" panose="02020603050405020304" pitchFamily="18" charset="0"/>
                <a:ea typeface="Times New Roman" panose="02020603050405020304" pitchFamily="18" charset="0"/>
                <a:cs typeface="Times New Roman" panose="02020603050405020304" pitchFamily="18" charset="0"/>
              </a:rPr>
              <a:t>предметы</a:t>
            </a:r>
            <a:endParaRPr lang="ru-RU" sz="2000" dirty="0">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96858023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09784" y="419295"/>
            <a:ext cx="10245969" cy="1051560"/>
          </a:xfrm>
        </p:spPr>
        <p:txBody>
          <a:bodyPr>
            <a:normAutofit fontScale="90000"/>
          </a:bodyPr>
          <a:lstStyle/>
          <a:p>
            <a:r>
              <a:rPr lang="ru-RU" dirty="0">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Упражнение </a:t>
            </a:r>
            <a:r>
              <a:rPr lang="ru-RU" i="1" dirty="0">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«ВОСПРИЯТИЕ ПРЕДМЕТА»</a:t>
            </a:r>
            <a:r>
              <a:rPr lang="ru-RU" dirty="0">
                <a:latin typeface="Times New Roman" panose="02020603050405020304" pitchFamily="18" charset="0"/>
                <a:ea typeface="Calibri" panose="020F0502020204030204" pitchFamily="34" charset="0"/>
                <a:cs typeface="Times New Roman" panose="02020603050405020304" pitchFamily="18" charset="0"/>
              </a:rPr>
              <a:t/>
            </a:r>
            <a:br>
              <a:rPr lang="ru-RU" dirty="0">
                <a:latin typeface="Times New Roman" panose="02020603050405020304" pitchFamily="18" charset="0"/>
                <a:ea typeface="Calibri" panose="020F0502020204030204" pitchFamily="34" charset="0"/>
                <a:cs typeface="Times New Roman" panose="02020603050405020304" pitchFamily="18" charset="0"/>
              </a:rPr>
            </a:br>
            <a:endParaRPr lang="ru-RU" dirty="0"/>
          </a:p>
        </p:txBody>
      </p:sp>
      <p:sp>
        <p:nvSpPr>
          <p:cNvPr id="3" name="Объект 2"/>
          <p:cNvSpPr>
            <a:spLocks noGrp="1"/>
          </p:cNvSpPr>
          <p:nvPr>
            <p:ph idx="1"/>
          </p:nvPr>
        </p:nvSpPr>
        <p:spPr>
          <a:xfrm>
            <a:off x="725268" y="1624505"/>
            <a:ext cx="10911840" cy="4187952"/>
          </a:xfrm>
        </p:spPr>
        <p:txBody>
          <a:bodyPr>
            <a:normAutofit/>
          </a:bodyPr>
          <a:lstStyle/>
          <a:p>
            <a:pPr marL="0" indent="0">
              <a:lnSpc>
                <a:spcPct val="107000"/>
              </a:lnSpc>
              <a:spcAft>
                <a:spcPts val="800"/>
              </a:spcAft>
              <a:buNone/>
            </a:pPr>
            <a:r>
              <a:rPr lang="ru-RU" b="1" dirty="0" smtClean="0">
                <a:latin typeface="Times New Roman" panose="02020603050405020304" pitchFamily="18" charset="0"/>
                <a:ea typeface="Times New Roman" panose="02020603050405020304" pitchFamily="18" charset="0"/>
                <a:cs typeface="Times New Roman" panose="02020603050405020304" pitchFamily="18" charset="0"/>
              </a:rPr>
              <a:t>Цель</a:t>
            </a:r>
            <a:r>
              <a:rPr lang="ru-RU" b="1" dirty="0">
                <a:latin typeface="Times New Roman" panose="02020603050405020304" pitchFamily="18" charset="0"/>
                <a:ea typeface="Times New Roman" panose="02020603050405020304" pitchFamily="18" charset="0"/>
                <a:cs typeface="Times New Roman" panose="02020603050405020304" pitchFamily="18" charset="0"/>
              </a:rPr>
              <a:t>: </a:t>
            </a:r>
            <a:r>
              <a:rPr lang="ru-RU" i="1" dirty="0">
                <a:latin typeface="Times New Roman" panose="02020603050405020304" pitchFamily="18" charset="0"/>
                <a:ea typeface="Times New Roman" panose="02020603050405020304" pitchFamily="18" charset="0"/>
                <a:cs typeface="Times New Roman" panose="02020603050405020304" pitchFamily="18" charset="0"/>
              </a:rPr>
              <a:t>Развитие способности быстро воспринимать предмет в совокуп­ности всех его признаков. (Проводится в парах).</a:t>
            </a:r>
            <a:endParaRPr lang="ru-RU" dirty="0">
              <a:latin typeface="Times New Roman" panose="02020603050405020304" pitchFamily="18" charset="0"/>
              <a:ea typeface="Calibri" panose="020F0502020204030204" pitchFamily="34" charset="0"/>
              <a:cs typeface="Times New Roman" panose="02020603050405020304" pitchFamily="18" charset="0"/>
            </a:endParaRPr>
          </a:p>
          <a:p>
            <a:pPr marL="0" indent="0">
              <a:lnSpc>
                <a:spcPct val="107000"/>
              </a:lnSpc>
              <a:spcAft>
                <a:spcPts val="800"/>
              </a:spcAft>
              <a:buNone/>
            </a:pPr>
            <a:r>
              <a:rPr lang="ru-RU" b="1" dirty="0">
                <a:latin typeface="Times New Roman" panose="02020603050405020304" pitchFamily="18" charset="0"/>
                <a:ea typeface="Times New Roman" panose="02020603050405020304" pitchFamily="18" charset="0"/>
                <a:cs typeface="Times New Roman" panose="02020603050405020304" pitchFamily="18" charset="0"/>
              </a:rPr>
              <a:t>Инструкция.</a:t>
            </a:r>
            <a:r>
              <a:rPr lang="ru-RU" dirty="0">
                <a:latin typeface="Times New Roman" panose="02020603050405020304" pitchFamily="18" charset="0"/>
                <a:ea typeface="Times New Roman" panose="02020603050405020304" pitchFamily="18" charset="0"/>
                <a:cs typeface="Times New Roman" panose="02020603050405020304" pitchFamily="18" charset="0"/>
              </a:rPr>
              <a:t> Предъявите своему напарнику небольшой пред­мет, например, брелок или фломастер на 5 сек. После того как вы уберете предмет, попросите подробнейшим образом описать его. </a:t>
            </a:r>
            <a:endParaRPr lang="ru-RU" dirty="0">
              <a:latin typeface="Times New Roman" panose="02020603050405020304" pitchFamily="18" charset="0"/>
              <a:ea typeface="Calibri" panose="020F0502020204030204" pitchFamily="34" charset="0"/>
              <a:cs typeface="Times New Roman" panose="02020603050405020304" pitchFamily="18" charset="0"/>
            </a:endParaRPr>
          </a:p>
          <a:p>
            <a:pPr marL="0" indent="0">
              <a:lnSpc>
                <a:spcPct val="107000"/>
              </a:lnSpc>
              <a:spcAft>
                <a:spcPts val="800"/>
              </a:spcAft>
              <a:buNone/>
            </a:pPr>
            <a:r>
              <a:rPr lang="ru-RU" b="1" i="1" dirty="0">
                <a:latin typeface="Times New Roman" panose="02020603050405020304" pitchFamily="18" charset="0"/>
                <a:ea typeface="Times New Roman" panose="02020603050405020304" pitchFamily="18" charset="0"/>
                <a:cs typeface="Times New Roman" panose="02020603050405020304" pitchFamily="18" charset="0"/>
              </a:rPr>
              <a:t>Усложнение:</a:t>
            </a:r>
            <a:endParaRPr lang="ru-RU" dirty="0">
              <a:latin typeface="Times New Roman" panose="02020603050405020304" pitchFamily="18" charset="0"/>
              <a:ea typeface="Calibri" panose="020F0502020204030204" pitchFamily="34" charset="0"/>
              <a:cs typeface="Times New Roman" panose="02020603050405020304" pitchFamily="18" charset="0"/>
            </a:endParaRPr>
          </a:p>
          <a:p>
            <a:pPr marL="0" indent="0">
              <a:lnSpc>
                <a:spcPct val="107000"/>
              </a:lnSpc>
              <a:spcAft>
                <a:spcPts val="800"/>
              </a:spcAft>
              <a:buNone/>
            </a:pPr>
            <a:r>
              <a:rPr lang="ru-RU" dirty="0">
                <a:latin typeface="Times New Roman" panose="02020603050405020304" pitchFamily="18" charset="0"/>
                <a:ea typeface="Times New Roman" panose="02020603050405020304" pitchFamily="18" charset="0"/>
                <a:cs typeface="Times New Roman" panose="02020603050405020304" pitchFamily="18" charset="0"/>
              </a:rPr>
              <a:t>Можно показывать 2, 3, 4 предмета и просить выделять их признаки.</a:t>
            </a:r>
            <a:endParaRPr lang="ru-RU" dirty="0">
              <a:latin typeface="Times New Roman" panose="02020603050405020304" pitchFamily="18" charset="0"/>
              <a:ea typeface="Calibri" panose="020F0502020204030204" pitchFamily="34" charset="0"/>
              <a:cs typeface="Times New Roman" panose="02020603050405020304" pitchFamily="18" charset="0"/>
            </a:endParaRPr>
          </a:p>
          <a:p>
            <a:endParaRPr lang="ru-RU" dirty="0"/>
          </a:p>
        </p:txBody>
      </p:sp>
    </p:spTree>
    <p:extLst>
      <p:ext uri="{BB962C8B-B14F-4D97-AF65-F5344CB8AC3E}">
        <p14:creationId xmlns:p14="http://schemas.microsoft.com/office/powerpoint/2010/main" val="195774711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1"/>
          <p:cNvSpPr>
            <a:spLocks noChangeArrowheads="1"/>
          </p:cNvSpPr>
          <p:nvPr/>
        </p:nvSpPr>
        <p:spPr bwMode="auto">
          <a:xfrm flipV="1">
            <a:off x="914400" y="2295135"/>
            <a:ext cx="15936167" cy="2616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1100" b="1" i="0" u="none" strike="noStrike" cap="none" normalizeH="0" baseline="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55 способов сказать ребенку: </a:t>
            </a:r>
            <a:r>
              <a:rPr kumimoji="0" lang="ru-RU" altLang="ru-RU" sz="1100" b="1"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t>
            </a:r>
            <a:r>
              <a:rPr kumimoji="0" lang="ru-RU" altLang="ru-RU" sz="1100" b="1" i="0" u="none" strike="noStrike" cap="none" normalizeH="0" baseline="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Я тебя люблю</a:t>
            </a:r>
            <a:r>
              <a:rPr kumimoji="0" lang="ru-RU" altLang="ru-RU" sz="1100" b="1"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t>
            </a:r>
            <a:r>
              <a:rPr kumimoji="0" lang="ru-RU" altLang="ru-RU" sz="1100" b="1" i="0" u="none" strike="noStrike" cap="none" normalizeH="0" baseline="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t>
            </a:r>
            <a:endParaRPr kumimoji="0" lang="ru-RU" altLang="ru-RU" sz="1800" b="0" i="0" u="none" strike="noStrike" cap="none" normalizeH="0" baseline="0">
              <a:ln>
                <a:noFill/>
              </a:ln>
              <a:solidFill>
                <a:schemeClr val="tx1"/>
              </a:solidFill>
              <a:effectLst/>
              <a:latin typeface="Arial" panose="020B0604020202020204" pitchFamily="34" charset="0"/>
            </a:endParaRPr>
          </a:p>
        </p:txBody>
      </p:sp>
      <p:sp>
        <p:nvSpPr>
          <p:cNvPr id="5" name="Прямоугольник 4"/>
          <p:cNvSpPr/>
          <p:nvPr/>
        </p:nvSpPr>
        <p:spPr>
          <a:xfrm>
            <a:off x="633046" y="850290"/>
            <a:ext cx="10777416" cy="5172891"/>
          </a:xfrm>
          <a:prstGeom prst="rect">
            <a:avLst/>
          </a:prstGeom>
        </p:spPr>
        <p:txBody>
          <a:bodyPr wrap="square">
            <a:spAutoFit/>
          </a:bodyPr>
          <a:lstStyle/>
          <a:p>
            <a:pPr>
              <a:lnSpc>
                <a:spcPct val="107000"/>
              </a:lnSpc>
              <a:spcAft>
                <a:spcPts val="800"/>
              </a:spcAft>
            </a:pPr>
            <a:r>
              <a:rPr lang="ru-RU" sz="1600" b="1" dirty="0">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Упражнение «</a:t>
            </a:r>
            <a:r>
              <a:rPr lang="ru-RU" sz="1600" b="1" i="1" dirty="0">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ОЩУЩЕНИЕ И ВОСПРИЯТИЕ»</a:t>
            </a:r>
            <a:endParaRPr lang="ru-RU" sz="1600" dirty="0">
              <a:solidFill>
                <a:schemeClr val="accent1"/>
              </a:solidFill>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ru-RU" sz="1600" b="1" dirty="0">
                <a:latin typeface="Times New Roman" panose="02020603050405020304" pitchFamily="18" charset="0"/>
                <a:ea typeface="Times New Roman" panose="02020603050405020304" pitchFamily="18" charset="0"/>
                <a:cs typeface="Times New Roman" panose="02020603050405020304" pitchFamily="18" charset="0"/>
              </a:rPr>
              <a:t>Цель: </a:t>
            </a:r>
            <a:r>
              <a:rPr lang="ru-RU" sz="1600" i="1" dirty="0">
                <a:latin typeface="Times New Roman" panose="02020603050405020304" pitchFamily="18" charset="0"/>
                <a:ea typeface="Times New Roman" panose="02020603050405020304" pitchFamily="18" charset="0"/>
                <a:cs typeface="Times New Roman" panose="02020603050405020304" pitchFamily="18" charset="0"/>
              </a:rPr>
              <a:t>Развитие восприятия, формирование целостного образа предмета­. (Проводится в парах).</a:t>
            </a:r>
            <a:endParaRPr lang="ru-RU" sz="16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ru-RU" sz="1600" b="1" dirty="0">
                <a:latin typeface="Times New Roman" panose="02020603050405020304" pitchFamily="18" charset="0"/>
                <a:ea typeface="Times New Roman" panose="02020603050405020304" pitchFamily="18" charset="0"/>
                <a:cs typeface="Times New Roman" panose="02020603050405020304" pitchFamily="18" charset="0"/>
              </a:rPr>
              <a:t>Инструкция.</a:t>
            </a:r>
            <a:r>
              <a:rPr lang="ru-RU" sz="1600" dirty="0">
                <a:latin typeface="Times New Roman" panose="02020603050405020304" pitchFamily="18" charset="0"/>
                <a:ea typeface="Times New Roman" panose="02020603050405020304" pitchFamily="18" charset="0"/>
                <a:cs typeface="Times New Roman" panose="02020603050405020304" pitchFamily="18" charset="0"/>
              </a:rPr>
              <a:t> Один из вас закроет глаза, а его напарник поло­жит ему на ладонь какой-нибудь предмет. Испытуемому следует</a:t>
            </a:r>
            <a:endParaRPr lang="ru-RU" sz="16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ru-RU" sz="1600" dirty="0">
                <a:latin typeface="Times New Roman" panose="02020603050405020304" pitchFamily="18" charset="0"/>
                <a:ea typeface="Times New Roman" panose="02020603050405020304" pitchFamily="18" charset="0"/>
                <a:cs typeface="Times New Roman" panose="02020603050405020304" pitchFamily="18" charset="0"/>
              </a:rPr>
              <a:t>ответить на вопросы:</a:t>
            </a:r>
            <a:endParaRPr lang="ru-RU" sz="16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ru-RU" sz="1600" dirty="0">
                <a:latin typeface="Times New Roman" panose="02020603050405020304" pitchFamily="18" charset="0"/>
                <a:ea typeface="Times New Roman" panose="02020603050405020304" pitchFamily="18" charset="0"/>
                <a:cs typeface="Times New Roman" panose="02020603050405020304" pitchFamily="18" charset="0"/>
              </a:rPr>
              <a:t>1. Что вы можете сказать об этом предмете?</a:t>
            </a:r>
            <a:endParaRPr lang="ru-RU" sz="16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ru-RU" sz="1600" dirty="0">
                <a:latin typeface="Times New Roman" panose="02020603050405020304" pitchFamily="18" charset="0"/>
                <a:ea typeface="Times New Roman" panose="02020603050405020304" pitchFamily="18" charset="0"/>
                <a:cs typeface="Times New Roman" panose="02020603050405020304" pitchFamily="18" charset="0"/>
              </a:rPr>
              <a:t>2. Он легкий?</a:t>
            </a:r>
            <a:endParaRPr lang="ru-RU" sz="16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ru-RU" sz="1600" dirty="0">
                <a:latin typeface="Times New Roman" panose="02020603050405020304" pitchFamily="18" charset="0"/>
                <a:ea typeface="Times New Roman" panose="02020603050405020304" pitchFamily="18" charset="0"/>
                <a:cs typeface="Times New Roman" panose="02020603050405020304" pitchFamily="18" charset="0"/>
              </a:rPr>
              <a:t>3. Он холодный? и т. д. </a:t>
            </a:r>
            <a:endParaRPr lang="ru-RU" sz="16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ru-RU" sz="1600" dirty="0">
                <a:latin typeface="Times New Roman" panose="02020603050405020304" pitchFamily="18" charset="0"/>
                <a:ea typeface="Times New Roman" panose="02020603050405020304" pitchFamily="18" charset="0"/>
                <a:cs typeface="Times New Roman" panose="02020603050405020304" pitchFamily="18" charset="0"/>
              </a:rPr>
              <a:t>Так выглядят отдельные ощущения. Затем с закрытыми глазами испытуемый ощупывает предмет, формирует целостный образ предмета, отвечая на вопросы:</a:t>
            </a:r>
            <a:endParaRPr lang="ru-RU" sz="16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ru-RU" sz="1600" dirty="0">
                <a:latin typeface="Times New Roman" panose="02020603050405020304" pitchFamily="18" charset="0"/>
                <a:ea typeface="Times New Roman" panose="02020603050405020304" pitchFamily="18" charset="0"/>
                <a:cs typeface="Times New Roman" panose="02020603050405020304" pitchFamily="18" charset="0"/>
              </a:rPr>
              <a:t>1. Что теперь вы можете сказать о предмете?</a:t>
            </a:r>
            <a:endParaRPr lang="ru-RU" sz="16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ru-RU" sz="1600" dirty="0">
                <a:latin typeface="Times New Roman" panose="02020603050405020304" pitchFamily="18" charset="0"/>
                <a:ea typeface="Times New Roman" panose="02020603050405020304" pitchFamily="18" charset="0"/>
                <a:cs typeface="Times New Roman" panose="02020603050405020304" pitchFamily="18" charset="0"/>
              </a:rPr>
              <a:t>2. Что это за предмет?</a:t>
            </a:r>
            <a:endParaRPr lang="ru-RU" sz="16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ru-RU" sz="1600" dirty="0">
                <a:latin typeface="Times New Roman" panose="02020603050405020304" pitchFamily="18" charset="0"/>
                <a:ea typeface="Times New Roman" panose="02020603050405020304" pitchFamily="18" charset="0"/>
                <a:cs typeface="Times New Roman" panose="02020603050405020304" pitchFamily="18" charset="0"/>
              </a:rPr>
              <a:t>Если испытуемый не точно определил предмет, то после того, как он открыл глаза, его просят нарисовать предмет, который был у него в руках.</a:t>
            </a:r>
            <a:endParaRPr lang="ru-RU" sz="16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ru-RU" sz="1600" dirty="0">
                <a:latin typeface="Times New Roman" panose="02020603050405020304" pitchFamily="18" charset="0"/>
                <a:ea typeface="Times New Roman" panose="02020603050405020304" pitchFamily="18" charset="0"/>
                <a:cs typeface="Times New Roman" panose="02020603050405020304" pitchFamily="18" charset="0"/>
              </a:rPr>
              <a:t>Задание повторяется несколько раз с различными предметами</a:t>
            </a:r>
            <a:r>
              <a:rPr lang="ru-RU" sz="1600" dirty="0" smtClean="0">
                <a:latin typeface="Times New Roman" panose="02020603050405020304" pitchFamily="18" charset="0"/>
                <a:ea typeface="Times New Roman" panose="02020603050405020304" pitchFamily="18" charset="0"/>
                <a:cs typeface="Times New Roman" panose="02020603050405020304" pitchFamily="18" charset="0"/>
              </a:rPr>
              <a:t>.</a:t>
            </a:r>
            <a:endParaRPr lang="ru-RU" sz="1600"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21329062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pPr marL="0" indent="0" algn="ctr">
              <a:lnSpc>
                <a:spcPct val="107000"/>
              </a:lnSpc>
              <a:spcAft>
                <a:spcPts val="800"/>
              </a:spcAft>
              <a:buNone/>
            </a:pPr>
            <a:r>
              <a:rPr lang="ru-RU" b="1" dirty="0">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Упражнение </a:t>
            </a:r>
            <a:r>
              <a:rPr lang="ru-RU" b="1" i="1" dirty="0">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«НЕ МОЖЕТ БЫТЬ».</a:t>
            </a:r>
            <a:endParaRPr lang="ru-RU" dirty="0">
              <a:solidFill>
                <a:schemeClr val="accent1"/>
              </a:solidFill>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r>
              <a:rPr lang="ru-RU" b="1" dirty="0">
                <a:latin typeface="Times New Roman" panose="02020603050405020304" pitchFamily="18" charset="0"/>
                <a:ea typeface="Times New Roman" panose="02020603050405020304" pitchFamily="18" charset="0"/>
                <a:cs typeface="Times New Roman" panose="02020603050405020304" pitchFamily="18" charset="0"/>
              </a:rPr>
              <a:t>Цель: </a:t>
            </a:r>
            <a:r>
              <a:rPr lang="ru-RU" i="1" dirty="0">
                <a:latin typeface="Times New Roman" panose="02020603050405020304" pitchFamily="18" charset="0"/>
                <a:ea typeface="Times New Roman" panose="02020603050405020304" pitchFamily="18" charset="0"/>
                <a:cs typeface="Times New Roman" panose="02020603050405020304" pitchFamily="18" charset="0"/>
              </a:rPr>
              <a:t>развиваем воображение.</a:t>
            </a:r>
            <a:r>
              <a:rPr lang="ru-RU" b="1" dirty="0">
                <a:latin typeface="Times New Roman" panose="02020603050405020304" pitchFamily="18" charset="0"/>
                <a:ea typeface="Times New Roman" panose="02020603050405020304" pitchFamily="18" charset="0"/>
                <a:cs typeface="Times New Roman" panose="02020603050405020304" pitchFamily="18" charset="0"/>
              </a:rPr>
              <a:t> </a:t>
            </a:r>
            <a:endParaRPr lang="ru-RU" dirty="0">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r>
              <a:rPr lang="ru-RU" b="1" dirty="0">
                <a:latin typeface="Times New Roman" panose="02020603050405020304" pitchFamily="18" charset="0"/>
                <a:ea typeface="Times New Roman" panose="02020603050405020304" pitchFamily="18" charset="0"/>
                <a:cs typeface="Times New Roman" panose="02020603050405020304" pitchFamily="18" charset="0"/>
              </a:rPr>
              <a:t>Инструкция: </a:t>
            </a:r>
            <a:r>
              <a:rPr lang="ru-RU" dirty="0">
                <a:latin typeface="Times New Roman" panose="02020603050405020304" pitchFamily="18" charset="0"/>
                <a:ea typeface="Times New Roman" panose="02020603050405020304" pitchFamily="18" charset="0"/>
                <a:cs typeface="Times New Roman" panose="02020603050405020304" pitchFamily="18" charset="0"/>
              </a:rPr>
              <a:t>Любой из учеников называет что-нибудь невероятное: вещь, явление природы, необычное животное, рассказывает случай. Выигрывает тот, кто придумает пять таких сюжетов подряд, и никто ни разу ему не скажет: «Бывает!»</a:t>
            </a:r>
            <a:endParaRPr lang="ru-RU" dirty="0">
              <a:latin typeface="Calibri" panose="020F0502020204030204" pitchFamily="34" charset="0"/>
              <a:ea typeface="Calibri" panose="020F0502020204030204" pitchFamily="34" charset="0"/>
              <a:cs typeface="Times New Roman" panose="02020603050405020304" pitchFamily="18" charset="0"/>
            </a:endParaRPr>
          </a:p>
          <a:p>
            <a:endParaRPr lang="ru-RU" dirty="0"/>
          </a:p>
        </p:txBody>
      </p:sp>
    </p:spTree>
    <p:extLst>
      <p:ext uri="{BB962C8B-B14F-4D97-AF65-F5344CB8AC3E}">
        <p14:creationId xmlns:p14="http://schemas.microsoft.com/office/powerpoint/2010/main" val="156075376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79940" y="531445"/>
            <a:ext cx="9980246" cy="5916247"/>
          </a:xfrm>
        </p:spPr>
        <p:txBody>
          <a:bodyPr>
            <a:normAutofit fontScale="62500" lnSpcReduction="20000"/>
          </a:bodyPr>
          <a:lstStyle/>
          <a:p>
            <a:pPr marL="0" indent="0">
              <a:buNone/>
            </a:pPr>
            <a:r>
              <a:rPr lang="ru-RU" sz="3800" b="1" dirty="0" smtClean="0">
                <a:solidFill>
                  <a:schemeClr val="accent1"/>
                </a:solidFill>
                <a:latin typeface="Times New Roman" panose="02020603050405020304" pitchFamily="18" charset="0"/>
                <a:cs typeface="Times New Roman" panose="02020603050405020304" pitchFamily="18" charset="0"/>
              </a:rPr>
              <a:t>Упражнение </a:t>
            </a:r>
            <a:r>
              <a:rPr lang="ru-RU" sz="3800" b="1" i="1" dirty="0">
                <a:solidFill>
                  <a:schemeClr val="accent1"/>
                </a:solidFill>
                <a:latin typeface="Times New Roman" panose="02020603050405020304" pitchFamily="18" charset="0"/>
                <a:cs typeface="Times New Roman" panose="02020603050405020304" pitchFamily="18" charset="0"/>
              </a:rPr>
              <a:t>«ЧЕРТЕЖИ»</a:t>
            </a:r>
            <a:endParaRPr lang="ru-RU" sz="3800" dirty="0">
              <a:solidFill>
                <a:schemeClr val="accent1"/>
              </a:solidFill>
              <a:latin typeface="Times New Roman" panose="02020603050405020304" pitchFamily="18" charset="0"/>
              <a:cs typeface="Times New Roman" panose="02020603050405020304" pitchFamily="18" charset="0"/>
            </a:endParaRPr>
          </a:p>
          <a:p>
            <a:pPr marL="0" indent="0">
              <a:buNone/>
            </a:pPr>
            <a:r>
              <a:rPr lang="ru-RU" sz="3600" b="1" dirty="0">
                <a:latin typeface="Times New Roman" panose="02020603050405020304" pitchFamily="18" charset="0"/>
                <a:cs typeface="Times New Roman" panose="02020603050405020304" pitchFamily="18" charset="0"/>
              </a:rPr>
              <a:t>Цель: </a:t>
            </a:r>
            <a:r>
              <a:rPr lang="ru-RU" sz="3600" i="1" dirty="0">
                <a:latin typeface="Times New Roman" panose="02020603050405020304" pitchFamily="18" charset="0"/>
                <a:cs typeface="Times New Roman" panose="02020603050405020304" pitchFamily="18" charset="0"/>
              </a:rPr>
              <a:t>Развитие воссоздающего воображения.</a:t>
            </a:r>
            <a:endParaRPr lang="ru-RU" sz="3600" dirty="0">
              <a:latin typeface="Times New Roman" panose="02020603050405020304" pitchFamily="18" charset="0"/>
              <a:cs typeface="Times New Roman" panose="02020603050405020304" pitchFamily="18" charset="0"/>
            </a:endParaRPr>
          </a:p>
          <a:p>
            <a:pPr marL="0" indent="0">
              <a:buNone/>
            </a:pPr>
            <a:r>
              <a:rPr lang="ru-RU" sz="3600" b="1" dirty="0">
                <a:latin typeface="Times New Roman" panose="02020603050405020304" pitchFamily="18" charset="0"/>
                <a:cs typeface="Times New Roman" panose="02020603050405020304" pitchFamily="18" charset="0"/>
              </a:rPr>
              <a:t>Инструкция.</a:t>
            </a:r>
            <a:r>
              <a:rPr lang="ru-RU" sz="3600" dirty="0">
                <a:latin typeface="Times New Roman" panose="02020603050405020304" pitchFamily="18" charset="0"/>
                <a:cs typeface="Times New Roman" panose="02020603050405020304" pitchFamily="18" charset="0"/>
              </a:rPr>
              <a:t> Решите 4 следующие задачи. Никакие чертежи при решении делать нельзя.</a:t>
            </a:r>
          </a:p>
          <a:p>
            <a:pPr marL="0" indent="0">
              <a:buNone/>
            </a:pPr>
            <a:r>
              <a:rPr lang="ru-RU" sz="3600" dirty="0">
                <a:latin typeface="Times New Roman" panose="02020603050405020304" pitchFamily="18" charset="0"/>
                <a:cs typeface="Times New Roman" panose="02020603050405020304" pitchFamily="18" charset="0"/>
              </a:rPr>
              <a:t>1. Представьте себе равносторонний треугольник, каждая сторона которого равна 6 метрам. Продолжите мысленно основание треугольника влево на 6 м и параллельно ему через вершину треуголь­ника влево такой же отрезок. Соедините концы параллельных линий прямой. Какая фигура получилась?</a:t>
            </a:r>
          </a:p>
          <a:p>
            <a:pPr marL="0" indent="0">
              <a:buNone/>
            </a:pPr>
            <a:r>
              <a:rPr lang="ru-RU" sz="3600" dirty="0">
                <a:latin typeface="Times New Roman" panose="02020603050405020304" pitchFamily="18" charset="0"/>
                <a:cs typeface="Times New Roman" panose="02020603050405020304" pitchFamily="18" charset="0"/>
              </a:rPr>
              <a:t>2. Представьте себе, что от точки А вы прошли на юг 10 шагов, затем повернули на восток и также сделали 10 шагов, после опять сделали 10 шагов на юг, а затем повернули на запад, прошли столько же и, наконец, сделали 10 шагов на север. Какая фигура получилась?</a:t>
            </a:r>
          </a:p>
          <a:p>
            <a:pPr marL="0" indent="0">
              <a:buNone/>
            </a:pPr>
            <a:r>
              <a:rPr lang="ru-RU" sz="3600" dirty="0">
                <a:latin typeface="Times New Roman" panose="02020603050405020304" pitchFamily="18" charset="0"/>
                <a:cs typeface="Times New Roman" panose="02020603050405020304" pitchFamily="18" charset="0"/>
              </a:rPr>
              <a:t>3. Представьте себе окружность. Поставьте в центре окружно­сти точку, на равном расстоянии от нее (внутри окружности) проведи­те две параллельные линии, а затем к этим прямым на таком же расстоянии от центра проведите две перпендикулярные линии. Какая фигура получилась внутри окружности?</a:t>
            </a:r>
          </a:p>
          <a:p>
            <a:pPr marL="0" indent="0">
              <a:buNone/>
            </a:pPr>
            <a:r>
              <a:rPr lang="ru-RU" sz="3200" dirty="0">
                <a:latin typeface="Times New Roman" panose="02020603050405020304" pitchFamily="18" charset="0"/>
                <a:cs typeface="Times New Roman" panose="02020603050405020304" pitchFamily="18" charset="0"/>
              </a:rPr>
              <a:t>Проверьте правильность ответов с помощью чертежа.</a:t>
            </a:r>
          </a:p>
          <a:p>
            <a:pPr marL="0" indent="0">
              <a:buNone/>
            </a:pPr>
            <a:r>
              <a:rPr lang="ru-RU" sz="3200" b="1" dirty="0">
                <a:latin typeface="Times New Roman" panose="02020603050405020304" pitchFamily="18" charset="0"/>
                <a:cs typeface="Times New Roman" panose="02020603050405020304" pitchFamily="18" charset="0"/>
              </a:rPr>
              <a:t>Ключи: </a:t>
            </a:r>
            <a:r>
              <a:rPr lang="ru-RU" sz="3200" dirty="0">
                <a:latin typeface="Times New Roman" panose="02020603050405020304" pitchFamily="18" charset="0"/>
                <a:cs typeface="Times New Roman" panose="02020603050405020304" pitchFamily="18" charset="0"/>
              </a:rPr>
              <a:t>1) трапеция; 2) перевернутый флажок; 3) квадрат.</a:t>
            </a:r>
          </a:p>
          <a:p>
            <a:endParaRPr lang="ru-RU" sz="8000" dirty="0">
              <a:latin typeface="Times New Roman" panose="02020603050405020304" pitchFamily="18" charset="0"/>
              <a:cs typeface="Times New Roman" panose="02020603050405020304" pitchFamily="18" charset="0"/>
            </a:endParaRPr>
          </a:p>
          <a:p>
            <a:pPr marL="0" indent="0" algn="ctr">
              <a:lnSpc>
                <a:spcPct val="107000"/>
              </a:lnSpc>
              <a:spcAft>
                <a:spcPts val="800"/>
              </a:spcAft>
              <a:buNone/>
            </a:pPr>
            <a:endParaRPr lang="ru-RU" sz="54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6826732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61144" y="411479"/>
            <a:ext cx="10911840" cy="1051560"/>
          </a:xfrm>
        </p:spPr>
        <p:txBody>
          <a:bodyPr>
            <a:normAutofit fontScale="90000"/>
          </a:bodyPr>
          <a:lstStyle/>
          <a:p>
            <a:r>
              <a:rPr lang="ru-RU" dirty="0">
                <a:solidFill>
                  <a:schemeClr val="accent1"/>
                </a:solidFill>
                <a:effectLst/>
                <a:latin typeface="Times New Roman" panose="02020603050405020304" pitchFamily="18" charset="0"/>
                <a:cs typeface="Times New Roman" panose="02020603050405020304" pitchFamily="18" charset="0"/>
              </a:rPr>
              <a:t>Упражнение</a:t>
            </a:r>
            <a:r>
              <a:rPr lang="ru-RU" i="1" dirty="0">
                <a:solidFill>
                  <a:schemeClr val="accent1"/>
                </a:solidFill>
                <a:effectLst/>
                <a:latin typeface="Times New Roman" panose="02020603050405020304" pitchFamily="18" charset="0"/>
                <a:cs typeface="Times New Roman" panose="02020603050405020304" pitchFamily="18" charset="0"/>
              </a:rPr>
              <a:t> «ЧТО БЫЛО БЫ, ЕСЛИ БЫ»</a:t>
            </a:r>
            <a:r>
              <a:rPr lang="ru-RU" dirty="0">
                <a:latin typeface="Times New Roman" panose="02020603050405020304" pitchFamily="18" charset="0"/>
                <a:cs typeface="Times New Roman" panose="02020603050405020304" pitchFamily="18" charset="0"/>
              </a:rPr>
              <a:t/>
            </a:r>
            <a:br>
              <a:rPr lang="ru-RU" dirty="0">
                <a:latin typeface="Times New Roman" panose="02020603050405020304" pitchFamily="18" charset="0"/>
                <a:cs typeface="Times New Roman" panose="02020603050405020304" pitchFamily="18" charset="0"/>
              </a:rPr>
            </a:br>
            <a:endParaRPr lang="ru-RU" dirty="0"/>
          </a:p>
        </p:txBody>
      </p:sp>
      <p:sp>
        <p:nvSpPr>
          <p:cNvPr id="3" name="Объект 2"/>
          <p:cNvSpPr>
            <a:spLocks noGrp="1"/>
          </p:cNvSpPr>
          <p:nvPr>
            <p:ph idx="1"/>
          </p:nvPr>
        </p:nvSpPr>
        <p:spPr>
          <a:xfrm>
            <a:off x="670560" y="1390044"/>
            <a:ext cx="10911840" cy="4187952"/>
          </a:xfrm>
        </p:spPr>
        <p:txBody>
          <a:bodyPr>
            <a:normAutofit/>
          </a:bodyPr>
          <a:lstStyle/>
          <a:p>
            <a:pPr marL="0" indent="0">
              <a:buNone/>
            </a:pPr>
            <a:r>
              <a:rPr lang="ru-RU" b="1" dirty="0" smtClean="0">
                <a:latin typeface="Times New Roman" panose="02020603050405020304" pitchFamily="18" charset="0"/>
                <a:cs typeface="Times New Roman" panose="02020603050405020304" pitchFamily="18" charset="0"/>
              </a:rPr>
              <a:t>Цель</a:t>
            </a:r>
            <a:r>
              <a:rPr lang="ru-RU" b="1" dirty="0">
                <a:latin typeface="Times New Roman" panose="02020603050405020304" pitchFamily="18" charset="0"/>
                <a:cs typeface="Times New Roman" panose="02020603050405020304" pitchFamily="18" charset="0"/>
              </a:rPr>
              <a:t>: </a:t>
            </a:r>
            <a:r>
              <a:rPr lang="ru-RU" i="1" dirty="0">
                <a:latin typeface="Times New Roman" panose="02020603050405020304" pitchFamily="18" charset="0"/>
                <a:cs typeface="Times New Roman" panose="02020603050405020304" pitchFamily="18" charset="0"/>
              </a:rPr>
              <a:t>развиваем воображение.</a:t>
            </a:r>
            <a:r>
              <a:rPr lang="ru-RU" b="1" dirty="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a:p>
            <a:pPr marL="0" indent="0">
              <a:buNone/>
            </a:pPr>
            <a:r>
              <a:rPr lang="ru-RU" b="1" dirty="0">
                <a:latin typeface="Times New Roman" panose="02020603050405020304" pitchFamily="18" charset="0"/>
                <a:cs typeface="Times New Roman" panose="02020603050405020304" pitchFamily="18" charset="0"/>
              </a:rPr>
              <a:t>Инструкция: </a:t>
            </a:r>
            <a:r>
              <a:rPr lang="ru-RU" dirty="0">
                <a:latin typeface="Times New Roman" panose="02020603050405020304" pitchFamily="18" charset="0"/>
                <a:cs typeface="Times New Roman" panose="02020603050405020304" pitchFamily="18" charset="0"/>
              </a:rPr>
              <a:t>Кто-нибудь из ребят придумывает самые фантастические ситуации, а другие должны найти наиболее возможные решения. Например:</a:t>
            </a:r>
          </a:p>
          <a:p>
            <a:pPr marL="0" indent="0">
              <a:buNone/>
            </a:pPr>
            <a:r>
              <a:rPr lang="ru-RU" dirty="0">
                <a:latin typeface="Times New Roman" panose="02020603050405020304" pitchFamily="18" charset="0"/>
                <a:cs typeface="Times New Roman" panose="02020603050405020304" pitchFamily="18" charset="0"/>
              </a:rPr>
              <a:t>— «Если каждый человек с рождения приобретет свойство читать мысли другого, как изменится жизнь на Земле».</a:t>
            </a:r>
          </a:p>
          <a:p>
            <a:pPr marL="0" indent="0">
              <a:buNone/>
            </a:pPr>
            <a:r>
              <a:rPr lang="ru-RU" dirty="0">
                <a:latin typeface="Times New Roman" panose="02020603050405020304" pitchFamily="18" charset="0"/>
                <a:cs typeface="Times New Roman" panose="02020603050405020304" pitchFamily="18" charset="0"/>
              </a:rPr>
              <a:t>— «Если бы вдруг исчезла сила притяжения на Земле, т.е. все предметы и существа полностью потеряли свой вес, то ...»</a:t>
            </a:r>
          </a:p>
          <a:p>
            <a:pPr marL="0" indent="0">
              <a:buNone/>
            </a:pPr>
            <a:r>
              <a:rPr lang="ru-RU" dirty="0">
                <a:latin typeface="Times New Roman" panose="02020603050405020304" pitchFamily="18" charset="0"/>
                <a:cs typeface="Times New Roman" panose="02020603050405020304" pitchFamily="18" charset="0"/>
              </a:rPr>
              <a:t>— «Если бы все люди вдруг потеряли дар речи, то...»</a:t>
            </a:r>
          </a:p>
          <a:p>
            <a:endParaRPr lang="ru-RU" dirty="0"/>
          </a:p>
        </p:txBody>
      </p:sp>
    </p:spTree>
    <p:extLst>
      <p:ext uri="{BB962C8B-B14F-4D97-AF65-F5344CB8AC3E}">
        <p14:creationId xmlns:p14="http://schemas.microsoft.com/office/powerpoint/2010/main" val="289342944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734647" y="539262"/>
            <a:ext cx="11042428" cy="5720862"/>
          </a:xfrm>
        </p:spPr>
        <p:txBody>
          <a:bodyPr>
            <a:normAutofit/>
          </a:bodyPr>
          <a:lstStyle/>
          <a:p>
            <a:pPr marL="0" indent="0">
              <a:buNone/>
            </a:pPr>
            <a:r>
              <a:rPr lang="ru-RU" b="1" i="1" u="sng" dirty="0"/>
              <a:t>   </a:t>
            </a:r>
            <a:r>
              <a:rPr lang="ru-RU" b="1" i="1" u="sng" dirty="0">
                <a:solidFill>
                  <a:schemeClr val="accent1"/>
                </a:solidFill>
              </a:rPr>
              <a:t>Упражнения направлены на развитие мыслительных процессов. </a:t>
            </a:r>
            <a:endParaRPr lang="ru-RU" dirty="0">
              <a:solidFill>
                <a:schemeClr val="accent1"/>
              </a:solidFill>
            </a:endParaRPr>
          </a:p>
          <a:p>
            <a:pPr marL="0" indent="0">
              <a:buNone/>
            </a:pPr>
            <a:r>
              <a:rPr lang="ru-RU" sz="2000" b="1" dirty="0">
                <a:solidFill>
                  <a:schemeClr val="accent1"/>
                </a:solidFill>
                <a:latin typeface="Times New Roman" panose="02020603050405020304" pitchFamily="18" charset="0"/>
                <a:cs typeface="Times New Roman" panose="02020603050405020304" pitchFamily="18" charset="0"/>
              </a:rPr>
              <a:t>Упражнение «ПОИСК АНАЛОГОВ»</a:t>
            </a:r>
            <a:r>
              <a:rPr lang="ru-RU" sz="2000" dirty="0">
                <a:solidFill>
                  <a:schemeClr val="accent1"/>
                </a:solidFill>
                <a:latin typeface="Times New Roman" panose="02020603050405020304" pitchFamily="18" charset="0"/>
                <a:cs typeface="Times New Roman" panose="02020603050405020304" pitchFamily="18" charset="0"/>
              </a:rPr>
              <a:t> </a:t>
            </a:r>
          </a:p>
          <a:p>
            <a:pPr marL="0" indent="0">
              <a:buNone/>
            </a:pPr>
            <a:r>
              <a:rPr lang="ru-RU" sz="2000" b="1" dirty="0">
                <a:latin typeface="Times New Roman" panose="02020603050405020304" pitchFamily="18" charset="0"/>
                <a:cs typeface="Times New Roman" panose="02020603050405020304" pitchFamily="18" charset="0"/>
              </a:rPr>
              <a:t>Цель</a:t>
            </a:r>
            <a:r>
              <a:rPr lang="ru-RU" sz="2000" dirty="0">
                <a:latin typeface="Times New Roman" panose="02020603050405020304" pitchFamily="18" charset="0"/>
                <a:cs typeface="Times New Roman" panose="02020603050405020304" pitchFamily="18" charset="0"/>
              </a:rPr>
              <a:t>: </a:t>
            </a:r>
            <a:r>
              <a:rPr lang="ru-RU" sz="2000" i="1" dirty="0">
                <a:latin typeface="Times New Roman" panose="02020603050405020304" pitchFamily="18" charset="0"/>
                <a:cs typeface="Times New Roman" panose="02020603050405020304" pitchFamily="18" charset="0"/>
              </a:rPr>
              <a:t>формирование способности классифицировать явления по их признакам, выделять в предметах разнообразные свойства, оперировать с каждым из них.</a:t>
            </a:r>
            <a:endParaRPr lang="ru-RU" sz="2000" dirty="0">
              <a:latin typeface="Times New Roman" panose="02020603050405020304" pitchFamily="18" charset="0"/>
              <a:cs typeface="Times New Roman" panose="02020603050405020304" pitchFamily="18" charset="0"/>
            </a:endParaRPr>
          </a:p>
          <a:p>
            <a:pPr marL="0" indent="0">
              <a:buNone/>
            </a:pPr>
            <a:r>
              <a:rPr lang="ru-RU" sz="2000" b="1" dirty="0">
                <a:latin typeface="Times New Roman" panose="02020603050405020304" pitchFamily="18" charset="0"/>
                <a:cs typeface="Times New Roman" panose="02020603050405020304" pitchFamily="18" charset="0"/>
              </a:rPr>
              <a:t>Инструкция: </a:t>
            </a:r>
            <a:r>
              <a:rPr lang="ru-RU" sz="2000" dirty="0">
                <a:latin typeface="Times New Roman" panose="02020603050405020304" pitchFamily="18" charset="0"/>
                <a:cs typeface="Times New Roman" panose="02020603050405020304" pitchFamily="18" charset="0"/>
              </a:rPr>
              <a:t>Называется какой-либо предмет или явление, например, «вертолет». Необходимо выписать как можно больше его аналогов, т.е. других предметов, сходных с ним по различным существенным признакам. Следует также систематизировать эти аналоги по группам в зависимости от того, с учетом какого свойства заданного предмета они подбирались. Например, могут быть названы «птица», «бабочка» (летают и садятся), «автобус», «поезд» (транспортные средства), «штопор» и вертолет (важные детали вращаются). Побеждает тот, кто назвал наибольшее количество групп аналогов. (</a:t>
            </a:r>
            <a:r>
              <a:rPr lang="ru-RU" sz="2000" i="1" dirty="0">
                <a:latin typeface="Times New Roman" panose="02020603050405020304" pitchFamily="18" charset="0"/>
                <a:cs typeface="Times New Roman" panose="02020603050405020304" pitchFamily="18" charset="0"/>
              </a:rPr>
              <a:t>Задание направлено на выделение свойств, умение классифицировать по признакам)</a:t>
            </a:r>
          </a:p>
          <a:p>
            <a:pPr marL="0" indent="0">
              <a:buNone/>
            </a:pPr>
            <a:endParaRPr lang="ru-RU" sz="2000" dirty="0">
              <a:latin typeface="Times New Roman" panose="02020603050405020304" pitchFamily="18" charset="0"/>
              <a:cs typeface="Times New Roman" panose="02020603050405020304" pitchFamily="18" charset="0"/>
            </a:endParaRPr>
          </a:p>
          <a:p>
            <a:endParaRPr lang="ru-RU"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496898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51876" y="5970954"/>
            <a:ext cx="10730523" cy="64086"/>
          </a:xfrm>
        </p:spPr>
        <p:txBody>
          <a:bodyPr>
            <a:normAutofit fontScale="90000"/>
          </a:bodyPr>
          <a:lstStyle/>
          <a:p>
            <a:endParaRPr lang="ru-RU" dirty="0"/>
          </a:p>
        </p:txBody>
      </p:sp>
      <p:sp>
        <p:nvSpPr>
          <p:cNvPr id="3" name="Объект 2"/>
          <p:cNvSpPr>
            <a:spLocks noGrp="1"/>
          </p:cNvSpPr>
          <p:nvPr>
            <p:ph idx="1"/>
          </p:nvPr>
        </p:nvSpPr>
        <p:spPr/>
        <p:txBody>
          <a:bodyPr>
            <a:normAutofit fontScale="92500"/>
          </a:bodyPr>
          <a:lstStyle/>
          <a:p>
            <a:pPr marL="0" indent="0">
              <a:buNone/>
            </a:pPr>
            <a:r>
              <a:rPr lang="ru-RU" b="1" dirty="0">
                <a:solidFill>
                  <a:schemeClr val="accent1"/>
                </a:solidFill>
                <a:latin typeface="Times New Roman" panose="02020603050405020304" pitchFamily="18" charset="0"/>
                <a:cs typeface="Times New Roman" panose="02020603050405020304" pitchFamily="18" charset="0"/>
              </a:rPr>
              <a:t>Упражнение</a:t>
            </a:r>
            <a:r>
              <a:rPr lang="ru-RU" b="1" i="1" dirty="0">
                <a:solidFill>
                  <a:schemeClr val="accent1"/>
                </a:solidFill>
                <a:latin typeface="Times New Roman" panose="02020603050405020304" pitchFamily="18" charset="0"/>
                <a:cs typeface="Times New Roman" panose="02020603050405020304" pitchFamily="18" charset="0"/>
              </a:rPr>
              <a:t> «ПОИСК ПРОТИВОПОЛОЖНЫХ ПРЕДМЕТОВ»</a:t>
            </a:r>
            <a:endParaRPr lang="ru-RU" dirty="0">
              <a:solidFill>
                <a:schemeClr val="accent1"/>
              </a:solidFill>
              <a:latin typeface="Times New Roman" panose="02020603050405020304" pitchFamily="18" charset="0"/>
              <a:cs typeface="Times New Roman" panose="02020603050405020304" pitchFamily="18" charset="0"/>
            </a:endParaRPr>
          </a:p>
          <a:p>
            <a:pPr marL="0" indent="0">
              <a:buNone/>
            </a:pPr>
            <a:r>
              <a:rPr lang="ru-RU" b="1" dirty="0">
                <a:latin typeface="Times New Roman" panose="02020603050405020304" pitchFamily="18" charset="0"/>
                <a:cs typeface="Times New Roman" panose="02020603050405020304" pitchFamily="18" charset="0"/>
              </a:rPr>
              <a:t>Цель</a:t>
            </a:r>
            <a:r>
              <a:rPr lang="ru-RU" dirty="0">
                <a:latin typeface="Times New Roman" panose="02020603050405020304" pitchFamily="18" charset="0"/>
                <a:cs typeface="Times New Roman" panose="02020603050405020304" pitchFamily="18" charset="0"/>
              </a:rPr>
              <a:t>: </a:t>
            </a:r>
            <a:r>
              <a:rPr lang="ru-RU" i="1" dirty="0">
                <a:latin typeface="Times New Roman" panose="02020603050405020304" pitchFamily="18" charset="0"/>
                <a:cs typeface="Times New Roman" panose="02020603050405020304" pitchFamily="18" charset="0"/>
              </a:rPr>
              <a:t>Задание направлено на сравнение предметов, поиск свойств предмета.</a:t>
            </a:r>
            <a:endParaRPr lang="ru-RU" dirty="0">
              <a:latin typeface="Times New Roman" panose="02020603050405020304" pitchFamily="18" charset="0"/>
              <a:cs typeface="Times New Roman" panose="02020603050405020304" pitchFamily="18" charset="0"/>
            </a:endParaRPr>
          </a:p>
          <a:p>
            <a:pPr marL="0" indent="0">
              <a:buNone/>
            </a:pPr>
            <a:r>
              <a:rPr lang="ru-RU" b="1" dirty="0">
                <a:latin typeface="Times New Roman" panose="02020603050405020304" pitchFamily="18" charset="0"/>
                <a:cs typeface="Times New Roman" panose="02020603050405020304" pitchFamily="18" charset="0"/>
              </a:rPr>
              <a:t>Инструкция: </a:t>
            </a:r>
            <a:r>
              <a:rPr lang="ru-RU" dirty="0">
                <a:latin typeface="Times New Roman" panose="02020603050405020304" pitchFamily="18" charset="0"/>
                <a:cs typeface="Times New Roman" panose="02020603050405020304" pitchFamily="18" charset="0"/>
              </a:rPr>
              <a:t>Называется какой-либо предмет, например, «дом». Надо назвать как можно больше других предметов противоположных данному. При этом следует ориентироваться на различные признаки предмета и систематизировать его противоположности (антиподы) по группам. Например, в данном случае могут быть названы «сарай» (противоположность по размеру и степени комфорта): «поле» (открытое или закрытое пространство), «вокзал» (чужое или свое помещение) и т.д.</a:t>
            </a:r>
          </a:p>
          <a:p>
            <a:endParaRPr lang="ru-RU" dirty="0"/>
          </a:p>
        </p:txBody>
      </p:sp>
    </p:spTree>
    <p:extLst>
      <p:ext uri="{BB962C8B-B14F-4D97-AF65-F5344CB8AC3E}">
        <p14:creationId xmlns:p14="http://schemas.microsoft.com/office/powerpoint/2010/main" val="390419362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742462" y="574431"/>
            <a:ext cx="7283938" cy="4786923"/>
          </a:xfrm>
        </p:spPr>
        <p:txBody>
          <a:bodyPr>
            <a:normAutofit/>
          </a:bodyPr>
          <a:lstStyle/>
          <a:p>
            <a:pPr marL="0" indent="0">
              <a:buNone/>
            </a:pPr>
            <a:r>
              <a:rPr lang="ru-RU" sz="2000" b="1" dirty="0">
                <a:solidFill>
                  <a:schemeClr val="accent1"/>
                </a:solidFill>
                <a:latin typeface="Times New Roman" panose="02020603050405020304" pitchFamily="18" charset="0"/>
                <a:cs typeface="Times New Roman" panose="02020603050405020304" pitchFamily="18" charset="0"/>
              </a:rPr>
              <a:t>Упражнение «ПОИСК ПРЕДМЕТОВ ПО ЗАДАННЫМ ПРИЗНАКАМ» </a:t>
            </a:r>
            <a:endParaRPr lang="ru-RU" sz="2000" dirty="0">
              <a:solidFill>
                <a:schemeClr val="accent1"/>
              </a:solidFill>
              <a:latin typeface="Times New Roman" panose="02020603050405020304" pitchFamily="18" charset="0"/>
              <a:cs typeface="Times New Roman" panose="02020603050405020304" pitchFamily="18" charset="0"/>
            </a:endParaRPr>
          </a:p>
          <a:p>
            <a:pPr marL="0" indent="0">
              <a:buNone/>
            </a:pPr>
            <a:r>
              <a:rPr lang="ru-RU" sz="2000" b="1" dirty="0">
                <a:latin typeface="Times New Roman" panose="02020603050405020304" pitchFamily="18" charset="0"/>
                <a:cs typeface="Times New Roman" panose="02020603050405020304" pitchFamily="18" charset="0"/>
              </a:rPr>
              <a:t>Цель</a:t>
            </a:r>
            <a:r>
              <a:rPr lang="ru-RU" sz="2000" dirty="0">
                <a:latin typeface="Times New Roman" panose="02020603050405020304" pitchFamily="18" charset="0"/>
                <a:cs typeface="Times New Roman" panose="02020603050405020304" pitchFamily="18" charset="0"/>
              </a:rPr>
              <a:t>: </a:t>
            </a:r>
            <a:r>
              <a:rPr lang="ru-RU" sz="2000" i="1" dirty="0">
                <a:latin typeface="Times New Roman" panose="02020603050405020304" pitchFamily="18" charset="0"/>
                <a:cs typeface="Times New Roman" panose="02020603050405020304" pitchFamily="18" charset="0"/>
              </a:rPr>
              <a:t>найти аналогии между различными предметами и явлениями</a:t>
            </a:r>
            <a:r>
              <a:rPr lang="ru-RU" sz="2000" dirty="0">
                <a:latin typeface="Times New Roman" panose="02020603050405020304" pitchFamily="18" charset="0"/>
                <a:cs typeface="Times New Roman" panose="02020603050405020304" pitchFamily="18" charset="0"/>
              </a:rPr>
              <a:t>.</a:t>
            </a:r>
          </a:p>
          <a:p>
            <a:pPr marL="0" indent="0">
              <a:buNone/>
            </a:pPr>
            <a:r>
              <a:rPr lang="ru-RU" sz="2000" b="1" dirty="0">
                <a:latin typeface="Times New Roman" panose="02020603050405020304" pitchFamily="18" charset="0"/>
                <a:cs typeface="Times New Roman" panose="02020603050405020304" pitchFamily="18" charset="0"/>
              </a:rPr>
              <a:t>Инструкция: </a:t>
            </a:r>
            <a:r>
              <a:rPr lang="ru-RU" sz="2000" dirty="0">
                <a:latin typeface="Times New Roman" panose="02020603050405020304" pitchFamily="18" charset="0"/>
                <a:cs typeface="Times New Roman" panose="02020603050405020304" pitchFamily="18" charset="0"/>
              </a:rPr>
              <a:t>Ставится задача назвать как можно больше предметов, обладающих заданной совокупностью признаков и в этом смысле похожих на два-три предмета, приведенных в качестве иллюстрации. Например, говорится: «Назовите предметы, которые объединяют в себе выполнение двух противоположных функций, наподобие двери (она и закрывает и открывает выход из помещения), выключателя (он и зажигает и гасит свет). Ответы могут быть банальными (Водопроводный кран). Побеждает тот, кто дал больше всех небанальных ответов.</a:t>
            </a:r>
          </a:p>
          <a:p>
            <a:pPr marL="0" indent="0">
              <a:buNone/>
            </a:pPr>
            <a:endParaRPr lang="ru-RU" sz="2200" b="1" dirty="0">
              <a:latin typeface="Times New Roman" panose="02020603050405020304" pitchFamily="18" charset="0"/>
              <a:cs typeface="Times New Roman" panose="02020603050405020304" pitchFamily="18" charset="0"/>
            </a:endParaRPr>
          </a:p>
          <a:p>
            <a:pPr marL="0" indent="0">
              <a:buNone/>
            </a:pPr>
            <a:endParaRPr lang="ru-RU" sz="2200" b="1" dirty="0">
              <a:latin typeface="Times New Roman" panose="02020603050405020304" pitchFamily="18" charset="0"/>
              <a:cs typeface="Times New Roman" panose="02020603050405020304" pitchFamily="18" charset="0"/>
            </a:endParaRPr>
          </a:p>
        </p:txBody>
      </p:sp>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400000">
            <a:off x="7661204" y="1573024"/>
            <a:ext cx="4665787" cy="2863986"/>
          </a:xfrm>
          <a:prstGeom prst="rect">
            <a:avLst/>
          </a:prstGeom>
        </p:spPr>
      </p:pic>
    </p:spTree>
    <p:extLst>
      <p:ext uri="{BB962C8B-B14F-4D97-AF65-F5344CB8AC3E}">
        <p14:creationId xmlns:p14="http://schemas.microsoft.com/office/powerpoint/2010/main" val="383388719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normAutofit fontScale="85000" lnSpcReduction="20000"/>
          </a:bodyPr>
          <a:lstStyle/>
          <a:p>
            <a:pPr marL="0" indent="0">
              <a:buNone/>
            </a:pPr>
            <a:r>
              <a:rPr lang="ru-RU" b="1" dirty="0">
                <a:solidFill>
                  <a:schemeClr val="accent1"/>
                </a:solidFill>
                <a:latin typeface="Times New Roman" panose="02020603050405020304" pitchFamily="18" charset="0"/>
                <a:cs typeface="Times New Roman" panose="02020603050405020304" pitchFamily="18" charset="0"/>
              </a:rPr>
              <a:t>Упражнение «ИСКЛЮЧЕНИЕ ЛИШНЕГО СЛОВА» </a:t>
            </a:r>
            <a:endParaRPr lang="ru-RU" b="1" dirty="0" smtClean="0">
              <a:solidFill>
                <a:schemeClr val="accent1"/>
              </a:solidFill>
              <a:latin typeface="Times New Roman" panose="02020603050405020304" pitchFamily="18" charset="0"/>
              <a:cs typeface="Times New Roman" panose="02020603050405020304" pitchFamily="18" charset="0"/>
            </a:endParaRPr>
          </a:p>
          <a:p>
            <a:pPr marL="0" indent="0">
              <a:buNone/>
            </a:pPr>
            <a:endParaRPr lang="ru-RU" dirty="0">
              <a:solidFill>
                <a:schemeClr val="accent1"/>
              </a:solidFill>
              <a:latin typeface="Times New Roman" panose="02020603050405020304" pitchFamily="18" charset="0"/>
              <a:cs typeface="Times New Roman" panose="02020603050405020304" pitchFamily="18" charset="0"/>
            </a:endParaRPr>
          </a:p>
          <a:p>
            <a:pPr marL="0" indent="0">
              <a:buNone/>
            </a:pPr>
            <a:r>
              <a:rPr lang="ru-RU" b="1" dirty="0">
                <a:latin typeface="Times New Roman" panose="02020603050405020304" pitchFamily="18" charset="0"/>
                <a:cs typeface="Times New Roman" panose="02020603050405020304" pitchFamily="18" charset="0"/>
              </a:rPr>
              <a:t>Цель</a:t>
            </a:r>
            <a:r>
              <a:rPr lang="ru-RU" dirty="0">
                <a:latin typeface="Times New Roman" panose="02020603050405020304" pitchFamily="18" charset="0"/>
                <a:cs typeface="Times New Roman" panose="02020603050405020304" pitchFamily="18" charset="0"/>
              </a:rPr>
              <a:t>: </a:t>
            </a:r>
            <a:r>
              <a:rPr lang="ru-RU" i="1" dirty="0">
                <a:latin typeface="Times New Roman" panose="02020603050405020304" pitchFamily="18" charset="0"/>
                <a:cs typeface="Times New Roman" panose="02020603050405020304" pitchFamily="18" charset="0"/>
              </a:rPr>
              <a:t>учит классификации по свойствам</a:t>
            </a:r>
            <a:endParaRPr lang="ru-RU" dirty="0">
              <a:latin typeface="Times New Roman" panose="02020603050405020304" pitchFamily="18" charset="0"/>
              <a:cs typeface="Times New Roman" panose="02020603050405020304" pitchFamily="18" charset="0"/>
            </a:endParaRPr>
          </a:p>
          <a:p>
            <a:pPr marL="0" indent="0">
              <a:buNone/>
            </a:pPr>
            <a:r>
              <a:rPr lang="ru-RU" b="1" dirty="0">
                <a:latin typeface="Times New Roman" panose="02020603050405020304" pitchFamily="18" charset="0"/>
                <a:cs typeface="Times New Roman" panose="02020603050405020304" pitchFamily="18" charset="0"/>
              </a:rPr>
              <a:t>Инструкция: </a:t>
            </a:r>
            <a:r>
              <a:rPr lang="ru-RU" dirty="0">
                <a:latin typeface="Times New Roman" panose="02020603050405020304" pitchFamily="18" charset="0"/>
                <a:cs typeface="Times New Roman" panose="02020603050405020304" pitchFamily="18" charset="0"/>
              </a:rPr>
              <a:t>Берутся любые три слова, например, «собака», «помидор», «солнце». Надо оставить только те слова, которые обозначают в чем-то сходные предметы, а одно слово «липшее», не обладающее этим признаком, исключить. Следует найти как можно больше вариантов исключения лишнего слова, а главное — больше признаков, объединяющих каждую оставшуюся пару слов и не присущих исключенному, лишнему. Не пренебрегая вариантами, которые сразу же напрашиваются (исключить «собаку», а «помидор» и «солнце» оставить, потому что они круглые), желательно искать нестандартные, но в то же время меткие решения.</a:t>
            </a:r>
          </a:p>
          <a:p>
            <a:endParaRPr lang="ru-RU" dirty="0"/>
          </a:p>
        </p:txBody>
      </p:sp>
    </p:spTree>
    <p:extLst>
      <p:ext uri="{BB962C8B-B14F-4D97-AF65-F5344CB8AC3E}">
        <p14:creationId xmlns:p14="http://schemas.microsoft.com/office/powerpoint/2010/main" val="78902479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Рисунок 6">
            <a:extLst>
              <a:ext uri="{FF2B5EF4-FFF2-40B4-BE49-F238E27FC236}">
                <a16:creationId xmlns="" xmlns:a16="http://schemas.microsoft.com/office/drawing/2014/main" id="{94BC302A-FFD1-4633-9AB1-D0122CE0709B}"/>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317476" y="3414736"/>
            <a:ext cx="3091992" cy="3401282"/>
          </a:xfrm>
          <a:prstGeom prst="rect">
            <a:avLst/>
          </a:prstGeom>
          <a:noFill/>
          <a:ln>
            <a:noFill/>
          </a:ln>
        </p:spPr>
      </p:pic>
      <p:sp>
        <p:nvSpPr>
          <p:cNvPr id="4" name="Заголовок 1"/>
          <p:cNvSpPr>
            <a:spLocks noGrp="1"/>
          </p:cNvSpPr>
          <p:nvPr>
            <p:ph idx="1"/>
          </p:nvPr>
        </p:nvSpPr>
        <p:spPr>
          <a:xfrm>
            <a:off x="474763" y="149859"/>
            <a:ext cx="10777417" cy="6529754"/>
          </a:xfrm>
        </p:spPr>
        <p:txBody>
          <a:bodyPr>
            <a:normAutofit/>
          </a:bodyPr>
          <a:lstStyle/>
          <a:p>
            <a:pPr marL="0" indent="0">
              <a:buNone/>
            </a:pPr>
            <a:r>
              <a:rPr lang="ru-RU" sz="2200" b="1" dirty="0">
                <a:solidFill>
                  <a:schemeClr val="accent1"/>
                </a:solidFill>
                <a:latin typeface="Times New Roman" panose="02020603050405020304" pitchFamily="18" charset="0"/>
                <a:cs typeface="Times New Roman" panose="02020603050405020304" pitchFamily="18" charset="0"/>
              </a:rPr>
              <a:t>Упражнение </a:t>
            </a:r>
            <a:r>
              <a:rPr lang="ru-RU" sz="2200" b="1" i="1" dirty="0">
                <a:solidFill>
                  <a:schemeClr val="accent1"/>
                </a:solidFill>
                <a:latin typeface="Times New Roman" panose="02020603050405020304" pitchFamily="18" charset="0"/>
                <a:cs typeface="Times New Roman" panose="02020603050405020304" pitchFamily="18" charset="0"/>
              </a:rPr>
              <a:t>«ОБОБЩЕНИЕ»</a:t>
            </a:r>
            <a:endParaRPr lang="ru-RU" sz="2200" b="1" dirty="0">
              <a:solidFill>
                <a:schemeClr val="accent1"/>
              </a:solidFill>
              <a:latin typeface="Times New Roman" panose="02020603050405020304" pitchFamily="18" charset="0"/>
              <a:cs typeface="Times New Roman" panose="02020603050405020304" pitchFamily="18" charset="0"/>
            </a:endParaRPr>
          </a:p>
          <a:p>
            <a:pPr marL="0" indent="0">
              <a:buNone/>
            </a:pPr>
            <a:r>
              <a:rPr lang="ru-RU" sz="2200" b="1" dirty="0">
                <a:latin typeface="Times New Roman" panose="02020603050405020304" pitchFamily="18" charset="0"/>
                <a:cs typeface="Times New Roman" panose="02020603050405020304" pitchFamily="18" charset="0"/>
              </a:rPr>
              <a:t>Цель: </a:t>
            </a:r>
            <a:r>
              <a:rPr lang="ru-RU" sz="2200" b="1" i="1" dirty="0">
                <a:latin typeface="Times New Roman" panose="02020603050405020304" pitchFamily="18" charset="0"/>
                <a:cs typeface="Times New Roman" panose="02020603050405020304" pitchFamily="18" charset="0"/>
              </a:rPr>
              <a:t>Развитие умения обобщать.</a:t>
            </a:r>
            <a:endParaRPr lang="ru-RU" sz="2200" b="1" dirty="0">
              <a:latin typeface="Times New Roman" panose="02020603050405020304" pitchFamily="18" charset="0"/>
              <a:cs typeface="Times New Roman" panose="02020603050405020304" pitchFamily="18" charset="0"/>
            </a:endParaRPr>
          </a:p>
          <a:p>
            <a:pPr marL="0" indent="0">
              <a:buNone/>
            </a:pPr>
            <a:r>
              <a:rPr lang="ru-RU" sz="2200" b="1" dirty="0">
                <a:latin typeface="Times New Roman" panose="02020603050405020304" pitchFamily="18" charset="0"/>
                <a:cs typeface="Times New Roman" panose="02020603050405020304" pitchFamily="18" charset="0"/>
              </a:rPr>
              <a:t>Инструкция. Ниже записано 20 горизонтальных рядов слов. Для каждого ряда найдите два слова, которые по смыслу ближе других к первому обобщающему слову в строке.</a:t>
            </a:r>
          </a:p>
          <a:p>
            <a:pPr marL="0" indent="0">
              <a:buNone/>
            </a:pPr>
            <a:r>
              <a:rPr lang="ru-RU" sz="1600" dirty="0">
                <a:latin typeface="Times New Roman" panose="02020603050405020304" pitchFamily="18" charset="0"/>
                <a:cs typeface="Times New Roman" panose="02020603050405020304" pitchFamily="18" charset="0"/>
              </a:rPr>
              <a:t>1. сад: растение, садовник, собака, забор, земля.</a:t>
            </a:r>
          </a:p>
          <a:p>
            <a:pPr marL="0" indent="0">
              <a:buNone/>
            </a:pPr>
            <a:r>
              <a:rPr lang="ru-RU" sz="1600" dirty="0">
                <a:latin typeface="Times New Roman" panose="02020603050405020304" pitchFamily="18" charset="0"/>
                <a:cs typeface="Times New Roman" panose="02020603050405020304" pitchFamily="18" charset="0"/>
              </a:rPr>
              <a:t>2. река: рыболов, берег, рыба, тина, вода.</a:t>
            </a:r>
          </a:p>
          <a:p>
            <a:pPr marL="0" indent="0">
              <a:buNone/>
            </a:pPr>
            <a:r>
              <a:rPr lang="ru-RU" sz="1600" dirty="0">
                <a:latin typeface="Times New Roman" panose="02020603050405020304" pitchFamily="18" charset="0"/>
                <a:cs typeface="Times New Roman" panose="02020603050405020304" pitchFamily="18" charset="0"/>
              </a:rPr>
              <a:t>3. город: автомобиль, здание, толпы, улица, цветы.</a:t>
            </a:r>
          </a:p>
          <a:p>
            <a:pPr marL="0" indent="0">
              <a:buNone/>
            </a:pPr>
            <a:r>
              <a:rPr lang="ru-RU" sz="1600" dirty="0">
                <a:latin typeface="Times New Roman" panose="02020603050405020304" pitchFamily="18" charset="0"/>
                <a:cs typeface="Times New Roman" panose="02020603050405020304" pitchFamily="18" charset="0"/>
              </a:rPr>
              <a:t>4. сарай: сеновал, лошадь, крыша, стены, скот.</a:t>
            </a:r>
          </a:p>
          <a:p>
            <a:pPr marL="0" indent="0">
              <a:buNone/>
            </a:pPr>
            <a:r>
              <a:rPr lang="ru-RU" sz="1600" dirty="0">
                <a:latin typeface="Times New Roman" panose="02020603050405020304" pitchFamily="18" charset="0"/>
                <a:cs typeface="Times New Roman" panose="02020603050405020304" pitchFamily="18" charset="0"/>
              </a:rPr>
              <a:t>5. куб: сторона, чертеж, камень, дерево, углы.</a:t>
            </a:r>
          </a:p>
          <a:p>
            <a:pPr marL="0" indent="0">
              <a:buNone/>
            </a:pPr>
            <a:r>
              <a:rPr lang="ru-RU" sz="1600" dirty="0">
                <a:latin typeface="Times New Roman" panose="02020603050405020304" pitchFamily="18" charset="0"/>
                <a:cs typeface="Times New Roman" panose="02020603050405020304" pitchFamily="18" charset="0"/>
              </a:rPr>
              <a:t>6. деление: карандаш, делитель, бумага, делимое, класс.</a:t>
            </a:r>
          </a:p>
          <a:p>
            <a:pPr marL="0" indent="0">
              <a:buNone/>
            </a:pPr>
            <a:r>
              <a:rPr lang="ru-RU" sz="1600" dirty="0">
                <a:latin typeface="Times New Roman" panose="02020603050405020304" pitchFamily="18" charset="0"/>
                <a:cs typeface="Times New Roman" panose="02020603050405020304" pitchFamily="18" charset="0"/>
              </a:rPr>
              <a:t>7. кольцо: окружность, диаметр, печать, алмаз, проба.</a:t>
            </a:r>
          </a:p>
          <a:p>
            <a:pPr marL="0" indent="0">
              <a:buNone/>
            </a:pPr>
            <a:r>
              <a:rPr lang="ru-RU" sz="1600" dirty="0">
                <a:latin typeface="Times New Roman" panose="02020603050405020304" pitchFamily="18" charset="0"/>
                <a:cs typeface="Times New Roman" panose="02020603050405020304" pitchFamily="18" charset="0"/>
              </a:rPr>
              <a:t>8. чтение: картина, текст, глаза, книга, слово.</a:t>
            </a:r>
          </a:p>
          <a:p>
            <a:pPr marL="0" indent="0">
              <a:buNone/>
            </a:pPr>
            <a:r>
              <a:rPr lang="ru-RU" sz="1600" dirty="0">
                <a:latin typeface="Times New Roman" panose="02020603050405020304" pitchFamily="18" charset="0"/>
                <a:cs typeface="Times New Roman" panose="02020603050405020304" pitchFamily="18" charset="0"/>
              </a:rPr>
              <a:t>9. газета: телеграмма, приложение, редактор, бумага, правда.</a:t>
            </a:r>
          </a:p>
          <a:p>
            <a:pPr marL="0" indent="0">
              <a:buNone/>
            </a:pPr>
            <a:r>
              <a:rPr lang="ru-RU" sz="1600" dirty="0">
                <a:latin typeface="Times New Roman" panose="02020603050405020304" pitchFamily="18" charset="0"/>
                <a:cs typeface="Times New Roman" panose="02020603050405020304" pitchFamily="18" charset="0"/>
              </a:rPr>
              <a:t>10. игра: наказания, правила, штрафы, игроки, карта.</a:t>
            </a:r>
          </a:p>
          <a:p>
            <a:pPr marL="0" indent="0">
              <a:buNone/>
            </a:pPr>
            <a:endParaRPr lang="ru-RU" sz="2900" dirty="0">
              <a:latin typeface="Times New Roman" panose="02020603050405020304" pitchFamily="18" charset="0"/>
              <a:cs typeface="Times New Roman" panose="02020603050405020304" pitchFamily="18" charset="0"/>
            </a:endParaRPr>
          </a:p>
          <a:p>
            <a:pPr marL="0" indent="0">
              <a:buNone/>
            </a:pPr>
            <a:endParaRPr lang="ru-RU" dirty="0"/>
          </a:p>
        </p:txBody>
      </p:sp>
      <p:sp>
        <p:nvSpPr>
          <p:cNvPr id="5" name="TextBox 4"/>
          <p:cNvSpPr txBox="1"/>
          <p:nvPr/>
        </p:nvSpPr>
        <p:spPr>
          <a:xfrm>
            <a:off x="6636327" y="1579417"/>
            <a:ext cx="5555673" cy="4524315"/>
          </a:xfrm>
          <a:prstGeom prst="rect">
            <a:avLst/>
          </a:prstGeom>
          <a:noFill/>
        </p:spPr>
        <p:txBody>
          <a:bodyPr wrap="square" rtlCol="0">
            <a:spAutoFit/>
          </a:bodyPr>
          <a:lstStyle/>
          <a:p>
            <a:r>
              <a:rPr lang="ru-RU" dirty="0">
                <a:latin typeface="Times New Roman" panose="02020603050405020304" pitchFamily="18" charset="0"/>
                <a:cs typeface="Times New Roman" panose="02020603050405020304" pitchFamily="18" charset="0"/>
              </a:rPr>
              <a:t>11. война: аэроплан, сражения, солдаты, пушки, ружья.</a:t>
            </a:r>
          </a:p>
          <a:p>
            <a:r>
              <a:rPr lang="ru-RU" dirty="0">
                <a:latin typeface="Times New Roman" panose="02020603050405020304" pitchFamily="18" charset="0"/>
                <a:cs typeface="Times New Roman" panose="02020603050405020304" pitchFamily="18" charset="0"/>
              </a:rPr>
              <a:t>12. книга: рисунки, бумага, любовь, война, текст.</a:t>
            </a:r>
          </a:p>
          <a:p>
            <a:r>
              <a:rPr lang="ru-RU" dirty="0">
                <a:latin typeface="Times New Roman" panose="02020603050405020304" pitchFamily="18" charset="0"/>
                <a:cs typeface="Times New Roman" panose="02020603050405020304" pitchFamily="18" charset="0"/>
              </a:rPr>
              <a:t>13. пение; искусство, мелодия, овация, голос, звон.</a:t>
            </a:r>
          </a:p>
          <a:p>
            <a:r>
              <a:rPr lang="ru-RU" dirty="0">
                <a:latin typeface="Times New Roman" panose="02020603050405020304" pitchFamily="18" charset="0"/>
                <a:cs typeface="Times New Roman" panose="02020603050405020304" pitchFamily="18" charset="0"/>
              </a:rPr>
              <a:t>14. землетрясение: колебания почвы, смерть, пожар, беда, шум.</a:t>
            </a:r>
          </a:p>
          <a:p>
            <a:r>
              <a:rPr lang="ru-RU" dirty="0">
                <a:latin typeface="Times New Roman" panose="02020603050405020304" pitchFamily="18" charset="0"/>
                <a:cs typeface="Times New Roman" panose="02020603050405020304" pitchFamily="18" charset="0"/>
              </a:rPr>
              <a:t>15. библиотека: читатели, лекция, музыка, город, книги.</a:t>
            </a:r>
          </a:p>
          <a:p>
            <a:r>
              <a:rPr lang="ru-RU" dirty="0">
                <a:latin typeface="Times New Roman" panose="02020603050405020304" pitchFamily="18" charset="0"/>
                <a:cs typeface="Times New Roman" panose="02020603050405020304" pitchFamily="18" charset="0"/>
              </a:rPr>
              <a:t>16. лес: охотник, яблоня, дерево, лист, звери.</a:t>
            </a:r>
          </a:p>
          <a:p>
            <a:r>
              <a:rPr lang="ru-RU" dirty="0">
                <a:latin typeface="Times New Roman" panose="02020603050405020304" pitchFamily="18" charset="0"/>
                <a:cs typeface="Times New Roman" panose="02020603050405020304" pitchFamily="18" charset="0"/>
              </a:rPr>
              <a:t>17. спорт: состязание, оркестр, медаль, стадион, спортсмены.</a:t>
            </a:r>
          </a:p>
          <a:p>
            <a:r>
              <a:rPr lang="ru-RU" dirty="0">
                <a:latin typeface="Times New Roman" panose="02020603050405020304" pitchFamily="18" charset="0"/>
                <a:cs typeface="Times New Roman" panose="02020603050405020304" pitchFamily="18" charset="0"/>
              </a:rPr>
              <a:t>18. больница: помещение, больные, радио, сад, врач.</a:t>
            </a:r>
          </a:p>
          <a:p>
            <a:r>
              <a:rPr lang="ru-RU" dirty="0">
                <a:latin typeface="Times New Roman" panose="02020603050405020304" pitchFamily="18" charset="0"/>
                <a:cs typeface="Times New Roman" panose="02020603050405020304" pitchFamily="18" charset="0"/>
              </a:rPr>
              <a:t>19. любовь: природа, чувство, город, человек, розы.</a:t>
            </a:r>
          </a:p>
          <a:p>
            <a:r>
              <a:rPr lang="ru-RU" dirty="0">
                <a:latin typeface="Times New Roman" panose="02020603050405020304" pitchFamily="18" charset="0"/>
                <a:cs typeface="Times New Roman" panose="02020603050405020304" pitchFamily="18" charset="0"/>
              </a:rPr>
              <a:t>20. патриотизм: человек, друзья, город, родина, семья.</a:t>
            </a:r>
          </a:p>
          <a:p>
            <a:endParaRPr lang="ru-RU" dirty="0">
              <a:latin typeface="Times New Roman" panose="02020603050405020304" pitchFamily="18" charset="0"/>
              <a:cs typeface="Times New Roman" panose="02020603050405020304" pitchFamily="18" charset="0"/>
            </a:endParaRPr>
          </a:p>
          <a:p>
            <a:endParaRPr lang="ru-RU" dirty="0"/>
          </a:p>
        </p:txBody>
      </p:sp>
    </p:spTree>
    <p:extLst>
      <p:ext uri="{BB962C8B-B14F-4D97-AF65-F5344CB8AC3E}">
        <p14:creationId xmlns:p14="http://schemas.microsoft.com/office/powerpoint/2010/main" val="103642415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90769" y="195385"/>
            <a:ext cx="11238523" cy="6510214"/>
          </a:xfrm>
        </p:spPr>
        <p:txBody>
          <a:bodyPr>
            <a:noAutofit/>
          </a:bodyPr>
          <a:lstStyle/>
          <a:p>
            <a:pPr marL="0" indent="0">
              <a:buNone/>
            </a:pPr>
            <a:r>
              <a:rPr lang="ru-RU" sz="1600" b="1" dirty="0">
                <a:solidFill>
                  <a:schemeClr val="accent1"/>
                </a:solidFill>
                <a:latin typeface="Times New Roman" panose="02020603050405020304" pitchFamily="18" charset="0"/>
                <a:cs typeface="Times New Roman" panose="02020603050405020304" pitchFamily="18" charset="0"/>
              </a:rPr>
              <a:t>Упражнение «</a:t>
            </a:r>
            <a:r>
              <a:rPr lang="ru-RU" sz="1600" b="1" i="1" dirty="0">
                <a:solidFill>
                  <a:schemeClr val="accent1"/>
                </a:solidFill>
                <a:latin typeface="Times New Roman" panose="02020603050405020304" pitchFamily="18" charset="0"/>
                <a:cs typeface="Times New Roman" panose="02020603050405020304" pitchFamily="18" charset="0"/>
              </a:rPr>
              <a:t>УМОЗАКЛЮЧЕНИЯ»</a:t>
            </a:r>
            <a:endParaRPr lang="ru-RU" sz="1600" dirty="0">
              <a:solidFill>
                <a:schemeClr val="accent1"/>
              </a:solidFill>
              <a:latin typeface="Times New Roman" panose="02020603050405020304" pitchFamily="18" charset="0"/>
              <a:cs typeface="Times New Roman" panose="02020603050405020304" pitchFamily="18" charset="0"/>
            </a:endParaRPr>
          </a:p>
          <a:p>
            <a:pPr marL="0" indent="0">
              <a:buNone/>
            </a:pPr>
            <a:r>
              <a:rPr lang="ru-RU" sz="1600" b="1" dirty="0">
                <a:latin typeface="Times New Roman" panose="02020603050405020304" pitchFamily="18" charset="0"/>
                <a:cs typeface="Times New Roman" panose="02020603050405020304" pitchFamily="18" charset="0"/>
              </a:rPr>
              <a:t>Цель</a:t>
            </a:r>
            <a:r>
              <a:rPr lang="ru-RU" sz="1600" dirty="0">
                <a:latin typeface="Times New Roman" panose="02020603050405020304" pitchFamily="18" charset="0"/>
                <a:cs typeface="Times New Roman" panose="02020603050405020304" pitchFamily="18" charset="0"/>
              </a:rPr>
              <a:t>: </a:t>
            </a:r>
            <a:r>
              <a:rPr lang="ru-RU" sz="1600" i="1" dirty="0">
                <a:latin typeface="Times New Roman" panose="02020603050405020304" pitchFamily="18" charset="0"/>
                <a:cs typeface="Times New Roman" panose="02020603050405020304" pitchFamily="18" charset="0"/>
              </a:rPr>
              <a:t>Развитие логического мышления.</a:t>
            </a:r>
            <a:endParaRPr lang="ru-RU" sz="1600" dirty="0">
              <a:latin typeface="Times New Roman" panose="02020603050405020304" pitchFamily="18" charset="0"/>
              <a:cs typeface="Times New Roman" panose="02020603050405020304" pitchFamily="18" charset="0"/>
            </a:endParaRPr>
          </a:p>
          <a:p>
            <a:pPr marL="0" indent="0">
              <a:buNone/>
            </a:pPr>
            <a:r>
              <a:rPr lang="ru-RU" sz="1600" b="1" dirty="0">
                <a:latin typeface="Times New Roman" panose="02020603050405020304" pitchFamily="18" charset="0"/>
                <a:cs typeface="Times New Roman" panose="02020603050405020304" pitchFamily="18" charset="0"/>
              </a:rPr>
              <a:t>Инструкция.</a:t>
            </a:r>
            <a:r>
              <a:rPr lang="ru-RU" sz="1600" dirty="0">
                <a:latin typeface="Times New Roman" panose="02020603050405020304" pitchFamily="18" charset="0"/>
                <a:cs typeface="Times New Roman" panose="02020603050405020304" pitchFamily="18" charset="0"/>
              </a:rPr>
              <a:t> Определите, какие выводы правильны, а какие ошибочны. Задания предъявляются на слух. В каждом задании два связанные между собой категориальные суждения и вывод - умозак­лючение. Некоторые умозаключения правильны, а другие заведомо неправильны.</a:t>
            </a:r>
          </a:p>
          <a:p>
            <a:pPr marL="0" indent="0">
              <a:buNone/>
            </a:pPr>
            <a:r>
              <a:rPr lang="ru-RU" sz="1600" dirty="0">
                <a:latin typeface="Times New Roman" panose="02020603050405020304" pitchFamily="18" charset="0"/>
                <a:cs typeface="Times New Roman" panose="02020603050405020304" pitchFamily="18" charset="0"/>
              </a:rPr>
              <a:t>1</a:t>
            </a:r>
            <a:r>
              <a:rPr lang="ru-RU" sz="1400" dirty="0">
                <a:latin typeface="Times New Roman" panose="02020603050405020304" pitchFamily="18" charset="0"/>
                <a:cs typeface="Times New Roman" panose="02020603050405020304" pitchFamily="18" charset="0"/>
              </a:rPr>
              <a:t>. Все металлы проводят электричество. Ртуть - металл. Следо­вательно, ртуть проводит электричество.</a:t>
            </a:r>
          </a:p>
          <a:p>
            <a:pPr marL="0" indent="0">
              <a:buNone/>
            </a:pPr>
            <a:r>
              <a:rPr lang="ru-RU" sz="1400" dirty="0">
                <a:latin typeface="Times New Roman" panose="02020603050405020304" pitchFamily="18" charset="0"/>
                <a:cs typeface="Times New Roman" panose="02020603050405020304" pitchFamily="18" charset="0"/>
              </a:rPr>
              <a:t>2. Все арабы смуглы. Ахмед смугл. Следовательно, Ахмед - араб.</a:t>
            </a:r>
          </a:p>
          <a:p>
            <a:pPr marL="0" indent="0">
              <a:buNone/>
            </a:pPr>
            <a:r>
              <a:rPr lang="ru-RU" sz="1400" dirty="0">
                <a:latin typeface="Times New Roman" panose="02020603050405020304" pitchFamily="18" charset="0"/>
                <a:cs typeface="Times New Roman" panose="02020603050405020304" pitchFamily="18" charset="0"/>
              </a:rPr>
              <a:t>3. Некоторые капиталистические страны - члены НАТО. Япо­ния - капиталистическая страна. Следовательно, Япония - член НАТО.</a:t>
            </a:r>
          </a:p>
          <a:p>
            <a:pPr marL="0" indent="0">
              <a:buNone/>
            </a:pPr>
            <a:r>
              <a:rPr lang="ru-RU" sz="1400" dirty="0">
                <a:latin typeface="Times New Roman" panose="02020603050405020304" pitchFamily="18" charset="0"/>
                <a:cs typeface="Times New Roman" panose="02020603050405020304" pitchFamily="18" charset="0"/>
              </a:rPr>
              <a:t>4. Все герои Советского Союза награждались орденом Ленина. Иванов награжден орденом Ленина. Следовательно, Иванов - Герой Советского Союза. </a:t>
            </a:r>
          </a:p>
          <a:p>
            <a:pPr marL="0" indent="0">
              <a:buNone/>
            </a:pPr>
            <a:r>
              <a:rPr lang="ru-RU" sz="1400" i="1" dirty="0">
                <a:latin typeface="Times New Roman" panose="02020603050405020304" pitchFamily="18" charset="0"/>
                <a:cs typeface="Times New Roman" panose="02020603050405020304" pitchFamily="18" charset="0"/>
              </a:rPr>
              <a:t>5.</a:t>
            </a:r>
            <a:r>
              <a:rPr lang="ru-RU" sz="1400" dirty="0">
                <a:latin typeface="Times New Roman" panose="02020603050405020304" pitchFamily="18" charset="0"/>
                <a:cs typeface="Times New Roman" panose="02020603050405020304" pitchFamily="18" charset="0"/>
              </a:rPr>
              <a:t> Лица, занимающиеся мошенничеством, привлекаются к уго­ловной ответственности. Петров мошенничеством не занимался. Сле­довательно, Петров не привлекался к уголовной ответственности.</a:t>
            </a:r>
          </a:p>
          <a:p>
            <a:pPr marL="0" indent="0">
              <a:buNone/>
            </a:pPr>
            <a:r>
              <a:rPr lang="ru-RU" sz="1400" dirty="0">
                <a:latin typeface="Times New Roman" panose="02020603050405020304" pitchFamily="18" charset="0"/>
                <a:cs typeface="Times New Roman" panose="02020603050405020304" pitchFamily="18" charset="0"/>
              </a:rPr>
              <a:t>6. Все студенты высшей школы изучают логику. Смирнов изучает логику. Следовательно, Смирнов студент высшей школы.</a:t>
            </a:r>
          </a:p>
          <a:p>
            <a:pPr marL="0" indent="0">
              <a:buNone/>
            </a:pPr>
            <a:r>
              <a:rPr lang="ru-RU" sz="1400" dirty="0">
                <a:latin typeface="Times New Roman" panose="02020603050405020304" pitchFamily="18" charset="0"/>
                <a:cs typeface="Times New Roman" panose="02020603050405020304" pitchFamily="18" charset="0"/>
              </a:rPr>
              <a:t>7. Некоторые работники второго управления - юристы. Фо­мин- юрист. Следовательно, Фомин - работник второго управления.</a:t>
            </a:r>
          </a:p>
          <a:p>
            <a:pPr marL="0" indent="0">
              <a:buNone/>
            </a:pPr>
            <a:r>
              <a:rPr lang="ru-RU" sz="1400" dirty="0">
                <a:latin typeface="Times New Roman" panose="02020603050405020304" pitchFamily="18" charset="0"/>
                <a:cs typeface="Times New Roman" panose="02020603050405020304" pitchFamily="18" charset="0"/>
              </a:rPr>
              <a:t>8. Все граждане России имеют право на труд. Иванов -гражданин России. Следовательно, Иванов имеет право на труд.</a:t>
            </a:r>
          </a:p>
          <a:p>
            <a:pPr marL="0" indent="0">
              <a:buNone/>
            </a:pPr>
            <a:r>
              <a:rPr lang="ru-RU" sz="1400" dirty="0">
                <a:latin typeface="Times New Roman" panose="02020603050405020304" pitchFamily="18" charset="0"/>
                <a:cs typeface="Times New Roman" panose="02020603050405020304" pitchFamily="18" charset="0"/>
              </a:rPr>
              <a:t>9. Все металлы куются. Золото - металл. Следовательно, золото куется.</a:t>
            </a:r>
          </a:p>
          <a:p>
            <a:pPr marL="0" indent="0">
              <a:buNone/>
            </a:pPr>
            <a:r>
              <a:rPr lang="ru-RU" sz="1400" dirty="0">
                <a:latin typeface="Times New Roman" panose="02020603050405020304" pitchFamily="18" charset="0"/>
                <a:cs typeface="Times New Roman" panose="02020603050405020304" pitchFamily="18" charset="0"/>
              </a:rPr>
              <a:t>10. Когда идет дождь, крыши домов мокрые. Крыши домов мокрые. Следовательно, идет дождь.</a:t>
            </a:r>
          </a:p>
          <a:p>
            <a:pPr marL="0" indent="0">
              <a:buNone/>
            </a:pPr>
            <a:r>
              <a:rPr lang="ru-RU" sz="1400" dirty="0">
                <a:latin typeface="Times New Roman" panose="02020603050405020304" pitchFamily="18" charset="0"/>
                <a:cs typeface="Times New Roman" panose="02020603050405020304" pitchFamily="18" charset="0"/>
              </a:rPr>
              <a:t>11. Все коммунисты выступают против войны. Джон выступает против войны. Следовательно, Джон коммунист.</a:t>
            </a:r>
          </a:p>
          <a:p>
            <a:pPr marL="0" indent="0">
              <a:buNone/>
            </a:pPr>
            <a:r>
              <a:rPr lang="ru-RU" sz="1400" dirty="0">
                <a:latin typeface="Times New Roman" panose="02020603050405020304" pitchFamily="18" charset="0"/>
                <a:cs typeface="Times New Roman" panose="02020603050405020304" pitchFamily="18" charset="0"/>
              </a:rPr>
              <a:t>12. Все коренные жители Конго - негры. Мухаммед - негр. Следо­вательно, Мухаммед - житель Конго.</a:t>
            </a:r>
          </a:p>
          <a:p>
            <a:pPr marL="0" indent="0">
              <a:buNone/>
            </a:pPr>
            <a:r>
              <a:rPr lang="ru-RU" sz="1400" dirty="0">
                <a:latin typeface="Times New Roman" panose="02020603050405020304" pitchFamily="18" charset="0"/>
                <a:cs typeface="Times New Roman" panose="02020603050405020304" pitchFamily="18" charset="0"/>
              </a:rPr>
              <a:t>13. Все студенты третьего курса выполнили нормы ГТО. Володя выполнил норму ГТО. Следовательно, Володя студент третьего курса.</a:t>
            </a:r>
          </a:p>
          <a:p>
            <a:pPr marL="0" indent="0">
              <a:buNone/>
            </a:pPr>
            <a:r>
              <a:rPr lang="ru-RU" sz="1400" dirty="0">
                <a:latin typeface="Times New Roman" panose="02020603050405020304" pitchFamily="18" charset="0"/>
                <a:cs typeface="Times New Roman" panose="02020603050405020304" pitchFamily="18" charset="0"/>
              </a:rPr>
              <a:t>14. Некоторые капиталистические страны входят в состав Об­щего рынка. Австралия - капиталистическая страна. Следовательно, Австралия входит в состав Общего рынка.</a:t>
            </a:r>
          </a:p>
          <a:p>
            <a:pPr marL="0" indent="0">
              <a:buNone/>
            </a:pPr>
            <a:r>
              <a:rPr lang="ru-RU" sz="1400" b="1" dirty="0">
                <a:latin typeface="Times New Roman" panose="02020603050405020304" pitchFamily="18" charset="0"/>
                <a:cs typeface="Times New Roman" panose="02020603050405020304" pitchFamily="18" charset="0"/>
              </a:rPr>
              <a:t>Ключ:</a:t>
            </a:r>
            <a:r>
              <a:rPr lang="ru-RU" sz="1400" dirty="0">
                <a:latin typeface="Times New Roman" panose="02020603050405020304" pitchFamily="18" charset="0"/>
                <a:cs typeface="Times New Roman" panose="02020603050405020304" pitchFamily="18" charset="0"/>
              </a:rPr>
              <a:t> все умозаключения ошибочны кроме 1,8,9. </a:t>
            </a:r>
          </a:p>
          <a:p>
            <a:endParaRPr lang="ru-RU" sz="1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0461289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930031" y="1148863"/>
            <a:ext cx="10191261" cy="4259384"/>
          </a:xfrm>
        </p:spPr>
        <p:txBody>
          <a:bodyPr>
            <a:normAutofit/>
          </a:bodyPr>
          <a:lstStyle/>
          <a:p>
            <a:pPr marL="0" indent="0">
              <a:buNone/>
            </a:pPr>
            <a:r>
              <a:rPr lang="ru-RU" sz="2000" b="1" dirty="0">
                <a:solidFill>
                  <a:schemeClr val="accent1"/>
                </a:solidFill>
                <a:latin typeface="Times New Roman" panose="02020603050405020304" pitchFamily="18" charset="0"/>
                <a:cs typeface="Times New Roman" panose="02020603050405020304" pitchFamily="18" charset="0"/>
              </a:rPr>
              <a:t>Упражнение </a:t>
            </a:r>
            <a:r>
              <a:rPr lang="ru-RU" sz="2000" b="1" i="1" dirty="0">
                <a:solidFill>
                  <a:schemeClr val="accent1"/>
                </a:solidFill>
                <a:latin typeface="Times New Roman" panose="02020603050405020304" pitchFamily="18" charset="0"/>
                <a:cs typeface="Times New Roman" panose="02020603050405020304" pitchFamily="18" charset="0"/>
              </a:rPr>
              <a:t>«ПЕРЕЧЕНЬ ВОЗМОЖНЫХ ПРИЧИН</a:t>
            </a:r>
            <a:r>
              <a:rPr lang="ru-RU" sz="2000" b="1" i="1" dirty="0" smtClean="0">
                <a:solidFill>
                  <a:schemeClr val="accent1"/>
                </a:solidFill>
                <a:latin typeface="Times New Roman" panose="02020603050405020304" pitchFamily="18" charset="0"/>
                <a:cs typeface="Times New Roman" panose="02020603050405020304" pitchFamily="18" charset="0"/>
              </a:rPr>
              <a:t>»</a:t>
            </a:r>
          </a:p>
          <a:p>
            <a:pPr marL="0" indent="0">
              <a:buNone/>
            </a:pPr>
            <a:endParaRPr lang="ru-RU" sz="2000" b="1" dirty="0">
              <a:solidFill>
                <a:schemeClr val="accent1"/>
              </a:solidFill>
              <a:latin typeface="Times New Roman" panose="02020603050405020304" pitchFamily="18" charset="0"/>
              <a:cs typeface="Times New Roman" panose="02020603050405020304" pitchFamily="18" charset="0"/>
            </a:endParaRPr>
          </a:p>
          <a:p>
            <a:pPr marL="0" indent="0">
              <a:buNone/>
            </a:pPr>
            <a:r>
              <a:rPr lang="ru-RU" sz="2000" b="1" dirty="0">
                <a:latin typeface="Times New Roman" panose="02020603050405020304" pitchFamily="18" charset="0"/>
                <a:cs typeface="Times New Roman" panose="02020603050405020304" pitchFamily="18" charset="0"/>
              </a:rPr>
              <a:t>Цель</a:t>
            </a:r>
            <a:r>
              <a:rPr lang="ru-RU" sz="2000" dirty="0">
                <a:latin typeface="Times New Roman" panose="02020603050405020304" pitchFamily="18" charset="0"/>
                <a:cs typeface="Times New Roman" panose="02020603050405020304" pitchFamily="18" charset="0"/>
              </a:rPr>
              <a:t>: </a:t>
            </a:r>
            <a:r>
              <a:rPr lang="ru-RU" sz="2000" i="1" dirty="0">
                <a:latin typeface="Times New Roman" panose="02020603050405020304" pitchFamily="18" charset="0"/>
                <a:cs typeface="Times New Roman" panose="02020603050405020304" pitchFamily="18" charset="0"/>
              </a:rPr>
              <a:t>Развитие способности решения любой проблемы или осмысле­ния любого явления, нахождение широкого круга причин для решения данной проблемы.</a:t>
            </a:r>
            <a:endParaRPr lang="ru-RU" sz="2000" dirty="0">
              <a:latin typeface="Times New Roman" panose="02020603050405020304" pitchFamily="18" charset="0"/>
              <a:cs typeface="Times New Roman" panose="02020603050405020304" pitchFamily="18" charset="0"/>
            </a:endParaRPr>
          </a:p>
          <a:p>
            <a:pPr marL="0" indent="0">
              <a:buNone/>
            </a:pPr>
            <a:r>
              <a:rPr lang="ru-RU" sz="2000" b="1" dirty="0">
                <a:latin typeface="Times New Roman" panose="02020603050405020304" pitchFamily="18" charset="0"/>
                <a:cs typeface="Times New Roman" panose="02020603050405020304" pitchFamily="18" charset="0"/>
              </a:rPr>
              <a:t>Инструкция. Я</a:t>
            </a:r>
            <a:r>
              <a:rPr lang="ru-RU" sz="2000" dirty="0">
                <a:latin typeface="Times New Roman" panose="02020603050405020304" pitchFamily="18" charset="0"/>
                <a:cs typeface="Times New Roman" panose="02020603050405020304" pitchFamily="18" charset="0"/>
              </a:rPr>
              <a:t> опишу какую-либо необычную ситуацию. Вам надо как можно быстрее назвать побольше причин этого факта, возможных его объяснений. Причины могут быть банальными, но не стоит отбрасывать маловероятные, необычные. Побеждает тот, кто назовет больше причин, и чем они разнообразнее, тем лучше. </a:t>
            </a:r>
          </a:p>
          <a:p>
            <a:pPr marL="0" indent="0">
              <a:buNone/>
            </a:pPr>
            <a:r>
              <a:rPr lang="ru-RU" sz="2000" b="1" dirty="0">
                <a:latin typeface="Times New Roman" panose="02020603050405020304" pitchFamily="18" charset="0"/>
                <a:cs typeface="Times New Roman" panose="02020603050405020304" pitchFamily="18" charset="0"/>
              </a:rPr>
              <a:t>Материал: </a:t>
            </a:r>
            <a:r>
              <a:rPr lang="ru-RU" sz="2000" i="1" dirty="0">
                <a:latin typeface="Times New Roman" panose="02020603050405020304" pitchFamily="18" charset="0"/>
                <a:cs typeface="Times New Roman" panose="02020603050405020304" pitchFamily="18" charset="0"/>
              </a:rPr>
              <a:t>"Вернувшись из магазина, вы обнаруживаете, что дверь</a:t>
            </a:r>
          </a:p>
          <a:p>
            <a:pPr marL="0" indent="0">
              <a:buNone/>
            </a:pPr>
            <a:r>
              <a:rPr lang="ru-RU" sz="2000" i="1" dirty="0">
                <a:latin typeface="Times New Roman" panose="02020603050405020304" pitchFamily="18" charset="0"/>
                <a:cs typeface="Times New Roman" panose="02020603050405020304" pitchFamily="18" charset="0"/>
              </a:rPr>
              <a:t> вашей квартиры распахнута ". </a:t>
            </a:r>
            <a:endParaRPr lang="ru-RU" sz="2000" dirty="0">
              <a:latin typeface="Times New Roman" panose="02020603050405020304" pitchFamily="18" charset="0"/>
              <a:cs typeface="Times New Roman" panose="02020603050405020304" pitchFamily="18" charset="0"/>
            </a:endParaRPr>
          </a:p>
          <a:p>
            <a:pPr marL="0" indent="0">
              <a:buNone/>
            </a:pPr>
            <a:r>
              <a:rPr lang="ru-RU" sz="2000" i="1" dirty="0">
                <a:latin typeface="Times New Roman" panose="02020603050405020304" pitchFamily="18" charset="0"/>
                <a:cs typeface="Times New Roman" panose="02020603050405020304" pitchFamily="18" charset="0"/>
              </a:rPr>
              <a:t>"Я проснулась среди ночи и заметила какое-то существо в углу комнаты ".</a:t>
            </a:r>
            <a:endParaRPr lang="ru-RU" sz="2000" dirty="0">
              <a:latin typeface="Times New Roman" panose="02020603050405020304" pitchFamily="18" charset="0"/>
              <a:cs typeface="Times New Roman" panose="02020603050405020304" pitchFamily="18" charset="0"/>
            </a:endParaRPr>
          </a:p>
          <a:p>
            <a:pPr marL="0" indent="0">
              <a:buNone/>
            </a:pPr>
            <a:r>
              <a:rPr lang="ru-RU" sz="2000" i="1" dirty="0">
                <a:latin typeface="Times New Roman" panose="02020603050405020304" pitchFamily="18" charset="0"/>
                <a:cs typeface="Times New Roman" panose="02020603050405020304" pitchFamily="18" charset="0"/>
              </a:rPr>
              <a:t>"Лиза позвонила подруге по телефону, ей ответил незнакомый грубый голос".</a:t>
            </a:r>
          </a:p>
          <a:p>
            <a:pPr marL="0" indent="0">
              <a:buNone/>
            </a:pPr>
            <a:endParaRPr lang="ru-RU" sz="2000" dirty="0">
              <a:latin typeface="Times New Roman" panose="02020603050405020304" pitchFamily="18" charset="0"/>
              <a:cs typeface="Times New Roman" panose="02020603050405020304" pitchFamily="18" charset="0"/>
            </a:endParaRPr>
          </a:p>
          <a:p>
            <a:endParaRPr lang="ru-RU" dirty="0"/>
          </a:p>
        </p:txBody>
      </p:sp>
    </p:spTree>
    <p:extLst>
      <p:ext uri="{BB962C8B-B14F-4D97-AF65-F5344CB8AC3E}">
        <p14:creationId xmlns:p14="http://schemas.microsoft.com/office/powerpoint/2010/main" val="376891667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a:xfrm>
            <a:off x="670560" y="530351"/>
            <a:ext cx="6738425" cy="4541833"/>
          </a:xfrm>
        </p:spPr>
        <p:txBody>
          <a:bodyPr>
            <a:normAutofit fontScale="85000" lnSpcReduction="10000"/>
          </a:bodyPr>
          <a:lstStyle/>
          <a:p>
            <a:pPr marL="0" indent="0">
              <a:buNone/>
            </a:pPr>
            <a:r>
              <a:rPr lang="ru-RU" b="1" dirty="0">
                <a:solidFill>
                  <a:schemeClr val="accent1"/>
                </a:solidFill>
                <a:latin typeface="Times New Roman" panose="02020603050405020304" pitchFamily="18" charset="0"/>
                <a:cs typeface="Times New Roman" panose="02020603050405020304" pitchFamily="18" charset="0"/>
              </a:rPr>
              <a:t>Упражнение «</a:t>
            </a:r>
            <a:r>
              <a:rPr lang="ru-RU" b="1" i="1" dirty="0">
                <a:solidFill>
                  <a:schemeClr val="accent1"/>
                </a:solidFill>
                <a:latin typeface="Times New Roman" panose="02020603050405020304" pitchFamily="18" charset="0"/>
                <a:cs typeface="Times New Roman" panose="02020603050405020304" pitchFamily="18" charset="0"/>
              </a:rPr>
              <a:t>СЛОВА ИЗ СЛОВА»</a:t>
            </a:r>
            <a:endParaRPr lang="ru-RU" dirty="0">
              <a:solidFill>
                <a:schemeClr val="accent1"/>
              </a:solidFill>
              <a:latin typeface="Times New Roman" panose="02020603050405020304" pitchFamily="18" charset="0"/>
              <a:cs typeface="Times New Roman" panose="02020603050405020304" pitchFamily="18" charset="0"/>
            </a:endParaRPr>
          </a:p>
          <a:p>
            <a:pPr marL="0" indent="0">
              <a:buNone/>
            </a:pPr>
            <a:r>
              <a:rPr lang="ru-RU" b="1" dirty="0">
                <a:latin typeface="Times New Roman" panose="02020603050405020304" pitchFamily="18" charset="0"/>
                <a:cs typeface="Times New Roman" panose="02020603050405020304" pitchFamily="18" charset="0"/>
              </a:rPr>
              <a:t>Цель</a:t>
            </a:r>
            <a:r>
              <a:rPr lang="ru-RU" i="1" dirty="0">
                <a:latin typeface="Times New Roman" panose="02020603050405020304" pitchFamily="18" charset="0"/>
                <a:cs typeface="Times New Roman" panose="02020603050405020304" pitchFamily="18" charset="0"/>
              </a:rPr>
              <a:t>: Развитие гибкости мыслительной деятельности. </a:t>
            </a:r>
            <a:endParaRPr lang="ru-RU" dirty="0">
              <a:latin typeface="Times New Roman" panose="02020603050405020304" pitchFamily="18" charset="0"/>
              <a:cs typeface="Times New Roman" panose="02020603050405020304" pitchFamily="18" charset="0"/>
            </a:endParaRPr>
          </a:p>
          <a:p>
            <a:pPr marL="0" indent="0">
              <a:buNone/>
            </a:pPr>
            <a:r>
              <a:rPr lang="ru-RU" b="1" dirty="0">
                <a:latin typeface="Times New Roman" panose="02020603050405020304" pitchFamily="18" charset="0"/>
                <a:cs typeface="Times New Roman" panose="02020603050405020304" pitchFamily="18" charset="0"/>
              </a:rPr>
              <a:t>Инструкция. </a:t>
            </a:r>
            <a:r>
              <a:rPr lang="ru-RU" dirty="0">
                <a:latin typeface="Times New Roman" panose="02020603050405020304" pitchFamily="18" charset="0"/>
                <a:cs typeface="Times New Roman" panose="02020603050405020304" pitchFamily="18" charset="0"/>
              </a:rPr>
              <a:t>Я буду предлагать тебе слово или ряд букв, из которых надо составить как можно больше различных слов, в кото­рых одна и та же буква дважды не должна повторяться. Например, </a:t>
            </a:r>
            <a:r>
              <a:rPr lang="ru-RU" i="1" dirty="0">
                <a:latin typeface="Times New Roman" panose="02020603050405020304" pitchFamily="18" charset="0"/>
                <a:cs typeface="Times New Roman" panose="02020603050405020304" pitchFamily="18" charset="0"/>
              </a:rPr>
              <a:t>МАГНОЛИЯ - маг, гном, нога, яма, лом, гимн, миг, молния, лимон и т. д.</a:t>
            </a:r>
            <a:endParaRPr lang="ru-RU" dirty="0">
              <a:latin typeface="Times New Roman" panose="02020603050405020304" pitchFamily="18" charset="0"/>
              <a:cs typeface="Times New Roman" panose="02020603050405020304" pitchFamily="18" charset="0"/>
            </a:endParaRPr>
          </a:p>
          <a:p>
            <a:pPr marL="0" indent="0">
              <a:buNone/>
            </a:pPr>
            <a:r>
              <a:rPr lang="ru-RU" b="1" dirty="0">
                <a:latin typeface="Times New Roman" panose="02020603050405020304" pitchFamily="18" charset="0"/>
                <a:cs typeface="Times New Roman" panose="02020603050405020304" pitchFamily="18" charset="0"/>
              </a:rPr>
              <a:t>Материал:</a:t>
            </a:r>
            <a:r>
              <a:rPr lang="ru-RU" dirty="0">
                <a:latin typeface="Times New Roman" panose="02020603050405020304" pitchFamily="18" charset="0"/>
                <a:cs typeface="Times New Roman" panose="02020603050405020304" pitchFamily="18" charset="0"/>
              </a:rPr>
              <a:t> </a:t>
            </a:r>
            <a:r>
              <a:rPr lang="ru-RU" i="1" dirty="0">
                <a:latin typeface="Times New Roman" panose="02020603050405020304" pitchFamily="18" charset="0"/>
                <a:cs typeface="Times New Roman" panose="02020603050405020304" pitchFamily="18" charset="0"/>
              </a:rPr>
              <a:t>ультиматум, жестикуляция, меланхолия, мануск­рипт, виолончель, манифестация, филантроп, стандартизация, конъ­юнктура, эвакуация.</a:t>
            </a:r>
            <a:endParaRPr lang="ru-RU" dirty="0">
              <a:latin typeface="Times New Roman" panose="02020603050405020304" pitchFamily="18" charset="0"/>
              <a:cs typeface="Times New Roman" panose="02020603050405020304" pitchFamily="18" charset="0"/>
            </a:endParaRPr>
          </a:p>
          <a:p>
            <a:endParaRPr lang="ru-RU" dirty="0"/>
          </a:p>
        </p:txBody>
      </p:sp>
      <p:pic>
        <p:nvPicPr>
          <p:cNvPr id="4" name="Рисунок 3">
            <a:extLst>
              <a:ext uri="{FF2B5EF4-FFF2-40B4-BE49-F238E27FC236}">
                <a16:creationId xmlns="" xmlns:a16="http://schemas.microsoft.com/office/drawing/2014/main" id="{C70D774A-E6A7-4E4A-AB99-9378B9AFD5A9}"/>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526381" y="688803"/>
            <a:ext cx="3641803" cy="4352119"/>
          </a:xfrm>
          <a:prstGeom prst="rect">
            <a:avLst/>
          </a:prstGeom>
          <a:noFill/>
          <a:ln>
            <a:noFill/>
          </a:ln>
        </p:spPr>
      </p:pic>
    </p:spTree>
    <p:extLst>
      <p:ext uri="{BB962C8B-B14F-4D97-AF65-F5344CB8AC3E}">
        <p14:creationId xmlns:p14="http://schemas.microsoft.com/office/powerpoint/2010/main" val="112168173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66255" y="332509"/>
            <a:ext cx="11928763" cy="6248400"/>
          </a:xfrm>
        </p:spPr>
        <p:txBody>
          <a:bodyPr>
            <a:normAutofit/>
          </a:bodyPr>
          <a:lstStyle/>
          <a:p>
            <a:pPr marL="0" indent="0">
              <a:buNone/>
            </a:pPr>
            <a:r>
              <a:rPr lang="ru-RU" sz="2200" b="1" dirty="0">
                <a:latin typeface="Times New Roman" panose="02020603050405020304" pitchFamily="18" charset="0"/>
                <a:cs typeface="Times New Roman" panose="02020603050405020304" pitchFamily="18" charset="0"/>
              </a:rPr>
              <a:t>Упражнение </a:t>
            </a:r>
            <a:r>
              <a:rPr lang="ru-RU" sz="2200" b="1" i="1" dirty="0">
                <a:latin typeface="Times New Roman" panose="02020603050405020304" pitchFamily="18" charset="0"/>
                <a:cs typeface="Times New Roman" panose="02020603050405020304" pitchFamily="18" charset="0"/>
              </a:rPr>
              <a:t>«ВЫРАЖЕНИЕ МЫСЛИ ДРУГИМИ СЛОВАМИ»</a:t>
            </a:r>
            <a:endParaRPr lang="ru-RU" sz="2200" dirty="0">
              <a:latin typeface="Times New Roman" panose="02020603050405020304" pitchFamily="18" charset="0"/>
              <a:cs typeface="Times New Roman" panose="02020603050405020304" pitchFamily="18" charset="0"/>
            </a:endParaRPr>
          </a:p>
          <a:p>
            <a:pPr marL="0" indent="0">
              <a:buNone/>
            </a:pPr>
            <a:r>
              <a:rPr lang="ru-RU" sz="2200" b="1" dirty="0">
                <a:latin typeface="Times New Roman" panose="02020603050405020304" pitchFamily="18" charset="0"/>
                <a:cs typeface="Times New Roman" panose="02020603050405020304" pitchFamily="18" charset="0"/>
              </a:rPr>
              <a:t>Цель</a:t>
            </a:r>
            <a:r>
              <a:rPr lang="ru-RU" sz="2200" dirty="0">
                <a:latin typeface="Times New Roman" panose="02020603050405020304" pitchFamily="18" charset="0"/>
                <a:cs typeface="Times New Roman" panose="02020603050405020304" pitchFamily="18" charset="0"/>
              </a:rPr>
              <a:t>: </a:t>
            </a:r>
            <a:r>
              <a:rPr lang="ru-RU" sz="2200" b="1" i="1" dirty="0">
                <a:latin typeface="Times New Roman" panose="02020603050405020304" pitchFamily="18" charset="0"/>
                <a:cs typeface="Times New Roman" panose="02020603050405020304" pitchFamily="18" charset="0"/>
              </a:rPr>
              <a:t>Формирование умения </a:t>
            </a:r>
            <a:r>
              <a:rPr lang="ru-RU" sz="2200" i="1" dirty="0">
                <a:latin typeface="Times New Roman" panose="02020603050405020304" pitchFamily="18" charset="0"/>
                <a:cs typeface="Times New Roman" panose="02020603050405020304" pitchFamily="18" charset="0"/>
              </a:rPr>
              <a:t>оперировать словами</a:t>
            </a:r>
            <a:r>
              <a:rPr lang="ru-RU" sz="2200" b="1" i="1" dirty="0">
                <a:latin typeface="Times New Roman" panose="02020603050405020304" pitchFamily="18" charset="0"/>
                <a:cs typeface="Times New Roman" panose="02020603050405020304" pitchFamily="18" charset="0"/>
              </a:rPr>
              <a:t>, выражать </a:t>
            </a:r>
            <a:r>
              <a:rPr lang="ru-RU" sz="2200" i="1" dirty="0">
                <a:latin typeface="Times New Roman" panose="02020603050405020304" pitchFamily="18" charset="0"/>
                <a:cs typeface="Times New Roman" panose="02020603050405020304" pitchFamily="18" charset="0"/>
              </a:rPr>
              <a:t>точно выражать </a:t>
            </a:r>
            <a:r>
              <a:rPr lang="ru-RU" sz="2200" b="1" i="1" dirty="0">
                <a:latin typeface="Times New Roman" panose="02020603050405020304" pitchFamily="18" charset="0"/>
                <a:cs typeface="Times New Roman" panose="02020603050405020304" pitchFamily="18" charset="0"/>
              </a:rPr>
              <a:t>мысли.</a:t>
            </a:r>
            <a:r>
              <a:rPr lang="ru-RU" sz="2200" dirty="0">
                <a:latin typeface="Times New Roman" panose="02020603050405020304" pitchFamily="18" charset="0"/>
                <a:cs typeface="Times New Roman" panose="02020603050405020304" pitchFamily="18" charset="0"/>
              </a:rPr>
              <a:t> </a:t>
            </a:r>
          </a:p>
          <a:p>
            <a:pPr marL="0" indent="0">
              <a:buNone/>
            </a:pPr>
            <a:r>
              <a:rPr lang="ru-RU" sz="2200" b="1" dirty="0">
                <a:latin typeface="Times New Roman" panose="02020603050405020304" pitchFamily="18" charset="0"/>
                <a:cs typeface="Times New Roman" panose="02020603050405020304" pitchFamily="18" charset="0"/>
              </a:rPr>
              <a:t>Инструкция.</a:t>
            </a:r>
            <a:r>
              <a:rPr lang="ru-RU" sz="2200" dirty="0">
                <a:latin typeface="Times New Roman" panose="02020603050405020304" pitchFamily="18" charset="0"/>
                <a:cs typeface="Times New Roman" panose="02020603050405020304" pitchFamily="18" charset="0"/>
              </a:rPr>
              <a:t> Берется несложная фраза, например, «нынешнее лето будет очень теплым». Надо предложить несколько вариантов передачи этой же мысли другими словами. При этом ни одно из слов данного предложения не должно употребляться в других предложениях. Важно следить, чтобы не искажался смысл высказывания. Ты побеждаешь если придумаешь больше таких вариантов.</a:t>
            </a:r>
          </a:p>
          <a:p>
            <a:pPr marL="0" indent="0">
              <a:buNone/>
            </a:pPr>
            <a:r>
              <a:rPr lang="ru-RU" sz="2200" b="1" dirty="0">
                <a:latin typeface="Times New Roman" panose="02020603050405020304" pitchFamily="18" charset="0"/>
                <a:cs typeface="Times New Roman" panose="02020603050405020304" pitchFamily="18" charset="0"/>
              </a:rPr>
              <a:t>Упражнение </a:t>
            </a:r>
            <a:r>
              <a:rPr lang="ru-RU" sz="2200" b="1" i="1" dirty="0">
                <a:latin typeface="Times New Roman" panose="02020603050405020304" pitchFamily="18" charset="0"/>
                <a:cs typeface="Times New Roman" panose="02020603050405020304" pitchFamily="18" charset="0"/>
              </a:rPr>
              <a:t>«ФОРМУЛИРОВАНИЕ ОПРЕДЕЛЕНИЙ»</a:t>
            </a:r>
            <a:endParaRPr lang="ru-RU" sz="2200" dirty="0">
              <a:latin typeface="Times New Roman" panose="02020603050405020304" pitchFamily="18" charset="0"/>
              <a:cs typeface="Times New Roman" panose="02020603050405020304" pitchFamily="18" charset="0"/>
            </a:endParaRPr>
          </a:p>
          <a:p>
            <a:pPr marL="0" indent="0">
              <a:buNone/>
            </a:pPr>
            <a:r>
              <a:rPr lang="ru-RU" sz="2200" b="1" dirty="0">
                <a:latin typeface="Times New Roman" panose="02020603050405020304" pitchFamily="18" charset="0"/>
                <a:cs typeface="Times New Roman" panose="02020603050405020304" pitchFamily="18" charset="0"/>
              </a:rPr>
              <a:t>Цель</a:t>
            </a:r>
            <a:r>
              <a:rPr lang="ru-RU" sz="2200" dirty="0">
                <a:latin typeface="Times New Roman" panose="02020603050405020304" pitchFamily="18" charset="0"/>
                <a:cs typeface="Times New Roman" panose="02020603050405020304" pitchFamily="18" charset="0"/>
              </a:rPr>
              <a:t>: </a:t>
            </a:r>
            <a:r>
              <a:rPr lang="ru-RU" sz="2200" i="1" dirty="0">
                <a:latin typeface="Times New Roman" panose="02020603050405020304" pitchFamily="18" charset="0"/>
                <a:cs typeface="Times New Roman" panose="02020603050405020304" pitchFamily="18" charset="0"/>
              </a:rPr>
              <a:t>Задание учит четкости и стройности мышления, самостоятельности формулировок</a:t>
            </a:r>
            <a:r>
              <a:rPr lang="ru-RU" sz="2200" b="1" i="1" dirty="0">
                <a:latin typeface="Times New Roman" panose="02020603050405020304" pitchFamily="18" charset="0"/>
                <a:cs typeface="Times New Roman" panose="02020603050405020304" pitchFamily="18" charset="0"/>
              </a:rPr>
              <a:t>.</a:t>
            </a:r>
            <a:r>
              <a:rPr lang="ru-RU" sz="2200" dirty="0">
                <a:latin typeface="Times New Roman" panose="02020603050405020304" pitchFamily="18" charset="0"/>
                <a:cs typeface="Times New Roman" panose="02020603050405020304" pitchFamily="18" charset="0"/>
              </a:rPr>
              <a:t> </a:t>
            </a:r>
          </a:p>
          <a:p>
            <a:pPr marL="0" indent="0">
              <a:buNone/>
            </a:pPr>
            <a:r>
              <a:rPr lang="ru-RU" sz="2200" b="1" dirty="0">
                <a:latin typeface="Times New Roman" panose="02020603050405020304" pitchFamily="18" charset="0"/>
                <a:cs typeface="Times New Roman" panose="02020603050405020304" pitchFamily="18" charset="0"/>
              </a:rPr>
              <a:t>Инструкция:</a:t>
            </a:r>
            <a:r>
              <a:rPr lang="ru-RU" sz="2200" dirty="0">
                <a:latin typeface="Times New Roman" panose="02020603050405020304" pitchFamily="18" charset="0"/>
                <a:cs typeface="Times New Roman" panose="02020603050405020304" pitchFamily="18" charset="0"/>
              </a:rPr>
              <a:t> Называется знакомый всем предмет иди явление, например, «дырка». Надо дать ему наиболее точное определение, которое обязательно включало бы в себя все существенные признаки этого явления и не касалось несущественных. Побеждает тот, чье определение однозначно характеризует данный предмет, т.е. любая его разновидность обязательно охватывается этим определением, но никакой другой предмет под него не подходит.</a:t>
            </a:r>
          </a:p>
          <a:p>
            <a:endParaRPr lang="ru-RU" dirty="0"/>
          </a:p>
        </p:txBody>
      </p:sp>
    </p:spTree>
    <p:extLst>
      <p:ext uri="{BB962C8B-B14F-4D97-AF65-F5344CB8AC3E}">
        <p14:creationId xmlns:p14="http://schemas.microsoft.com/office/powerpoint/2010/main" val="8052228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r"/>
            <a:r>
              <a:rPr lang="ru-RU" i="1" dirty="0">
                <a:solidFill>
                  <a:schemeClr val="accent1"/>
                </a:solidFill>
                <a:effectLst/>
                <a:latin typeface="Arial" panose="020B0604020202020204" pitchFamily="34" charset="0"/>
                <a:ea typeface="Calibri" panose="020F0502020204030204" pitchFamily="34" charset="0"/>
                <a:cs typeface="Arial" panose="020B0604020202020204" pitchFamily="34" charset="0"/>
              </a:rPr>
              <a:t>Крюкова Н.Ю., педагог-психолог</a:t>
            </a:r>
            <a:br>
              <a:rPr lang="ru-RU" i="1" dirty="0">
                <a:solidFill>
                  <a:schemeClr val="accent1"/>
                </a:solidFill>
                <a:effectLst/>
                <a:latin typeface="Arial" panose="020B0604020202020204" pitchFamily="34" charset="0"/>
                <a:ea typeface="Calibri" panose="020F0502020204030204" pitchFamily="34" charset="0"/>
                <a:cs typeface="Arial" panose="020B0604020202020204" pitchFamily="34" charset="0"/>
              </a:rPr>
            </a:br>
            <a:endParaRPr lang="ru-RU" dirty="0">
              <a:effectLst/>
            </a:endParaRPr>
          </a:p>
        </p:txBody>
      </p:sp>
      <p:sp>
        <p:nvSpPr>
          <p:cNvPr id="3" name="Объект 2"/>
          <p:cNvSpPr>
            <a:spLocks noGrp="1"/>
          </p:cNvSpPr>
          <p:nvPr>
            <p:ph idx="1"/>
          </p:nvPr>
        </p:nvSpPr>
        <p:spPr/>
        <p:txBody>
          <a:bodyPr>
            <a:normAutofit/>
          </a:bodyPr>
          <a:lstStyle/>
          <a:p>
            <a:pPr marL="0" indent="0" algn="ctr">
              <a:buNone/>
            </a:pPr>
            <a:r>
              <a:rPr lang="ru-RU" sz="5400" b="1" kern="1800" dirty="0">
                <a:solidFill>
                  <a:schemeClr val="accent1"/>
                </a:solidFill>
                <a:latin typeface="Arial" panose="020B0604020202020204" pitchFamily="34" charset="0"/>
                <a:ea typeface="Times New Roman" panose="02020603050405020304" pitchFamily="18" charset="0"/>
                <a:cs typeface="Arial" panose="020B0604020202020204" pitchFamily="34" charset="0"/>
              </a:rPr>
              <a:t>Как и зачем развивать межполушарное взаимодействие у    ребенка.        </a:t>
            </a:r>
            <a:endParaRPr lang="ru-RU" sz="5400" b="1" dirty="0">
              <a:solidFill>
                <a:schemeClr val="accent1"/>
              </a:solidFill>
            </a:endParaRPr>
          </a:p>
        </p:txBody>
      </p:sp>
    </p:spTree>
    <p:extLst>
      <p:ext uri="{BB962C8B-B14F-4D97-AF65-F5344CB8AC3E}">
        <p14:creationId xmlns:p14="http://schemas.microsoft.com/office/powerpoint/2010/main" val="394101835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77A9B0BC-DC66-4695-A430-EA7B36DD94C0}"/>
              </a:ext>
            </a:extLst>
          </p:cNvPr>
          <p:cNvSpPr>
            <a:spLocks noGrp="1"/>
          </p:cNvSpPr>
          <p:nvPr>
            <p:ph type="title"/>
          </p:nvPr>
        </p:nvSpPr>
        <p:spPr>
          <a:xfrm>
            <a:off x="436099" y="497449"/>
            <a:ext cx="10911840" cy="1051560"/>
          </a:xfrm>
        </p:spPr>
        <p:txBody>
          <a:bodyPr>
            <a:normAutofit fontScale="90000"/>
          </a:bodyPr>
          <a:lstStyle/>
          <a:p>
            <a:pPr algn="ctr"/>
            <a:r>
              <a:rPr lang="ru-RU" sz="4400" b="1" kern="1800"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Как и зачем развивать межполушарное взаимодействие у ребенка </a:t>
            </a:r>
            <a:endParaRPr lang="ru-RU" dirty="0">
              <a:solidFill>
                <a:schemeClr val="accent1"/>
              </a:solidFill>
            </a:endParaRPr>
          </a:p>
        </p:txBody>
      </p:sp>
      <p:pic>
        <p:nvPicPr>
          <p:cNvPr id="4" name="Объект 3">
            <a:extLst>
              <a:ext uri="{FF2B5EF4-FFF2-40B4-BE49-F238E27FC236}">
                <a16:creationId xmlns="" xmlns:a16="http://schemas.microsoft.com/office/drawing/2014/main" id="{D7968279-EC2F-47B8-BF59-CC2CF08A05B4}"/>
              </a:ext>
            </a:extLst>
          </p:cNvPr>
          <p:cNvPicPr>
            <a:picLocks noGrp="1"/>
          </p:cNvPicPr>
          <p:nvPr>
            <p:ph idx="1"/>
          </p:nvPr>
        </p:nvPicPr>
        <p:blipFill>
          <a:blip r:embed="rId2" cstate="print"/>
          <a:srcRect/>
          <a:stretch>
            <a:fillRect/>
          </a:stretch>
        </p:blipFill>
        <p:spPr bwMode="auto">
          <a:xfrm>
            <a:off x="3930978" y="1787157"/>
            <a:ext cx="2788638" cy="1936431"/>
          </a:xfrm>
          <a:prstGeom prst="rect">
            <a:avLst/>
          </a:prstGeom>
          <a:noFill/>
          <a:ln w="9525">
            <a:noFill/>
            <a:miter lim="800000"/>
            <a:headEnd/>
            <a:tailEnd/>
          </a:ln>
        </p:spPr>
      </p:pic>
      <p:sp>
        <p:nvSpPr>
          <p:cNvPr id="6" name="TextBox 5">
            <a:extLst>
              <a:ext uri="{FF2B5EF4-FFF2-40B4-BE49-F238E27FC236}">
                <a16:creationId xmlns="" xmlns:a16="http://schemas.microsoft.com/office/drawing/2014/main" id="{777AC5F9-4FB5-4055-BA9A-4C9322A47F8A}"/>
              </a:ext>
            </a:extLst>
          </p:cNvPr>
          <p:cNvSpPr txBox="1"/>
          <p:nvPr/>
        </p:nvSpPr>
        <p:spPr>
          <a:xfrm>
            <a:off x="556181" y="2415694"/>
            <a:ext cx="10991654" cy="3323987"/>
          </a:xfrm>
          <a:prstGeom prst="rect">
            <a:avLst/>
          </a:prstGeom>
          <a:noFill/>
        </p:spPr>
        <p:txBody>
          <a:bodyPr wrap="square">
            <a:spAutoFit/>
          </a:bodyPr>
          <a:lstStyle/>
          <a:p>
            <a:pPr marL="0" indent="0" algn="just">
              <a:buNone/>
            </a:pPr>
            <a:endParaRPr lang="ru-RU" sz="18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p>
            <a:pPr marL="0" indent="0" algn="just">
              <a:buNone/>
            </a:pPr>
            <a:endParaRPr lang="ru-RU" dirty="0">
              <a:solidFill>
                <a:srgbClr val="000000"/>
              </a:solidFill>
              <a:latin typeface="Arial" panose="020B0604020202020204" pitchFamily="34" charset="0"/>
              <a:ea typeface="Times New Roman" panose="02020603050405020304" pitchFamily="18" charset="0"/>
              <a:cs typeface="Arial" panose="020B0604020202020204" pitchFamily="34" charset="0"/>
            </a:endParaRPr>
          </a:p>
          <a:p>
            <a:pPr marL="0" indent="0" algn="just">
              <a:buNone/>
            </a:pPr>
            <a:endParaRPr lang="ru-RU" sz="18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p>
            <a:pPr marL="0" indent="0" algn="just">
              <a:buNone/>
            </a:pPr>
            <a:endParaRPr lang="ru-RU" dirty="0">
              <a:solidFill>
                <a:srgbClr val="000000"/>
              </a:solidFill>
              <a:latin typeface="Arial" panose="020B0604020202020204" pitchFamily="34" charset="0"/>
              <a:ea typeface="Times New Roman" panose="02020603050405020304" pitchFamily="18" charset="0"/>
              <a:cs typeface="Arial" panose="020B0604020202020204" pitchFamily="34" charset="0"/>
            </a:endParaRPr>
          </a:p>
          <a:p>
            <a:pPr marL="0" indent="0" algn="just">
              <a:buNone/>
            </a:pPr>
            <a:endParaRPr lang="ru-RU" sz="18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p>
            <a:pPr marL="0" indent="0" algn="just">
              <a:buNone/>
            </a:pPr>
            <a:r>
              <a:rPr lang="ru-RU" sz="24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Межполушарное взаимодействие — особый механизм объединения ЛП и ПП в единую интегративную, целостно работающую систему, формирующийся под влиянием как генетических, так и средовых факторов.</a:t>
            </a:r>
          </a:p>
          <a:p>
            <a:pPr marL="0" indent="0" algn="just">
              <a:buNone/>
            </a:pPr>
            <a:r>
              <a:rPr lang="ru-RU" sz="24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Только взаимосвязанная работа двух полушарий мозга обеспечивает нормальную работу всех психических процессов.</a:t>
            </a:r>
            <a:endParaRPr lang="ru-RU" sz="2400" dirty="0">
              <a:effectLst/>
              <a:latin typeface="Arial" panose="020B060402020202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21931159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613DE088-99F6-4625-ABCA-01CB9AF3F469}"/>
              </a:ext>
            </a:extLst>
          </p:cNvPr>
          <p:cNvSpPr>
            <a:spLocks noGrp="1"/>
          </p:cNvSpPr>
          <p:nvPr>
            <p:ph type="title"/>
          </p:nvPr>
        </p:nvSpPr>
        <p:spPr>
          <a:xfrm>
            <a:off x="664307" y="492369"/>
            <a:ext cx="11050229" cy="909150"/>
          </a:xfrm>
        </p:spPr>
        <p:txBody>
          <a:bodyPr>
            <a:normAutofit/>
          </a:bodyPr>
          <a:lstStyle/>
          <a:p>
            <a:pPr algn="ctr"/>
            <a:r>
              <a:rPr lang="ru-RU" sz="2400" b="1"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Что бывает если межполушарное взаимодействие не сформировано?</a:t>
            </a:r>
            <a:r>
              <a:rPr lang="ru-RU" sz="2400" dirty="0">
                <a:effectLst/>
                <a:latin typeface="Calibri" panose="020F0502020204030204" pitchFamily="34" charset="0"/>
                <a:ea typeface="Calibri" panose="020F0502020204030204" pitchFamily="34" charset="0"/>
                <a:cs typeface="Times New Roman" panose="02020603050405020304" pitchFamily="18" charset="0"/>
              </a:rPr>
              <a:t/>
            </a:r>
            <a:br>
              <a:rPr lang="ru-RU" sz="2400" dirty="0">
                <a:effectLst/>
                <a:latin typeface="Calibri" panose="020F0502020204030204" pitchFamily="34" charset="0"/>
                <a:ea typeface="Calibri" panose="020F0502020204030204" pitchFamily="34" charset="0"/>
                <a:cs typeface="Times New Roman" panose="02020603050405020304" pitchFamily="18" charset="0"/>
              </a:rPr>
            </a:br>
            <a:endParaRPr lang="ru-RU" sz="2400" dirty="0"/>
          </a:p>
        </p:txBody>
      </p:sp>
      <p:sp>
        <p:nvSpPr>
          <p:cNvPr id="3" name="Объект 2">
            <a:extLst>
              <a:ext uri="{FF2B5EF4-FFF2-40B4-BE49-F238E27FC236}">
                <a16:creationId xmlns="" xmlns:a16="http://schemas.microsoft.com/office/drawing/2014/main" id="{40340EB0-FB2D-4B15-BEAC-934BC17EF9B2}"/>
              </a:ext>
            </a:extLst>
          </p:cNvPr>
          <p:cNvSpPr>
            <a:spLocks noGrp="1"/>
          </p:cNvSpPr>
          <p:nvPr>
            <p:ph idx="1"/>
          </p:nvPr>
        </p:nvSpPr>
        <p:spPr>
          <a:xfrm>
            <a:off x="1023815" y="1086339"/>
            <a:ext cx="10175630" cy="4939323"/>
          </a:xfrm>
        </p:spPr>
        <p:txBody>
          <a:bodyPr>
            <a:normAutofit fontScale="25000" lnSpcReduction="20000"/>
          </a:bodyPr>
          <a:lstStyle/>
          <a:p>
            <a:pPr marL="0" indent="0">
              <a:buNone/>
            </a:pPr>
            <a:endParaRPr lang="ru-RU"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lgn="just">
              <a:buNone/>
            </a:pPr>
            <a:r>
              <a:rPr lang="ru-RU" sz="5500" dirty="0">
                <a:solidFill>
                  <a:srgbClr val="000000"/>
                </a:solidFill>
                <a:latin typeface="Arial" panose="020B0604020202020204" pitchFamily="34" charset="0"/>
                <a:ea typeface="Times New Roman" panose="02020603050405020304" pitchFamily="18" charset="0"/>
                <a:cs typeface="Arial" panose="020B0604020202020204" pitchFamily="34" charset="0"/>
              </a:rPr>
              <a:t>П</a:t>
            </a:r>
            <a:r>
              <a:rPr lang="ru-RU" sz="55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роисходит неправильная обработка информации и у ребенка возникают сложности в обучении </a:t>
            </a:r>
          </a:p>
          <a:p>
            <a:pPr marL="0" indent="0" algn="just">
              <a:buNone/>
            </a:pPr>
            <a:r>
              <a:rPr lang="ru-RU" sz="55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проблемы в письме, устной речи, запоминании, счете как в письменном, так и в устном, а так же в целом восприятии учебной информации).</a:t>
            </a:r>
            <a:endParaRPr lang="ru-RU" sz="5500" dirty="0">
              <a:effectLst/>
              <a:latin typeface="Arial" panose="020B0604020202020204" pitchFamily="34" charset="0"/>
              <a:ea typeface="Calibri" panose="020F0502020204030204" pitchFamily="34" charset="0"/>
              <a:cs typeface="Arial" panose="020B0604020202020204" pitchFamily="34" charset="0"/>
            </a:endParaRPr>
          </a:p>
          <a:p>
            <a:pPr marL="0" indent="0" algn="just">
              <a:lnSpc>
                <a:spcPct val="120000"/>
              </a:lnSpc>
              <a:spcBef>
                <a:spcPts val="1885"/>
              </a:spcBef>
              <a:spcAft>
                <a:spcPts val="330"/>
              </a:spcAft>
              <a:buNone/>
            </a:pPr>
            <a:r>
              <a:rPr lang="ru-RU" sz="5500" b="1"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Признаки несформированности межполушарного взаимодействия:</a:t>
            </a:r>
            <a:endParaRPr lang="ru-RU" sz="5500" dirty="0">
              <a:effectLst/>
              <a:latin typeface="Arial" panose="020B0604020202020204" pitchFamily="34" charset="0"/>
              <a:ea typeface="Calibri" panose="020F0502020204030204" pitchFamily="34" charset="0"/>
              <a:cs typeface="Arial" panose="020B0604020202020204" pitchFamily="34" charset="0"/>
            </a:endParaRPr>
          </a:p>
          <a:p>
            <a:pPr marL="342900" lvl="0" indent="-342900" algn="just">
              <a:lnSpc>
                <a:spcPct val="120000"/>
              </a:lnSpc>
              <a:spcAft>
                <a:spcPts val="1000"/>
              </a:spcAft>
              <a:buSzPts val="1000"/>
              <a:buFont typeface="Symbol" panose="05050102010706020507" pitchFamily="18" charset="2"/>
              <a:buChar char=""/>
              <a:tabLst>
                <a:tab pos="457200" algn="l"/>
              </a:tabLst>
            </a:pPr>
            <a:r>
              <a:rPr lang="ru-RU" sz="55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зеркальное написание букв и цифр;</a:t>
            </a:r>
            <a:endParaRPr lang="ru-RU" sz="5500" dirty="0">
              <a:effectLst/>
              <a:latin typeface="Arial" panose="020B0604020202020204" pitchFamily="34" charset="0"/>
              <a:ea typeface="Calibri" panose="020F0502020204030204" pitchFamily="34" charset="0"/>
              <a:cs typeface="Arial" panose="020B0604020202020204" pitchFamily="34" charset="0"/>
            </a:endParaRPr>
          </a:p>
          <a:p>
            <a:pPr marL="342900" lvl="0" indent="-342900" algn="just">
              <a:lnSpc>
                <a:spcPct val="120000"/>
              </a:lnSpc>
              <a:spcAft>
                <a:spcPts val="1000"/>
              </a:spcAft>
              <a:buSzPts val="1000"/>
              <a:buFont typeface="Symbol" panose="05050102010706020507" pitchFamily="18" charset="2"/>
              <a:buChar char=""/>
              <a:tabLst>
                <a:tab pos="457200" algn="l"/>
              </a:tabLst>
            </a:pPr>
            <a:r>
              <a:rPr lang="ru-RU" sz="5500"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псевдолеворукость</a:t>
            </a:r>
            <a:r>
              <a:rPr lang="ru-RU" sz="55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a:t>
            </a:r>
            <a:endParaRPr lang="ru-RU" sz="5500" dirty="0">
              <a:effectLst/>
              <a:latin typeface="Arial" panose="020B0604020202020204" pitchFamily="34" charset="0"/>
              <a:ea typeface="Calibri" panose="020F0502020204030204" pitchFamily="34" charset="0"/>
              <a:cs typeface="Arial" panose="020B0604020202020204" pitchFamily="34" charset="0"/>
            </a:endParaRPr>
          </a:p>
          <a:p>
            <a:pPr marL="342900" lvl="0" indent="-342900" algn="just">
              <a:lnSpc>
                <a:spcPct val="120000"/>
              </a:lnSpc>
              <a:spcAft>
                <a:spcPts val="1000"/>
              </a:spcAft>
              <a:buSzPts val="1000"/>
              <a:buFont typeface="Symbol" panose="05050102010706020507" pitchFamily="18" charset="2"/>
              <a:buChar char=""/>
              <a:tabLst>
                <a:tab pos="457200" algn="l"/>
              </a:tabLst>
            </a:pPr>
            <a:r>
              <a:rPr lang="ru-RU" sz="55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логопедические отклонения;</a:t>
            </a:r>
            <a:endParaRPr lang="ru-RU" sz="5500" dirty="0">
              <a:effectLst/>
              <a:latin typeface="Arial" panose="020B0604020202020204" pitchFamily="34" charset="0"/>
              <a:ea typeface="Calibri" panose="020F0502020204030204" pitchFamily="34" charset="0"/>
              <a:cs typeface="Arial" panose="020B0604020202020204" pitchFamily="34" charset="0"/>
            </a:endParaRPr>
          </a:p>
          <a:p>
            <a:pPr marL="342900" lvl="0" indent="-342900" algn="just">
              <a:lnSpc>
                <a:spcPct val="120000"/>
              </a:lnSpc>
              <a:spcAft>
                <a:spcPts val="1000"/>
              </a:spcAft>
              <a:buSzPts val="1000"/>
              <a:buFont typeface="Symbol" panose="05050102010706020507" pitchFamily="18" charset="2"/>
              <a:buChar char=""/>
              <a:tabLst>
                <a:tab pos="457200" algn="l"/>
              </a:tabLst>
            </a:pPr>
            <a:r>
              <a:rPr lang="ru-RU" sz="55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неловкость движений;</a:t>
            </a:r>
            <a:endParaRPr lang="ru-RU" sz="5500" dirty="0">
              <a:effectLst/>
              <a:latin typeface="Arial" panose="020B0604020202020204" pitchFamily="34" charset="0"/>
              <a:ea typeface="Calibri" panose="020F0502020204030204" pitchFamily="34" charset="0"/>
              <a:cs typeface="Arial" panose="020B0604020202020204" pitchFamily="34" charset="0"/>
            </a:endParaRPr>
          </a:p>
          <a:p>
            <a:pPr marL="342900" lvl="0" indent="-342900" algn="just">
              <a:lnSpc>
                <a:spcPct val="120000"/>
              </a:lnSpc>
              <a:spcAft>
                <a:spcPts val="1000"/>
              </a:spcAft>
              <a:buSzPts val="1000"/>
              <a:buFont typeface="Symbol" panose="05050102010706020507" pitchFamily="18" charset="2"/>
              <a:buChar char=""/>
              <a:tabLst>
                <a:tab pos="457200" algn="l"/>
              </a:tabLst>
            </a:pPr>
            <a:r>
              <a:rPr lang="ru-RU" sz="55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агрессия;</a:t>
            </a:r>
            <a:endParaRPr lang="ru-RU" sz="5500" dirty="0">
              <a:effectLst/>
              <a:latin typeface="Arial" panose="020B0604020202020204" pitchFamily="34" charset="0"/>
              <a:ea typeface="Calibri" panose="020F0502020204030204" pitchFamily="34" charset="0"/>
              <a:cs typeface="Arial" panose="020B0604020202020204" pitchFamily="34" charset="0"/>
            </a:endParaRPr>
          </a:p>
          <a:p>
            <a:pPr marL="342900" lvl="0" indent="-342900" algn="just">
              <a:lnSpc>
                <a:spcPct val="120000"/>
              </a:lnSpc>
              <a:spcAft>
                <a:spcPts val="1000"/>
              </a:spcAft>
              <a:buSzPts val="1000"/>
              <a:buFont typeface="Symbol" panose="05050102010706020507" pitchFamily="18" charset="2"/>
              <a:buChar char=""/>
              <a:tabLst>
                <a:tab pos="457200" algn="l"/>
              </a:tabLst>
            </a:pPr>
            <a:r>
              <a:rPr lang="ru-RU" sz="55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плохая память;</a:t>
            </a:r>
            <a:endParaRPr lang="ru-RU" sz="5500" dirty="0">
              <a:effectLst/>
              <a:latin typeface="Arial" panose="020B0604020202020204" pitchFamily="34" charset="0"/>
              <a:ea typeface="Calibri" panose="020F0502020204030204" pitchFamily="34" charset="0"/>
              <a:cs typeface="Arial" panose="020B0604020202020204" pitchFamily="34" charset="0"/>
            </a:endParaRPr>
          </a:p>
          <a:p>
            <a:pPr marL="342900" lvl="0" indent="-342900" algn="just">
              <a:lnSpc>
                <a:spcPct val="120000"/>
              </a:lnSpc>
              <a:spcAft>
                <a:spcPts val="1000"/>
              </a:spcAft>
              <a:buSzPts val="1000"/>
              <a:buFont typeface="Symbol" panose="05050102010706020507" pitchFamily="18" charset="2"/>
              <a:buChar char=""/>
              <a:tabLst>
                <a:tab pos="457200" algn="l"/>
              </a:tabLst>
            </a:pPr>
            <a:r>
              <a:rPr lang="ru-RU" sz="55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отсутствие познавательной мотивации;</a:t>
            </a:r>
            <a:endParaRPr lang="ru-RU" sz="5500" dirty="0">
              <a:effectLst/>
              <a:latin typeface="Arial" panose="020B0604020202020204" pitchFamily="34" charset="0"/>
              <a:ea typeface="Calibri" panose="020F0502020204030204" pitchFamily="34" charset="0"/>
              <a:cs typeface="Arial" panose="020B0604020202020204" pitchFamily="34" charset="0"/>
            </a:endParaRPr>
          </a:p>
          <a:p>
            <a:pPr marL="342900" lvl="0" indent="-342900" algn="just">
              <a:lnSpc>
                <a:spcPct val="120000"/>
              </a:lnSpc>
              <a:spcAft>
                <a:spcPts val="1000"/>
              </a:spcAft>
              <a:buSzPts val="1000"/>
              <a:buFont typeface="Symbol" panose="05050102010706020507" pitchFamily="18" charset="2"/>
              <a:buChar char=""/>
              <a:tabLst>
                <a:tab pos="457200" algn="l"/>
              </a:tabLst>
            </a:pPr>
            <a:r>
              <a:rPr lang="ru-RU" sz="55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инфантильность.</a:t>
            </a:r>
            <a:endParaRPr lang="ru-RU" sz="5500" dirty="0">
              <a:effectLst/>
              <a:latin typeface="Arial" panose="020B0604020202020204" pitchFamily="34" charset="0"/>
              <a:ea typeface="Calibri" panose="020F0502020204030204" pitchFamily="34" charset="0"/>
              <a:cs typeface="Arial" panose="020B0604020202020204" pitchFamily="34" charset="0"/>
            </a:endParaRPr>
          </a:p>
          <a:p>
            <a:pPr marL="0" indent="0">
              <a:buNone/>
            </a:pPr>
            <a:endParaRPr lang="ru-RU" dirty="0"/>
          </a:p>
        </p:txBody>
      </p:sp>
    </p:spTree>
    <p:extLst>
      <p:ext uri="{BB962C8B-B14F-4D97-AF65-F5344CB8AC3E}">
        <p14:creationId xmlns:p14="http://schemas.microsoft.com/office/powerpoint/2010/main" val="122616889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2E20EE62-637A-4528-9338-C365E055BC1A}"/>
              </a:ext>
            </a:extLst>
          </p:cNvPr>
          <p:cNvSpPr>
            <a:spLocks noGrp="1"/>
          </p:cNvSpPr>
          <p:nvPr>
            <p:ph type="title"/>
          </p:nvPr>
        </p:nvSpPr>
        <p:spPr>
          <a:xfrm>
            <a:off x="764345" y="599048"/>
            <a:ext cx="10911840" cy="1051560"/>
          </a:xfrm>
        </p:spPr>
        <p:txBody>
          <a:bodyPr>
            <a:normAutofit fontScale="90000"/>
          </a:bodyPr>
          <a:lstStyle/>
          <a:p>
            <a:pPr>
              <a:lnSpc>
                <a:spcPct val="115000"/>
              </a:lnSpc>
              <a:spcBef>
                <a:spcPts val="1885"/>
              </a:spcBef>
              <a:spcAft>
                <a:spcPts val="330"/>
              </a:spcAft>
            </a:pPr>
            <a:r>
              <a:rPr lang="ru-RU" sz="2700" b="1"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Упражнения для развития межполушарного взаимодействия. </a:t>
            </a:r>
            <a:r>
              <a:rPr lang="ru-RU" sz="1800" dirty="0">
                <a:effectLst/>
                <a:latin typeface="Calibri" panose="020F0502020204030204" pitchFamily="34" charset="0"/>
                <a:ea typeface="Calibri" panose="020F0502020204030204" pitchFamily="34" charset="0"/>
                <a:cs typeface="Times New Roman" panose="02020603050405020304" pitchFamily="18" charset="0"/>
              </a:rPr>
              <a:t/>
            </a:r>
            <a:br>
              <a:rPr lang="ru-RU" sz="1800" dirty="0">
                <a:effectLst/>
                <a:latin typeface="Calibri" panose="020F0502020204030204" pitchFamily="34" charset="0"/>
                <a:ea typeface="Calibri" panose="020F0502020204030204" pitchFamily="34" charset="0"/>
                <a:cs typeface="Times New Roman" panose="02020603050405020304" pitchFamily="18" charset="0"/>
              </a:rPr>
            </a:br>
            <a:r>
              <a:rPr lang="ru-RU" sz="1800" i="1" dirty="0">
                <a:solidFill>
                  <a:srgbClr val="000000"/>
                </a:solidFill>
                <a:effectLst/>
                <a:latin typeface="Times New Roman" panose="02020603050405020304" pitchFamily="18" charset="0"/>
                <a:ea typeface="Times New Roman" panose="02020603050405020304" pitchFamily="18" charset="0"/>
              </a:rPr>
              <a:t>Выполнять упражнения лучше каждый день во время физкультминуток для обучающихся младших и старших классов. Эти упражнение являются "гимнастикой для мозга". </a:t>
            </a:r>
            <a:endParaRPr lang="ru-RU" i="1" dirty="0"/>
          </a:p>
        </p:txBody>
      </p:sp>
      <p:sp>
        <p:nvSpPr>
          <p:cNvPr id="3" name="Объект 2">
            <a:extLst>
              <a:ext uri="{FF2B5EF4-FFF2-40B4-BE49-F238E27FC236}">
                <a16:creationId xmlns="" xmlns:a16="http://schemas.microsoft.com/office/drawing/2014/main" id="{A1432403-A98B-4F6B-BEB5-C3ABCA53A874}"/>
              </a:ext>
            </a:extLst>
          </p:cNvPr>
          <p:cNvSpPr>
            <a:spLocks noGrp="1"/>
          </p:cNvSpPr>
          <p:nvPr>
            <p:ph idx="1"/>
          </p:nvPr>
        </p:nvSpPr>
        <p:spPr>
          <a:xfrm>
            <a:off x="733083" y="1843336"/>
            <a:ext cx="10911840" cy="4187952"/>
          </a:xfrm>
        </p:spPr>
        <p:txBody>
          <a:bodyPr/>
          <a:lstStyle/>
          <a:p>
            <a:pPr marL="0" indent="0">
              <a:lnSpc>
                <a:spcPct val="120000"/>
              </a:lnSpc>
              <a:spcAft>
                <a:spcPts val="700"/>
              </a:spcAft>
              <a:buNone/>
            </a:pPr>
            <a:r>
              <a:rPr lang="ru-RU" sz="1800" i="1" kern="50" dirty="0">
                <a:solidFill>
                  <a:srgbClr val="000000"/>
                </a:solidFill>
                <a:effectLst/>
                <a:latin typeface="Times New Roman" panose="02020603050405020304" pitchFamily="18" charset="0"/>
                <a:ea typeface="SimSun" panose="02010600030101010101" pitchFamily="2" charset="-122"/>
                <a:cs typeface="Mangal" panose="02040503050203030202" pitchFamily="18" charset="0"/>
              </a:rPr>
              <a:t>Упражнения выполнять  каждый день, 3-8 повторов каждое упражнение, желательно все-таки 8 повторов (так рекомендуют нейропсихологи, чтобы было  эффективно).</a:t>
            </a:r>
            <a:endParaRPr lang="ru-RU" sz="1800" kern="50" dirty="0">
              <a:effectLst/>
              <a:latin typeface="Liberation Serif"/>
              <a:ea typeface="SimSun" panose="02010600030101010101" pitchFamily="2" charset="-122"/>
              <a:cs typeface="Mangal" panose="02040503050203030202" pitchFamily="18" charset="0"/>
            </a:endParaRPr>
          </a:p>
          <a:p>
            <a:pPr marL="0" indent="0" algn="just">
              <a:lnSpc>
                <a:spcPct val="115000"/>
              </a:lnSpc>
              <a:spcBef>
                <a:spcPts val="330"/>
              </a:spcBef>
              <a:spcAft>
                <a:spcPts val="1110"/>
              </a:spcAft>
              <a:buNone/>
            </a:pPr>
            <a:r>
              <a:rPr lang="ru-RU"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Упражнение  «Зеркальное рисование».</a:t>
            </a:r>
            <a:r>
              <a:rPr lang="ru-RU"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15000"/>
              </a:lnSpc>
              <a:spcBef>
                <a:spcPts val="330"/>
              </a:spcBef>
              <a:spcAft>
                <a:spcPts val="1110"/>
              </a:spcAft>
              <a:buNone/>
            </a:pPr>
            <a:r>
              <a:rPr lang="ru-RU" sz="18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Взять карандаш или фломастер в обе руки и одновременно на листе бумаги рисовать симметричные - зеркальные рисунки.</a:t>
            </a:r>
            <a:endParaRPr lang="ru-RU" sz="1800" dirty="0">
              <a:effectLst/>
              <a:latin typeface="Arial" panose="020B0604020202020204" pitchFamily="34" charset="0"/>
              <a:ea typeface="Calibri" panose="020F0502020204030204" pitchFamily="34" charset="0"/>
              <a:cs typeface="Arial" panose="020B0604020202020204" pitchFamily="34" charset="0"/>
            </a:endParaRPr>
          </a:p>
          <a:p>
            <a:pPr marL="0" indent="0">
              <a:buNone/>
            </a:pPr>
            <a:endParaRPr lang="ru-RU" dirty="0"/>
          </a:p>
        </p:txBody>
      </p:sp>
      <p:pic>
        <p:nvPicPr>
          <p:cNvPr id="4" name="Рисунок 3">
            <a:extLst>
              <a:ext uri="{FF2B5EF4-FFF2-40B4-BE49-F238E27FC236}">
                <a16:creationId xmlns="" xmlns:a16="http://schemas.microsoft.com/office/drawing/2014/main" id="{3BBEE9A1-C0E3-4997-A433-5C40BDA6E610}"/>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8135896" y="3753098"/>
            <a:ext cx="2980876" cy="2439496"/>
          </a:xfrm>
          <a:prstGeom prst="rect">
            <a:avLst/>
          </a:prstGeom>
          <a:noFill/>
          <a:ln>
            <a:noFill/>
          </a:ln>
        </p:spPr>
      </p:pic>
    </p:spTree>
    <p:extLst>
      <p:ext uri="{BB962C8B-B14F-4D97-AF65-F5344CB8AC3E}">
        <p14:creationId xmlns:p14="http://schemas.microsoft.com/office/powerpoint/2010/main" val="289799014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78DEE033-8CB4-4E0D-9B77-6A7B33849E68}"/>
              </a:ext>
            </a:extLst>
          </p:cNvPr>
          <p:cNvSpPr>
            <a:spLocks noGrp="1"/>
          </p:cNvSpPr>
          <p:nvPr>
            <p:ph type="title"/>
          </p:nvPr>
        </p:nvSpPr>
        <p:spPr>
          <a:xfrm>
            <a:off x="975360" y="434926"/>
            <a:ext cx="10911840" cy="1051560"/>
          </a:xfrm>
        </p:spPr>
        <p:txBody>
          <a:bodyPr>
            <a:normAutofit fontScale="90000"/>
          </a:bodyPr>
          <a:lstStyle/>
          <a:p>
            <a:pPr algn="ctr">
              <a:lnSpc>
                <a:spcPct val="115000"/>
              </a:lnSpc>
              <a:spcBef>
                <a:spcPts val="330"/>
              </a:spcBef>
              <a:spcAft>
                <a:spcPts val="1110"/>
              </a:spcAft>
            </a:pPr>
            <a:r>
              <a:rPr lang="ru-RU" sz="4000" b="1" dirty="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Упражнение "Лезгинка</a:t>
            </a:r>
            <a:r>
              <a:rPr lang="ru-RU" sz="4000" b="1" dirty="0" smtClean="0">
                <a:solidFill>
                  <a:schemeClr val="accent1"/>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ru-RU" sz="1800" dirty="0">
                <a:solidFill>
                  <a:schemeClr val="accent1"/>
                </a:solidFill>
                <a:effectLst/>
                <a:latin typeface="Calibri" panose="020F0502020204030204" pitchFamily="34" charset="0"/>
                <a:ea typeface="Calibri" panose="020F0502020204030204" pitchFamily="34" charset="0"/>
                <a:cs typeface="Times New Roman" panose="02020603050405020304" pitchFamily="18" charset="0"/>
              </a:rPr>
              <a:t/>
            </a:r>
            <a:br>
              <a:rPr lang="ru-RU" sz="1800" dirty="0">
                <a:solidFill>
                  <a:schemeClr val="accent1"/>
                </a:solidFill>
                <a:effectLst/>
                <a:latin typeface="Calibri" panose="020F0502020204030204" pitchFamily="34" charset="0"/>
                <a:ea typeface="Calibri" panose="020F0502020204030204" pitchFamily="34" charset="0"/>
                <a:cs typeface="Times New Roman" panose="02020603050405020304" pitchFamily="18" charset="0"/>
              </a:rPr>
            </a:br>
            <a:endParaRPr lang="ru-RU" dirty="0">
              <a:solidFill>
                <a:schemeClr val="accent1"/>
              </a:solidFill>
            </a:endParaRPr>
          </a:p>
        </p:txBody>
      </p:sp>
      <p:sp>
        <p:nvSpPr>
          <p:cNvPr id="3" name="Объект 2">
            <a:extLst>
              <a:ext uri="{FF2B5EF4-FFF2-40B4-BE49-F238E27FC236}">
                <a16:creationId xmlns="" xmlns:a16="http://schemas.microsoft.com/office/drawing/2014/main" id="{73EA700F-4A7D-4250-BB5F-D30A14C0E216}"/>
              </a:ext>
            </a:extLst>
          </p:cNvPr>
          <p:cNvSpPr>
            <a:spLocks noGrp="1"/>
          </p:cNvSpPr>
          <p:nvPr>
            <p:ph idx="1"/>
          </p:nvPr>
        </p:nvSpPr>
        <p:spPr>
          <a:xfrm>
            <a:off x="838200" y="1527142"/>
            <a:ext cx="10515600" cy="4649821"/>
          </a:xfrm>
        </p:spPr>
        <p:txBody>
          <a:bodyPr/>
          <a:lstStyle/>
          <a:p>
            <a:pPr marL="0" indent="0">
              <a:buNone/>
            </a:pPr>
            <a:r>
              <a:rPr lang="ru-RU" sz="28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Левая рука сложена в кулак, большой палец в сторону (кулак расположен пальцами к себе). Правая рука в горизонтальном положении прикасается к мизинцу левой. Далее меняем руки. 6-8 повторений.</a:t>
            </a:r>
            <a:r>
              <a:rPr lang="ru-RU" sz="2800" dirty="0">
                <a:effectLst/>
                <a:latin typeface="Arial" panose="020B0604020202020204" pitchFamily="34" charset="0"/>
                <a:ea typeface="Calibri" panose="020F0502020204030204" pitchFamily="34" charset="0"/>
                <a:cs typeface="Arial" panose="020B0604020202020204" pitchFamily="34" charset="0"/>
              </a:rPr>
              <a:t/>
            </a:r>
            <a:br>
              <a:rPr lang="ru-RU" sz="2800" dirty="0">
                <a:effectLst/>
                <a:latin typeface="Arial" panose="020B0604020202020204" pitchFamily="34" charset="0"/>
                <a:ea typeface="Calibri" panose="020F0502020204030204" pitchFamily="34" charset="0"/>
                <a:cs typeface="Arial" panose="020B0604020202020204" pitchFamily="34" charset="0"/>
              </a:rPr>
            </a:br>
            <a:endParaRPr lang="ru-RU" dirty="0">
              <a:latin typeface="Arial" panose="020B0604020202020204" pitchFamily="34" charset="0"/>
              <a:cs typeface="Arial" panose="020B0604020202020204" pitchFamily="34" charset="0"/>
            </a:endParaRPr>
          </a:p>
        </p:txBody>
      </p:sp>
      <p:pic>
        <p:nvPicPr>
          <p:cNvPr id="4" name="Рисунок 3">
            <a:extLst>
              <a:ext uri="{FF2B5EF4-FFF2-40B4-BE49-F238E27FC236}">
                <a16:creationId xmlns="" xmlns:a16="http://schemas.microsoft.com/office/drawing/2014/main" id="{E21BB5F8-D533-4704-A222-C8289671CEA6}"/>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25187" y="3329497"/>
            <a:ext cx="2893947" cy="2713084"/>
          </a:xfrm>
          <a:prstGeom prst="rect">
            <a:avLst/>
          </a:prstGeom>
          <a:noFill/>
          <a:ln>
            <a:noFill/>
          </a:ln>
        </p:spPr>
      </p:pic>
      <p:pic>
        <p:nvPicPr>
          <p:cNvPr id="5" name="Рисунок 4">
            <a:extLst>
              <a:ext uri="{FF2B5EF4-FFF2-40B4-BE49-F238E27FC236}">
                <a16:creationId xmlns="" xmlns:a16="http://schemas.microsoft.com/office/drawing/2014/main" id="{8713A5D7-3997-4BE4-868E-9A819C855A1B}"/>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6000249" y="3428999"/>
            <a:ext cx="3056202" cy="2713083"/>
          </a:xfrm>
          <a:prstGeom prst="rect">
            <a:avLst/>
          </a:prstGeom>
          <a:noFill/>
          <a:ln>
            <a:noFill/>
          </a:ln>
        </p:spPr>
      </p:pic>
    </p:spTree>
    <p:extLst>
      <p:ext uri="{BB962C8B-B14F-4D97-AF65-F5344CB8AC3E}">
        <p14:creationId xmlns:p14="http://schemas.microsoft.com/office/powerpoint/2010/main" val="55639538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C99F5669-EA3A-4253-9693-26EB609782D2}"/>
              </a:ext>
            </a:extLst>
          </p:cNvPr>
          <p:cNvSpPr>
            <a:spLocks noGrp="1"/>
          </p:cNvSpPr>
          <p:nvPr>
            <p:ph type="title"/>
          </p:nvPr>
        </p:nvSpPr>
        <p:spPr>
          <a:xfrm>
            <a:off x="890954" y="1641231"/>
            <a:ext cx="10761784" cy="640862"/>
          </a:xfrm>
        </p:spPr>
        <p:txBody>
          <a:bodyPr>
            <a:normAutofit fontScale="90000"/>
          </a:bodyPr>
          <a:lstStyle/>
          <a:p>
            <a:pPr>
              <a:lnSpc>
                <a:spcPct val="115000"/>
              </a:lnSpc>
              <a:spcBef>
                <a:spcPts val="330"/>
              </a:spcBef>
              <a:spcAft>
                <a:spcPts val="1110"/>
              </a:spcAft>
            </a:pPr>
            <a:r>
              <a:rPr lang="ru-RU" sz="3600" b="1" dirty="0" smtClean="0">
                <a:solidFill>
                  <a:srgbClr val="000000"/>
                </a:solidFill>
                <a:effectLst/>
                <a:latin typeface="Arial" panose="020B0604020202020204" pitchFamily="34" charset="0"/>
                <a:ea typeface="Times New Roman" panose="02020603050405020304" pitchFamily="18" charset="0"/>
                <a:cs typeface="Arial" panose="020B0604020202020204" pitchFamily="34" charset="0"/>
              </a:rPr>
              <a:t>Упражнение </a:t>
            </a:r>
            <a:r>
              <a:rPr lang="ru-RU" sz="3600" b="1"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«Колечко</a:t>
            </a:r>
            <a:r>
              <a:rPr lang="ru-RU" sz="3600" b="1" dirty="0" smtClean="0">
                <a:solidFill>
                  <a:srgbClr val="000000"/>
                </a:solidFill>
                <a:effectLst/>
                <a:latin typeface="Arial" panose="020B0604020202020204" pitchFamily="34" charset="0"/>
                <a:ea typeface="Times New Roman" panose="02020603050405020304" pitchFamily="18" charset="0"/>
                <a:cs typeface="Arial" panose="020B0604020202020204" pitchFamily="34" charset="0"/>
              </a:rPr>
              <a:t>»</a:t>
            </a:r>
            <a:r>
              <a:rPr lang="ru-RU" sz="1800" dirty="0">
                <a:effectLst/>
                <a:latin typeface="Calibri" panose="020F0502020204030204" pitchFamily="34" charset="0"/>
                <a:ea typeface="Calibri" panose="020F0502020204030204" pitchFamily="34" charset="0"/>
                <a:cs typeface="Times New Roman" panose="02020603050405020304" pitchFamily="18" charset="0"/>
              </a:rPr>
              <a:t/>
            </a:r>
            <a:br>
              <a:rPr lang="ru-RU" sz="1800" dirty="0">
                <a:effectLst/>
                <a:latin typeface="Calibri" panose="020F0502020204030204" pitchFamily="34" charset="0"/>
                <a:ea typeface="Calibri" panose="020F0502020204030204" pitchFamily="34" charset="0"/>
                <a:cs typeface="Times New Roman" panose="02020603050405020304" pitchFamily="18" charset="0"/>
              </a:rPr>
            </a:br>
            <a:r>
              <a:rPr lang="ru-RU" sz="1800" dirty="0">
                <a:effectLst/>
                <a:latin typeface="Calibri" panose="020F0502020204030204" pitchFamily="34" charset="0"/>
                <a:ea typeface="Calibri" panose="020F0502020204030204" pitchFamily="34" charset="0"/>
                <a:cs typeface="Times New Roman" panose="02020603050405020304" pitchFamily="18" charset="0"/>
              </a:rPr>
              <a:t/>
            </a:r>
            <a:br>
              <a:rPr lang="ru-RU" sz="1800" dirty="0">
                <a:effectLst/>
                <a:latin typeface="Calibri" panose="020F0502020204030204" pitchFamily="34" charset="0"/>
                <a:ea typeface="Calibri" panose="020F0502020204030204" pitchFamily="34" charset="0"/>
                <a:cs typeface="Times New Roman" panose="02020603050405020304" pitchFamily="18" charset="0"/>
              </a:rPr>
            </a:br>
            <a:endParaRPr lang="ru-RU" dirty="0"/>
          </a:p>
        </p:txBody>
      </p:sp>
      <p:sp>
        <p:nvSpPr>
          <p:cNvPr id="3" name="Объект 2">
            <a:extLst>
              <a:ext uri="{FF2B5EF4-FFF2-40B4-BE49-F238E27FC236}">
                <a16:creationId xmlns="" xmlns:a16="http://schemas.microsoft.com/office/drawing/2014/main" id="{E6ADD27D-6ABE-4197-91B5-C220F79876BB}"/>
              </a:ext>
            </a:extLst>
          </p:cNvPr>
          <p:cNvSpPr>
            <a:spLocks noGrp="1"/>
          </p:cNvSpPr>
          <p:nvPr>
            <p:ph idx="1"/>
          </p:nvPr>
        </p:nvSpPr>
        <p:spPr>
          <a:xfrm>
            <a:off x="867508" y="1422400"/>
            <a:ext cx="10486292" cy="4754563"/>
          </a:xfrm>
        </p:spPr>
        <p:txBody>
          <a:bodyPr>
            <a:normAutofit/>
          </a:bodyPr>
          <a:lstStyle/>
          <a:p>
            <a:pPr marL="0" indent="0" algn="just">
              <a:buNone/>
            </a:pPr>
            <a:r>
              <a:rPr lang="ru-RU" sz="24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Поочередное перебирание пальцев большого и указательного, затем большого и среднего и </a:t>
            </a:r>
            <a:r>
              <a:rPr lang="ru-RU" sz="2400"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д.т</a:t>
            </a:r>
            <a:r>
              <a:rPr lang="ru-RU" sz="24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Сначала отдельно на обеих руках, затем одновременно.</a:t>
            </a:r>
            <a:endParaRPr lang="ru-RU" sz="2400" dirty="0">
              <a:latin typeface="Arial" panose="020B0604020202020204" pitchFamily="34" charset="0"/>
              <a:cs typeface="Arial" panose="020B0604020202020204" pitchFamily="34" charset="0"/>
            </a:endParaRPr>
          </a:p>
        </p:txBody>
      </p:sp>
      <p:pic>
        <p:nvPicPr>
          <p:cNvPr id="4" name="Рисунок 3">
            <a:extLst>
              <a:ext uri="{FF2B5EF4-FFF2-40B4-BE49-F238E27FC236}">
                <a16:creationId xmlns="" xmlns:a16="http://schemas.microsoft.com/office/drawing/2014/main" id="{12D0F850-CE28-4838-9917-B0F6AFD2F971}"/>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947153" y="2493592"/>
            <a:ext cx="3743528" cy="3167740"/>
          </a:xfrm>
          <a:prstGeom prst="rect">
            <a:avLst/>
          </a:prstGeom>
          <a:noFill/>
          <a:ln>
            <a:noFill/>
          </a:ln>
        </p:spPr>
      </p:pic>
      <p:pic>
        <p:nvPicPr>
          <p:cNvPr id="5" name="Рисунок 4">
            <a:extLst>
              <a:ext uri="{FF2B5EF4-FFF2-40B4-BE49-F238E27FC236}">
                <a16:creationId xmlns="" xmlns:a16="http://schemas.microsoft.com/office/drawing/2014/main" id="{A8E74327-36B8-4812-BDE7-39CD51D3105E}"/>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986060" y="2556036"/>
            <a:ext cx="3529540" cy="3167740"/>
          </a:xfrm>
          <a:prstGeom prst="rect">
            <a:avLst/>
          </a:prstGeom>
          <a:noFill/>
          <a:ln>
            <a:noFill/>
          </a:ln>
        </p:spPr>
      </p:pic>
    </p:spTree>
    <p:extLst>
      <p:ext uri="{BB962C8B-B14F-4D97-AF65-F5344CB8AC3E}">
        <p14:creationId xmlns:p14="http://schemas.microsoft.com/office/powerpoint/2010/main" val="92492777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C159A564-1081-4892-8EBA-8CCACB7B1919}"/>
              </a:ext>
            </a:extLst>
          </p:cNvPr>
          <p:cNvSpPr>
            <a:spLocks noGrp="1"/>
          </p:cNvSpPr>
          <p:nvPr>
            <p:ph type="title"/>
          </p:nvPr>
        </p:nvSpPr>
        <p:spPr>
          <a:xfrm>
            <a:off x="834683" y="388034"/>
            <a:ext cx="10911840" cy="1051560"/>
          </a:xfrm>
        </p:spPr>
        <p:txBody>
          <a:bodyPr>
            <a:normAutofit/>
          </a:bodyPr>
          <a:lstStyle/>
          <a:p>
            <a:r>
              <a:rPr lang="ru-RU" sz="3200" b="1" dirty="0">
                <a:solidFill>
                  <a:schemeClr val="accent1"/>
                </a:solidFill>
                <a:effectLst/>
                <a:latin typeface="Arial" panose="020B0604020202020204" pitchFamily="34" charset="0"/>
                <a:ea typeface="Times New Roman" panose="02020603050405020304" pitchFamily="18" charset="0"/>
                <a:cs typeface="Arial" panose="020B0604020202020204" pitchFamily="34" charset="0"/>
              </a:rPr>
              <a:t>Упражнение  «Лягушка»</a:t>
            </a:r>
            <a:r>
              <a:rPr lang="ru-RU" sz="2800" dirty="0">
                <a:effectLst/>
                <a:latin typeface="Calibri" panose="020F0502020204030204" pitchFamily="34" charset="0"/>
                <a:ea typeface="Calibri" panose="020F0502020204030204" pitchFamily="34" charset="0"/>
                <a:cs typeface="Times New Roman" panose="02020603050405020304" pitchFamily="18" charset="0"/>
              </a:rPr>
              <a:t/>
            </a:r>
            <a:br>
              <a:rPr lang="ru-RU" sz="2800" dirty="0">
                <a:effectLst/>
                <a:latin typeface="Calibri" panose="020F0502020204030204" pitchFamily="34" charset="0"/>
                <a:ea typeface="Calibri" panose="020F0502020204030204" pitchFamily="34" charset="0"/>
                <a:cs typeface="Times New Roman" panose="02020603050405020304" pitchFamily="18" charset="0"/>
              </a:rPr>
            </a:br>
            <a:endParaRPr lang="ru-RU" sz="2800" dirty="0"/>
          </a:p>
        </p:txBody>
      </p:sp>
      <p:sp>
        <p:nvSpPr>
          <p:cNvPr id="6" name="Объект 5">
            <a:extLst>
              <a:ext uri="{FF2B5EF4-FFF2-40B4-BE49-F238E27FC236}">
                <a16:creationId xmlns="" xmlns:a16="http://schemas.microsoft.com/office/drawing/2014/main" id="{63F89183-EEB8-43FA-BEF3-16EA46266B2F}"/>
              </a:ext>
            </a:extLst>
          </p:cNvPr>
          <p:cNvSpPr>
            <a:spLocks noGrp="1"/>
          </p:cNvSpPr>
          <p:nvPr>
            <p:ph idx="1"/>
          </p:nvPr>
        </p:nvSpPr>
        <p:spPr>
          <a:xfrm>
            <a:off x="838200" y="1404594"/>
            <a:ext cx="10515600" cy="4772369"/>
          </a:xfrm>
        </p:spPr>
        <p:txBody>
          <a:bodyPr/>
          <a:lstStyle/>
          <a:p>
            <a:pPr marL="0" indent="0" algn="just">
              <a:buNone/>
            </a:pPr>
            <a:r>
              <a:rPr lang="ru-RU" sz="2000" kern="50" dirty="0">
                <a:effectLst/>
                <a:latin typeface="Arial" panose="020B0604020202020204" pitchFamily="34" charset="0"/>
                <a:ea typeface="SimSun" panose="02010600030101010101" pitchFamily="2" charset="-122"/>
                <a:cs typeface="Arial" panose="020B0604020202020204" pitchFamily="34" charset="0"/>
              </a:rPr>
              <a:t>Положить руки на стол. Одну ладошку сжать в кулак, другую положить на плоскость стола. Одновременно  менять положение рук. Усложнение упражнения состоит в ускорении.</a:t>
            </a:r>
          </a:p>
          <a:p>
            <a:pPr marL="0" indent="0">
              <a:buNone/>
            </a:pPr>
            <a:endParaRPr lang="ru-RU" dirty="0"/>
          </a:p>
        </p:txBody>
      </p:sp>
      <p:pic>
        <p:nvPicPr>
          <p:cNvPr id="7" name="Рисунок 6">
            <a:extLst>
              <a:ext uri="{FF2B5EF4-FFF2-40B4-BE49-F238E27FC236}">
                <a16:creationId xmlns="" xmlns:a16="http://schemas.microsoft.com/office/drawing/2014/main" id="{224BF445-8609-4C00-A2A8-E3EF560F38F1}"/>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88861" y="2531793"/>
            <a:ext cx="2527888" cy="3012972"/>
          </a:xfrm>
          <a:prstGeom prst="rect">
            <a:avLst/>
          </a:prstGeom>
          <a:noFill/>
          <a:ln>
            <a:noFill/>
          </a:ln>
        </p:spPr>
      </p:pic>
      <p:pic>
        <p:nvPicPr>
          <p:cNvPr id="8" name="Рисунок 7">
            <a:extLst>
              <a:ext uri="{FF2B5EF4-FFF2-40B4-BE49-F238E27FC236}">
                <a16:creationId xmlns="" xmlns:a16="http://schemas.microsoft.com/office/drawing/2014/main" id="{F23005E6-F895-4DFD-8639-DC13337C2144}"/>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6971330" y="2531794"/>
            <a:ext cx="2435317" cy="3012972"/>
          </a:xfrm>
          <a:prstGeom prst="rect">
            <a:avLst/>
          </a:prstGeom>
          <a:noFill/>
          <a:ln>
            <a:noFill/>
          </a:ln>
        </p:spPr>
      </p:pic>
    </p:spTree>
    <p:extLst>
      <p:ext uri="{BB962C8B-B14F-4D97-AF65-F5344CB8AC3E}">
        <p14:creationId xmlns:p14="http://schemas.microsoft.com/office/powerpoint/2010/main" val="8548247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1ED6C631-01CA-4082-AC55-517F30252827}"/>
              </a:ext>
            </a:extLst>
          </p:cNvPr>
          <p:cNvSpPr>
            <a:spLocks noGrp="1"/>
          </p:cNvSpPr>
          <p:nvPr>
            <p:ph type="title"/>
          </p:nvPr>
        </p:nvSpPr>
        <p:spPr>
          <a:xfrm>
            <a:off x="838200" y="384581"/>
            <a:ext cx="10515600" cy="972880"/>
          </a:xfrm>
        </p:spPr>
        <p:txBody>
          <a:bodyPr>
            <a:normAutofit/>
          </a:bodyPr>
          <a:lstStyle/>
          <a:p>
            <a:r>
              <a:rPr lang="ru-RU" sz="3200" b="1" kern="50" dirty="0">
                <a:solidFill>
                  <a:schemeClr val="accent1"/>
                </a:solidFill>
                <a:effectLst/>
                <a:latin typeface="Arial" panose="020B0604020202020204" pitchFamily="34" charset="0"/>
                <a:ea typeface="SimSun" panose="02010600030101010101" pitchFamily="2" charset="-122"/>
                <a:cs typeface="Arial" panose="020B0604020202020204" pitchFamily="34" charset="0"/>
              </a:rPr>
              <a:t>Упражнение «Кулак — ребро — ладонь»</a:t>
            </a:r>
            <a:endParaRPr lang="ru-RU" sz="3200" dirty="0">
              <a:solidFill>
                <a:schemeClr val="accent1"/>
              </a:solidFill>
              <a:latin typeface="Arial" panose="020B0604020202020204" pitchFamily="34" charset="0"/>
              <a:cs typeface="Arial" panose="020B0604020202020204" pitchFamily="34" charset="0"/>
            </a:endParaRPr>
          </a:p>
        </p:txBody>
      </p:sp>
      <p:sp>
        <p:nvSpPr>
          <p:cNvPr id="3" name="Объект 2">
            <a:extLst>
              <a:ext uri="{FF2B5EF4-FFF2-40B4-BE49-F238E27FC236}">
                <a16:creationId xmlns="" xmlns:a16="http://schemas.microsoft.com/office/drawing/2014/main" id="{1AA1268B-9672-4856-A472-8B0791656346}"/>
              </a:ext>
            </a:extLst>
          </p:cNvPr>
          <p:cNvSpPr>
            <a:spLocks noGrp="1"/>
          </p:cNvSpPr>
          <p:nvPr>
            <p:ph idx="1"/>
          </p:nvPr>
        </p:nvSpPr>
        <p:spPr>
          <a:xfrm>
            <a:off x="656493" y="1483829"/>
            <a:ext cx="10816492" cy="1962756"/>
          </a:xfrm>
        </p:spPr>
        <p:txBody>
          <a:bodyPr/>
          <a:lstStyle/>
          <a:p>
            <a:pPr marL="0" indent="0" algn="just">
              <a:buNone/>
            </a:pPr>
            <a:r>
              <a:rPr lang="ru-RU" sz="2000" kern="50" dirty="0">
                <a:effectLst/>
                <a:latin typeface="Arial" panose="020B0604020202020204" pitchFamily="34" charset="0"/>
                <a:ea typeface="SimSun" panose="02010600030101010101" pitchFamily="2" charset="-122"/>
                <a:cs typeface="Arial" panose="020B0604020202020204" pitchFamily="34" charset="0"/>
              </a:rPr>
              <a:t>Ребенку показывают три положения руки на плоскости стола, последовательно сменяющие друг друга: ладонь на плоскости; ладонь, сжатая в кулак; ладонь ребром на плоскости пола; распрямленная ладонь на плоскости пола.</a:t>
            </a:r>
          </a:p>
          <a:p>
            <a:pPr marL="0" indent="0" algn="just">
              <a:buNone/>
            </a:pPr>
            <a:r>
              <a:rPr lang="ru-RU" sz="2000" kern="50" dirty="0">
                <a:effectLst/>
                <a:latin typeface="Arial" panose="020B0604020202020204" pitchFamily="34" charset="0"/>
                <a:ea typeface="SimSun" panose="02010600030101010101" pitchFamily="2" charset="-122"/>
                <a:cs typeface="Arial" panose="020B0604020202020204" pitchFamily="34" charset="0"/>
              </a:rPr>
              <a:t>Проба выполняется сначала правой рукой, потом — левой, затем — двумя руками вместе. </a:t>
            </a:r>
          </a:p>
          <a:p>
            <a:pPr marL="0" indent="0" algn="just">
              <a:buNone/>
            </a:pPr>
            <a:endParaRPr lang="ru-RU" sz="2000" kern="50" dirty="0">
              <a:effectLst/>
              <a:latin typeface="Arial" panose="020B0604020202020204" pitchFamily="34" charset="0"/>
              <a:ea typeface="SimSun" panose="02010600030101010101" pitchFamily="2" charset="-122"/>
              <a:cs typeface="Arial" panose="020B0604020202020204" pitchFamily="34" charset="0"/>
            </a:endParaRPr>
          </a:p>
          <a:p>
            <a:endParaRPr lang="ru-RU" dirty="0"/>
          </a:p>
        </p:txBody>
      </p:sp>
      <p:pic>
        <p:nvPicPr>
          <p:cNvPr id="4" name="Рисунок 3">
            <a:extLst>
              <a:ext uri="{FF2B5EF4-FFF2-40B4-BE49-F238E27FC236}">
                <a16:creationId xmlns="" xmlns:a16="http://schemas.microsoft.com/office/drawing/2014/main" id="{6BE582E3-A375-4AA7-BD2D-5D00CC83036D}"/>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528978" y="3589610"/>
            <a:ext cx="1749243" cy="2363718"/>
          </a:xfrm>
          <a:prstGeom prst="rect">
            <a:avLst/>
          </a:prstGeom>
          <a:noFill/>
          <a:ln>
            <a:noFill/>
          </a:ln>
        </p:spPr>
      </p:pic>
      <p:pic>
        <p:nvPicPr>
          <p:cNvPr id="5" name="Рисунок 4">
            <a:extLst>
              <a:ext uri="{FF2B5EF4-FFF2-40B4-BE49-F238E27FC236}">
                <a16:creationId xmlns="" xmlns:a16="http://schemas.microsoft.com/office/drawing/2014/main" id="{566D8997-B41E-4092-AA46-0F10F2CA19E7}"/>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769555" y="3568618"/>
            <a:ext cx="1749243" cy="2363718"/>
          </a:xfrm>
          <a:prstGeom prst="rect">
            <a:avLst/>
          </a:prstGeom>
          <a:noFill/>
          <a:ln>
            <a:noFill/>
          </a:ln>
        </p:spPr>
      </p:pic>
      <p:pic>
        <p:nvPicPr>
          <p:cNvPr id="6" name="Рисунок 5">
            <a:extLst>
              <a:ext uri="{FF2B5EF4-FFF2-40B4-BE49-F238E27FC236}">
                <a16:creationId xmlns="" xmlns:a16="http://schemas.microsoft.com/office/drawing/2014/main" id="{2B517B27-7C08-4DCC-AC38-3D2A3BFBB058}"/>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859240" y="3589609"/>
            <a:ext cx="1857469" cy="2292553"/>
          </a:xfrm>
          <a:prstGeom prst="rect">
            <a:avLst/>
          </a:prstGeom>
          <a:noFill/>
          <a:ln>
            <a:noFill/>
          </a:ln>
        </p:spPr>
      </p:pic>
    </p:spTree>
    <p:extLst>
      <p:ext uri="{BB962C8B-B14F-4D97-AF65-F5344CB8AC3E}">
        <p14:creationId xmlns:p14="http://schemas.microsoft.com/office/powerpoint/2010/main" val="122248425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5640514A-C072-4629-89A1-2ECF640D568E}"/>
              </a:ext>
            </a:extLst>
          </p:cNvPr>
          <p:cNvSpPr>
            <a:spLocks noGrp="1"/>
          </p:cNvSpPr>
          <p:nvPr>
            <p:ph type="title"/>
          </p:nvPr>
        </p:nvSpPr>
        <p:spPr>
          <a:xfrm>
            <a:off x="873760" y="578338"/>
            <a:ext cx="10911840" cy="861256"/>
          </a:xfrm>
        </p:spPr>
        <p:txBody>
          <a:bodyPr>
            <a:normAutofit/>
          </a:bodyPr>
          <a:lstStyle/>
          <a:p>
            <a:r>
              <a:rPr lang="ru-RU" sz="3200" b="1" kern="50" dirty="0">
                <a:effectLst/>
                <a:latin typeface="Liberation Serif"/>
                <a:ea typeface="SimSun" panose="02010600030101010101" pitchFamily="2" charset="-122"/>
                <a:cs typeface="Mangal" panose="02040503050203030202" pitchFamily="18" charset="0"/>
              </a:rPr>
              <a:t>Упражнение «Ухо — нос»</a:t>
            </a:r>
            <a:endParaRPr lang="ru-RU" sz="3200" dirty="0"/>
          </a:p>
        </p:txBody>
      </p:sp>
      <p:sp>
        <p:nvSpPr>
          <p:cNvPr id="3" name="Объект 2">
            <a:extLst>
              <a:ext uri="{FF2B5EF4-FFF2-40B4-BE49-F238E27FC236}">
                <a16:creationId xmlns="" xmlns:a16="http://schemas.microsoft.com/office/drawing/2014/main" id="{D0A0662E-4C95-4A7A-9128-B797E39E6195}"/>
              </a:ext>
            </a:extLst>
          </p:cNvPr>
          <p:cNvSpPr>
            <a:spLocks noGrp="1"/>
          </p:cNvSpPr>
          <p:nvPr>
            <p:ph idx="1"/>
          </p:nvPr>
        </p:nvSpPr>
        <p:spPr>
          <a:xfrm>
            <a:off x="838200" y="1772224"/>
            <a:ext cx="10515600" cy="4351338"/>
          </a:xfrm>
        </p:spPr>
        <p:txBody>
          <a:bodyPr/>
          <a:lstStyle/>
          <a:p>
            <a:pPr marL="0" indent="0" algn="just">
              <a:buNone/>
            </a:pPr>
            <a:r>
              <a:rPr lang="ru-RU" sz="2400" kern="50" dirty="0">
                <a:effectLst/>
                <a:latin typeface="Arial" panose="020B0604020202020204" pitchFamily="34" charset="0"/>
                <a:ea typeface="SimSun" panose="02010600030101010101" pitchFamily="2" charset="-122"/>
                <a:cs typeface="Arial" panose="020B0604020202020204" pitchFamily="34" charset="0"/>
              </a:rPr>
              <a:t>Левой рукой взяться за кончик носа, а правой рукой — за противоположное ухо. Одновременно отпустить ухо и нос, хлопнуть в ладоши; затем поменять положение рук «с точностью до наоборот».</a:t>
            </a:r>
          </a:p>
          <a:p>
            <a:pPr marL="0" indent="0" algn="just">
              <a:buNone/>
            </a:pPr>
            <a:r>
              <a:rPr lang="ru-RU" sz="1800" kern="50" dirty="0">
                <a:effectLst/>
                <a:latin typeface="Liberation Serif"/>
                <a:ea typeface="SimSun" panose="02010600030101010101" pitchFamily="2" charset="-122"/>
                <a:cs typeface="Mangal" panose="02040503050203030202" pitchFamily="18" charset="0"/>
              </a:rPr>
              <a:t> </a:t>
            </a:r>
          </a:p>
          <a:p>
            <a:pPr marL="0" indent="0">
              <a:buNone/>
            </a:pPr>
            <a:endParaRPr lang="ru-RU" dirty="0"/>
          </a:p>
        </p:txBody>
      </p:sp>
      <p:pic>
        <p:nvPicPr>
          <p:cNvPr id="3074" name="Picture 2">
            <a:extLst>
              <a:ext uri="{FF2B5EF4-FFF2-40B4-BE49-F238E27FC236}">
                <a16:creationId xmlns="" xmlns:a16="http://schemas.microsoft.com/office/drawing/2014/main" id="{4FC9A9CD-305F-4F81-82CF-880D432C045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9311" y="3019818"/>
            <a:ext cx="5000016" cy="3347726"/>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2603861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52B009D6-FCC0-4B12-A794-2ABA9D86810D}"/>
              </a:ext>
            </a:extLst>
          </p:cNvPr>
          <p:cNvSpPr>
            <a:spLocks noGrp="1"/>
          </p:cNvSpPr>
          <p:nvPr>
            <p:ph type="title"/>
          </p:nvPr>
        </p:nvSpPr>
        <p:spPr>
          <a:xfrm>
            <a:off x="838200" y="609599"/>
            <a:ext cx="10515600" cy="1216025"/>
          </a:xfrm>
        </p:spPr>
        <p:txBody>
          <a:bodyPr>
            <a:normAutofit/>
          </a:bodyPr>
          <a:lstStyle/>
          <a:p>
            <a:pPr algn="ctr"/>
            <a:r>
              <a:rPr lang="ru-RU" sz="2800" b="1" dirty="0">
                <a:solidFill>
                  <a:schemeClr val="accent1"/>
                </a:solidFill>
                <a:effectLst/>
              </a:rPr>
              <a:t>На сайте школы представлены следующие методические рекомендации </a:t>
            </a:r>
          </a:p>
        </p:txBody>
      </p:sp>
      <p:sp>
        <p:nvSpPr>
          <p:cNvPr id="3" name="Объект 2">
            <a:extLst>
              <a:ext uri="{FF2B5EF4-FFF2-40B4-BE49-F238E27FC236}">
                <a16:creationId xmlns="" xmlns:a16="http://schemas.microsoft.com/office/drawing/2014/main" id="{1CBB76B4-2E9B-4D16-BD30-E9D7872F199C}"/>
              </a:ext>
            </a:extLst>
          </p:cNvPr>
          <p:cNvSpPr>
            <a:spLocks noGrp="1"/>
          </p:cNvSpPr>
          <p:nvPr>
            <p:ph idx="1"/>
          </p:nvPr>
        </p:nvSpPr>
        <p:spPr>
          <a:xfrm>
            <a:off x="928468" y="1898044"/>
            <a:ext cx="10911840" cy="4187952"/>
          </a:xfrm>
        </p:spPr>
        <p:txBody>
          <a:bodyPr/>
          <a:lstStyle/>
          <a:p>
            <a:pPr>
              <a:buFont typeface="Wingdings" panose="05000000000000000000" pitchFamily="2" charset="2"/>
              <a:buChar char="§"/>
            </a:pPr>
            <a:r>
              <a:rPr lang="ru-RU" sz="2400" dirty="0">
                <a:effectLst/>
                <a:latin typeface="Arial" panose="020B0604020202020204" pitchFamily="34" charset="0"/>
                <a:ea typeface="Times New Roman" panose="02020603050405020304" pitchFamily="18" charset="0"/>
                <a:cs typeface="Arial" panose="020B0604020202020204" pitchFamily="34" charset="0"/>
              </a:rPr>
              <a:t>Как помочь ученикам установить нормальные отношения с вами и почувствовать свою коммуникативную состоятельность.</a:t>
            </a:r>
          </a:p>
          <a:p>
            <a:pPr>
              <a:buFont typeface="Wingdings" panose="05000000000000000000" pitchFamily="2" charset="2"/>
              <a:buChar char="§"/>
            </a:pPr>
            <a:r>
              <a:rPr lang="ru-RU" sz="2400" dirty="0">
                <a:effectLst/>
                <a:latin typeface="Arial" panose="020B0604020202020204" pitchFamily="34" charset="0"/>
                <a:ea typeface="Times New Roman" panose="02020603050405020304" pitchFamily="18" charset="0"/>
                <a:cs typeface="Arial" panose="020B0604020202020204" pitchFamily="34" charset="0"/>
              </a:rPr>
              <a:t>Упражнения с карандашом.</a:t>
            </a:r>
          </a:p>
          <a:p>
            <a:pPr>
              <a:buFont typeface="Wingdings" panose="05000000000000000000" pitchFamily="2" charset="2"/>
              <a:buChar char="§"/>
            </a:pPr>
            <a:r>
              <a:rPr lang="ru-RU" sz="2400" dirty="0">
                <a:latin typeface="Arial" panose="020B0604020202020204" pitchFamily="34" charset="0"/>
                <a:ea typeface="Times New Roman" panose="02020603050405020304" pitchFamily="18" charset="0"/>
                <a:cs typeface="Arial" panose="020B0604020202020204" pitchFamily="34" charset="0"/>
              </a:rPr>
              <a:t>Нейропсихология. Игры и упражнения.</a:t>
            </a:r>
          </a:p>
          <a:p>
            <a:pPr>
              <a:buFont typeface="Wingdings" panose="05000000000000000000" pitchFamily="2" charset="2"/>
              <a:buChar char="§"/>
            </a:pPr>
            <a:r>
              <a:rPr lang="ru-RU" sz="2400" dirty="0" err="1">
                <a:effectLst/>
                <a:latin typeface="Arial" panose="020B0604020202020204" pitchFamily="34" charset="0"/>
                <a:ea typeface="Times New Roman" panose="02020603050405020304" pitchFamily="18" charset="0"/>
                <a:cs typeface="Arial" panose="020B0604020202020204" pitchFamily="34" charset="0"/>
              </a:rPr>
              <a:t>Псхологические</a:t>
            </a:r>
            <a:r>
              <a:rPr lang="ru-RU" sz="2400" dirty="0">
                <a:effectLst/>
                <a:latin typeface="Arial" panose="020B0604020202020204" pitchFamily="34" charset="0"/>
                <a:ea typeface="Times New Roman" panose="02020603050405020304" pitchFamily="18" charset="0"/>
                <a:cs typeface="Arial" panose="020B0604020202020204" pitchFamily="34" charset="0"/>
              </a:rPr>
              <a:t> </a:t>
            </a:r>
            <a:r>
              <a:rPr lang="ru-RU" sz="2400" dirty="0">
                <a:latin typeface="Arial" panose="020B0604020202020204" pitchFamily="34" charset="0"/>
                <a:ea typeface="Times New Roman" panose="02020603050405020304" pitchFamily="18" charset="0"/>
                <a:cs typeface="Arial" panose="020B0604020202020204" pitchFamily="34" charset="0"/>
              </a:rPr>
              <a:t>э</a:t>
            </a:r>
            <a:r>
              <a:rPr lang="ru-RU" sz="2400" dirty="0">
                <a:effectLst/>
                <a:latin typeface="Arial" panose="020B0604020202020204" pitchFamily="34" charset="0"/>
                <a:ea typeface="Times New Roman" panose="02020603050405020304" pitchFamily="18" charset="0"/>
                <a:cs typeface="Arial" panose="020B0604020202020204" pitchFamily="34" charset="0"/>
              </a:rPr>
              <a:t>ффекты в практике педагогов.</a:t>
            </a:r>
          </a:p>
          <a:p>
            <a:pPr marL="0" indent="0">
              <a:buNone/>
            </a:pPr>
            <a:endParaRPr lang="ru-RU" dirty="0"/>
          </a:p>
        </p:txBody>
      </p:sp>
    </p:spTree>
    <p:extLst>
      <p:ext uri="{BB962C8B-B14F-4D97-AF65-F5344CB8AC3E}">
        <p14:creationId xmlns:p14="http://schemas.microsoft.com/office/powerpoint/2010/main" val="298346714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r"/>
            <a:r>
              <a:rPr lang="ru-RU" i="1" dirty="0" err="1">
                <a:solidFill>
                  <a:schemeClr val="accent1"/>
                </a:solidFill>
                <a:latin typeface="Arial" panose="020B0604020202020204" pitchFamily="34" charset="0"/>
                <a:ea typeface="Calibri" panose="020F0502020204030204" pitchFamily="34" charset="0"/>
                <a:cs typeface="Arial" panose="020B0604020202020204" pitchFamily="34" charset="0"/>
              </a:rPr>
              <a:t>Перияйнен</a:t>
            </a:r>
            <a:r>
              <a:rPr lang="ru-RU" i="1" dirty="0">
                <a:solidFill>
                  <a:schemeClr val="accent1"/>
                </a:solidFill>
                <a:latin typeface="Arial" panose="020B0604020202020204" pitchFamily="34" charset="0"/>
                <a:ea typeface="Calibri" panose="020F0502020204030204" pitchFamily="34" charset="0"/>
                <a:cs typeface="Arial" panose="020B0604020202020204" pitchFamily="34" charset="0"/>
              </a:rPr>
              <a:t> А.А., учитель – логопед</a:t>
            </a:r>
            <a:br>
              <a:rPr lang="ru-RU" i="1" dirty="0">
                <a:solidFill>
                  <a:schemeClr val="accent1"/>
                </a:solidFill>
                <a:latin typeface="Arial" panose="020B0604020202020204" pitchFamily="34" charset="0"/>
                <a:ea typeface="Calibri" panose="020F0502020204030204" pitchFamily="34" charset="0"/>
                <a:cs typeface="Arial" panose="020B0604020202020204" pitchFamily="34" charset="0"/>
              </a:rPr>
            </a:br>
            <a:endParaRPr lang="ru-RU" dirty="0"/>
          </a:p>
        </p:txBody>
      </p:sp>
      <p:sp>
        <p:nvSpPr>
          <p:cNvPr id="3" name="Объект 2"/>
          <p:cNvSpPr>
            <a:spLocks noGrp="1"/>
          </p:cNvSpPr>
          <p:nvPr>
            <p:ph idx="1"/>
          </p:nvPr>
        </p:nvSpPr>
        <p:spPr/>
        <p:txBody>
          <a:bodyPr>
            <a:normAutofit/>
          </a:bodyPr>
          <a:lstStyle/>
          <a:p>
            <a:pPr marL="0" indent="0" algn="ctr">
              <a:buNone/>
            </a:pPr>
            <a:r>
              <a:rPr lang="ru-RU" sz="4400" dirty="0">
                <a:solidFill>
                  <a:schemeClr val="accent1">
                    <a:lumMod val="50000"/>
                  </a:schemeClr>
                </a:solidFill>
                <a:latin typeface="Arial" panose="020B0604020202020204" pitchFamily="34" charset="0"/>
                <a:ea typeface="Calibri" panose="020F0502020204030204" pitchFamily="34" charset="0"/>
                <a:cs typeface="Arial" panose="020B0604020202020204" pitchFamily="34" charset="0"/>
              </a:rPr>
              <a:t>Упражнения, которые помогут в преодолении </a:t>
            </a:r>
            <a:r>
              <a:rPr lang="ru-RU" sz="4400" dirty="0" err="1">
                <a:solidFill>
                  <a:schemeClr val="accent1">
                    <a:lumMod val="50000"/>
                  </a:schemeClr>
                </a:solidFill>
                <a:latin typeface="Arial" panose="020B0604020202020204" pitchFamily="34" charset="0"/>
                <a:ea typeface="Calibri" panose="020F0502020204030204" pitchFamily="34" charset="0"/>
                <a:cs typeface="Arial" panose="020B0604020202020204" pitchFamily="34" charset="0"/>
              </a:rPr>
              <a:t>дисграфии</a:t>
            </a:r>
            <a:r>
              <a:rPr lang="ru-RU" sz="4400" dirty="0">
                <a:solidFill>
                  <a:schemeClr val="accent1">
                    <a:lumMod val="50000"/>
                  </a:schemeClr>
                </a:solidFill>
                <a:latin typeface="Arial" panose="020B0604020202020204" pitchFamily="34" charset="0"/>
                <a:ea typeface="Calibri" panose="020F0502020204030204" pitchFamily="34" charset="0"/>
                <a:cs typeface="Arial" panose="020B0604020202020204" pitchFamily="34" charset="0"/>
              </a:rPr>
              <a:t> и </a:t>
            </a:r>
            <a:r>
              <a:rPr lang="ru-RU" sz="4400" dirty="0" err="1">
                <a:solidFill>
                  <a:schemeClr val="accent1">
                    <a:lumMod val="50000"/>
                  </a:schemeClr>
                </a:solidFill>
                <a:latin typeface="Arial" panose="020B0604020202020204" pitchFamily="34" charset="0"/>
                <a:ea typeface="Calibri" panose="020F0502020204030204" pitchFamily="34" charset="0"/>
                <a:cs typeface="Arial" panose="020B0604020202020204" pitchFamily="34" charset="0"/>
              </a:rPr>
              <a:t>дислексии</a:t>
            </a:r>
            <a:r>
              <a:rPr lang="ru-RU" sz="4400" dirty="0">
                <a:solidFill>
                  <a:schemeClr val="accent1">
                    <a:lumMod val="50000"/>
                  </a:schemeClr>
                </a:solidFill>
                <a:latin typeface="Arial" panose="020B0604020202020204" pitchFamily="34" charset="0"/>
                <a:ea typeface="Calibri" panose="020F0502020204030204" pitchFamily="34" charset="0"/>
                <a:cs typeface="Arial" panose="020B0604020202020204" pitchFamily="34" charset="0"/>
              </a:rPr>
              <a:t> </a:t>
            </a:r>
            <a:endParaRPr lang="ru-RU" sz="4400" dirty="0" smtClean="0">
              <a:solidFill>
                <a:schemeClr val="accent1">
                  <a:lumMod val="50000"/>
                </a:schemeClr>
              </a:solidFill>
              <a:latin typeface="Arial" panose="020B0604020202020204" pitchFamily="34" charset="0"/>
              <a:ea typeface="Calibri" panose="020F0502020204030204" pitchFamily="34" charset="0"/>
              <a:cs typeface="Arial" panose="020B0604020202020204" pitchFamily="34" charset="0"/>
            </a:endParaRPr>
          </a:p>
          <a:p>
            <a:pPr marL="0" indent="0" algn="ctr">
              <a:buNone/>
            </a:pPr>
            <a:r>
              <a:rPr lang="ru-RU" sz="4400" dirty="0" smtClean="0">
                <a:solidFill>
                  <a:schemeClr val="accent1">
                    <a:lumMod val="50000"/>
                  </a:schemeClr>
                </a:solidFill>
                <a:latin typeface="Arial" panose="020B0604020202020204" pitchFamily="34" charset="0"/>
                <a:ea typeface="Calibri" panose="020F0502020204030204" pitchFamily="34" charset="0"/>
                <a:cs typeface="Arial" panose="020B0604020202020204" pitchFamily="34" charset="0"/>
              </a:rPr>
              <a:t>у </a:t>
            </a:r>
            <a:r>
              <a:rPr lang="ru-RU" sz="4400" dirty="0">
                <a:solidFill>
                  <a:schemeClr val="accent1">
                    <a:lumMod val="50000"/>
                  </a:schemeClr>
                </a:solidFill>
                <a:latin typeface="Arial" panose="020B0604020202020204" pitchFamily="34" charset="0"/>
                <a:ea typeface="Calibri" panose="020F0502020204030204" pitchFamily="34" charset="0"/>
                <a:cs typeface="Arial" panose="020B0604020202020204" pitchFamily="34" charset="0"/>
              </a:rPr>
              <a:t>учащихся среднего и старшего </a:t>
            </a:r>
            <a:r>
              <a:rPr lang="ru-RU" sz="4400" dirty="0" smtClean="0">
                <a:solidFill>
                  <a:schemeClr val="accent1">
                    <a:lumMod val="50000"/>
                  </a:schemeClr>
                </a:solidFill>
                <a:latin typeface="Arial" panose="020B0604020202020204" pitchFamily="34" charset="0"/>
                <a:ea typeface="Calibri" panose="020F0502020204030204" pitchFamily="34" charset="0"/>
                <a:cs typeface="Arial" panose="020B0604020202020204" pitchFamily="34" charset="0"/>
              </a:rPr>
              <a:t>звена</a:t>
            </a:r>
            <a:endParaRPr lang="ru-RU" sz="4400" dirty="0"/>
          </a:p>
        </p:txBody>
      </p:sp>
    </p:spTree>
    <p:extLst>
      <p:ext uri="{BB962C8B-B14F-4D97-AF65-F5344CB8AC3E}">
        <p14:creationId xmlns:p14="http://schemas.microsoft.com/office/powerpoint/2010/main" val="302671322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984738" y="332657"/>
            <a:ext cx="7104185" cy="5760639"/>
          </a:xfrm>
        </p:spPr>
        <p:txBody>
          <a:bodyPr>
            <a:normAutofit fontScale="92500" lnSpcReduction="10000"/>
          </a:bodyPr>
          <a:lstStyle/>
          <a:p>
            <a:pPr marL="0" indent="0">
              <a:buNone/>
            </a:pPr>
            <a:r>
              <a:rPr lang="ru-RU" b="1" dirty="0">
                <a:solidFill>
                  <a:schemeClr val="accent1"/>
                </a:solidFill>
              </a:rPr>
              <a:t>Упражнение "Корректурная правка"</a:t>
            </a:r>
          </a:p>
          <a:p>
            <a:pPr algn="just">
              <a:lnSpc>
                <a:spcPct val="120000"/>
              </a:lnSpc>
              <a:buNone/>
            </a:pPr>
            <a:r>
              <a:rPr lang="ru-RU" sz="2600" dirty="0">
                <a:latin typeface="Times New Roman" pitchFamily="18" charset="0"/>
                <a:cs typeface="Times New Roman" pitchFamily="18" charset="0"/>
              </a:rPr>
              <a:t>	Для этого упражнения нужна книжка, скучная и с</a:t>
            </a:r>
          </a:p>
          <a:p>
            <a:pPr algn="just">
              <a:lnSpc>
                <a:spcPct val="120000"/>
              </a:lnSpc>
              <a:buNone/>
            </a:pPr>
            <a:r>
              <a:rPr lang="ru-RU" sz="2600" dirty="0">
                <a:latin typeface="Times New Roman" pitchFamily="18" charset="0"/>
                <a:cs typeface="Times New Roman" pitchFamily="18" charset="0"/>
              </a:rPr>
              <a:t>достаточно крупным (не мелким) шрифтом. Ученик</a:t>
            </a:r>
          </a:p>
          <a:p>
            <a:pPr algn="just">
              <a:lnSpc>
                <a:spcPct val="120000"/>
              </a:lnSpc>
              <a:buNone/>
            </a:pPr>
            <a:r>
              <a:rPr lang="ru-RU" sz="2600" dirty="0">
                <a:latin typeface="Times New Roman" pitchFamily="18" charset="0"/>
                <a:cs typeface="Times New Roman" pitchFamily="18" charset="0"/>
              </a:rPr>
              <a:t>каждый день в течение пяти (не больше) минут</a:t>
            </a:r>
          </a:p>
          <a:p>
            <a:pPr algn="just">
              <a:lnSpc>
                <a:spcPct val="120000"/>
              </a:lnSpc>
              <a:buNone/>
            </a:pPr>
            <a:r>
              <a:rPr lang="ru-RU" sz="2600" dirty="0">
                <a:latin typeface="Times New Roman" pitchFamily="18" charset="0"/>
                <a:cs typeface="Times New Roman" pitchFamily="18" charset="0"/>
              </a:rPr>
              <a:t>работает над следующим заданием:</a:t>
            </a:r>
          </a:p>
          <a:p>
            <a:pPr algn="just">
              <a:lnSpc>
                <a:spcPct val="120000"/>
              </a:lnSpc>
              <a:buNone/>
            </a:pPr>
            <a:r>
              <a:rPr lang="ru-RU" sz="2600" dirty="0">
                <a:latin typeface="Times New Roman" pitchFamily="18" charset="0"/>
                <a:cs typeface="Times New Roman" pitchFamily="18" charset="0"/>
              </a:rPr>
              <a:t> зачеркивает в сплошном тексте заданные </a:t>
            </a:r>
          </a:p>
          <a:p>
            <a:pPr algn="just">
              <a:lnSpc>
                <a:spcPct val="120000"/>
              </a:lnSpc>
              <a:buNone/>
            </a:pPr>
            <a:r>
              <a:rPr lang="ru-RU" sz="2600" dirty="0">
                <a:latin typeface="Times New Roman" pitchFamily="18" charset="0"/>
                <a:cs typeface="Times New Roman" pitchFamily="18" charset="0"/>
              </a:rPr>
              <a:t>буквы. </a:t>
            </a:r>
          </a:p>
          <a:p>
            <a:pPr algn="just">
              <a:lnSpc>
                <a:spcPct val="120000"/>
              </a:lnSpc>
              <a:buNone/>
            </a:pPr>
            <a:r>
              <a:rPr lang="ru-RU" sz="2600" dirty="0">
                <a:latin typeface="Times New Roman" pitchFamily="18" charset="0"/>
                <a:cs typeface="Times New Roman" pitchFamily="18" charset="0"/>
              </a:rPr>
              <a:t>Начать нужно с одной буквы, например, </a:t>
            </a:r>
          </a:p>
          <a:p>
            <a:pPr algn="just">
              <a:lnSpc>
                <a:spcPct val="120000"/>
              </a:lnSpc>
              <a:buNone/>
            </a:pPr>
            <a:r>
              <a:rPr lang="ru-RU" sz="2600" dirty="0">
                <a:latin typeface="Times New Roman" pitchFamily="18" charset="0"/>
                <a:cs typeface="Times New Roman" pitchFamily="18" charset="0"/>
              </a:rPr>
              <a:t>"а ". Затем "о", дальше согласные, </a:t>
            </a:r>
          </a:p>
          <a:p>
            <a:pPr algn="just">
              <a:lnSpc>
                <a:spcPct val="120000"/>
              </a:lnSpc>
              <a:buNone/>
            </a:pPr>
            <a:r>
              <a:rPr lang="ru-RU" sz="2600" dirty="0">
                <a:latin typeface="Times New Roman" pitchFamily="18" charset="0"/>
                <a:cs typeface="Times New Roman" pitchFamily="18" charset="0"/>
              </a:rPr>
              <a:t>с которыми есть проблемы,</a:t>
            </a:r>
          </a:p>
          <a:p>
            <a:pPr algn="just">
              <a:lnSpc>
                <a:spcPct val="120000"/>
              </a:lnSpc>
              <a:buNone/>
            </a:pPr>
            <a:r>
              <a:rPr lang="ru-RU" sz="2600" dirty="0">
                <a:latin typeface="Times New Roman" pitchFamily="18" charset="0"/>
                <a:cs typeface="Times New Roman" pitchFamily="18" charset="0"/>
              </a:rPr>
              <a:t> сначала их тоже нужно задавать </a:t>
            </a:r>
          </a:p>
          <a:p>
            <a:pPr algn="just">
              <a:lnSpc>
                <a:spcPct val="120000"/>
              </a:lnSpc>
              <a:buNone/>
            </a:pPr>
            <a:r>
              <a:rPr lang="ru-RU" sz="2600" dirty="0">
                <a:latin typeface="Times New Roman" pitchFamily="18" charset="0"/>
                <a:cs typeface="Times New Roman" pitchFamily="18" charset="0"/>
              </a:rPr>
              <a:t>по одной.</a:t>
            </a:r>
          </a:p>
          <a:p>
            <a:endParaRPr lang="ru-RU" dirty="0"/>
          </a:p>
        </p:txBody>
      </p:sp>
      <p:pic>
        <p:nvPicPr>
          <p:cNvPr id="1027" name="Picture 3"/>
          <p:cNvPicPr>
            <a:picLocks noChangeAspect="1" noChangeArrowheads="1"/>
          </p:cNvPicPr>
          <p:nvPr/>
        </p:nvPicPr>
        <p:blipFill>
          <a:blip r:embed="rId2" cstate="print"/>
          <a:srcRect/>
          <a:stretch>
            <a:fillRect/>
          </a:stretch>
        </p:blipFill>
        <p:spPr bwMode="auto">
          <a:xfrm>
            <a:off x="8255176" y="665160"/>
            <a:ext cx="3295962" cy="4891577"/>
          </a:xfrm>
          <a:prstGeom prst="rect">
            <a:avLst/>
          </a:prstGeom>
          <a:noFill/>
          <a:ln w="9525">
            <a:noFill/>
            <a:miter lim="800000"/>
            <a:headEnd/>
            <a:tailEnd/>
          </a:ln>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1000369" y="332657"/>
            <a:ext cx="9855200" cy="5793507"/>
          </a:xfrm>
        </p:spPr>
        <p:txBody>
          <a:bodyPr>
            <a:normAutofit/>
          </a:bodyPr>
          <a:lstStyle/>
          <a:p>
            <a:pPr algn="just"/>
            <a:r>
              <a:rPr lang="ru-RU" dirty="0">
                <a:latin typeface="Times New Roman" pitchFamily="18" charset="0"/>
                <a:cs typeface="Times New Roman" pitchFamily="18" charset="0"/>
              </a:rPr>
              <a:t>Через 5-6 дней таких занятий переходим на две буквы, одна зачеркивается, другая подчеркивается или обводится в кружочек. Буквы должны быть "парными", "похожими" в сознании ученика. Например, как показывает практика, наиболее часто сложности возникают с парами "</a:t>
            </a:r>
            <a:r>
              <a:rPr lang="ru-RU" dirty="0" err="1">
                <a:latin typeface="Times New Roman" pitchFamily="18" charset="0"/>
                <a:cs typeface="Times New Roman" pitchFamily="18" charset="0"/>
              </a:rPr>
              <a:t>п</a:t>
            </a:r>
            <a:r>
              <a:rPr lang="ru-RU" dirty="0">
                <a:latin typeface="Times New Roman" pitchFamily="18" charset="0"/>
                <a:cs typeface="Times New Roman" pitchFamily="18" charset="0"/>
              </a:rPr>
              <a:t>/т", "</a:t>
            </a:r>
            <a:r>
              <a:rPr lang="ru-RU" dirty="0" err="1">
                <a:latin typeface="Times New Roman" pitchFamily="18" charset="0"/>
                <a:cs typeface="Times New Roman" pitchFamily="18" charset="0"/>
              </a:rPr>
              <a:t>п</a:t>
            </a:r>
            <a:r>
              <a:rPr lang="ru-RU" dirty="0">
                <a:latin typeface="Times New Roman" pitchFamily="18" charset="0"/>
                <a:cs typeface="Times New Roman" pitchFamily="18" charset="0"/>
              </a:rPr>
              <a:t>/</a:t>
            </a:r>
            <a:r>
              <a:rPr lang="ru-RU" dirty="0" err="1">
                <a:latin typeface="Times New Roman" pitchFamily="18" charset="0"/>
                <a:cs typeface="Times New Roman" pitchFamily="18" charset="0"/>
              </a:rPr>
              <a:t>р</a:t>
            </a:r>
            <a:r>
              <a:rPr lang="ru-RU" dirty="0">
                <a:latin typeface="Times New Roman" pitchFamily="18" charset="0"/>
                <a:cs typeface="Times New Roman" pitchFamily="18" charset="0"/>
              </a:rPr>
              <a:t>", "м/л" (сходство написания); "г/</a:t>
            </a:r>
            <a:r>
              <a:rPr lang="ru-RU" dirty="0" err="1">
                <a:latin typeface="Times New Roman" pitchFamily="18" charset="0"/>
                <a:cs typeface="Times New Roman" pitchFamily="18" charset="0"/>
              </a:rPr>
              <a:t>д</a:t>
            </a:r>
            <a:r>
              <a:rPr lang="ru-RU" dirty="0">
                <a:latin typeface="Times New Roman" pitchFamily="18" charset="0"/>
                <a:cs typeface="Times New Roman" pitchFamily="18" charset="0"/>
              </a:rPr>
              <a:t>", "у/</a:t>
            </a:r>
            <a:r>
              <a:rPr lang="ru-RU" dirty="0" err="1">
                <a:latin typeface="Times New Roman" pitchFamily="18" charset="0"/>
                <a:cs typeface="Times New Roman" pitchFamily="18" charset="0"/>
              </a:rPr>
              <a:t>ю</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д</a:t>
            </a:r>
            <a:r>
              <a:rPr lang="ru-RU" dirty="0">
                <a:latin typeface="Times New Roman" pitchFamily="18" charset="0"/>
                <a:cs typeface="Times New Roman" pitchFamily="18" charset="0"/>
              </a:rPr>
              <a:t>/б" (в последнем случае ребенок забывает, вверх или вниз направлен хвостик от кружка) и пр.</a:t>
            </a:r>
          </a:p>
          <a:p>
            <a:pPr algn="just"/>
            <a:r>
              <a:rPr lang="ru-RU" dirty="0">
                <a:latin typeface="Times New Roman" pitchFamily="18" charset="0"/>
                <a:cs typeface="Times New Roman" pitchFamily="18" charset="0"/>
              </a:rPr>
              <a:t>Внимание! Лучше, если текст не будет прочитан (поэтому книжка нужна скучная). Все внимание необходимо сконцентрировать на нахождении заданного облика буквы, одной или двух, - и работать только с ними.</a:t>
            </a:r>
          </a:p>
          <a:p>
            <a:endParaRPr lang="ru-RU" dirty="0"/>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875323" y="260648"/>
            <a:ext cx="10206892" cy="6192688"/>
          </a:xfrm>
        </p:spPr>
        <p:txBody>
          <a:bodyPr>
            <a:normAutofit/>
          </a:bodyPr>
          <a:lstStyle/>
          <a:p>
            <a:pPr algn="ctr">
              <a:buNone/>
            </a:pPr>
            <a:r>
              <a:rPr lang="ru-RU" sz="3800" b="1" dirty="0">
                <a:solidFill>
                  <a:schemeClr val="accent1"/>
                </a:solidFill>
                <a:latin typeface="Times New Roman" pitchFamily="18" charset="0"/>
                <a:cs typeface="Times New Roman" pitchFamily="18" charset="0"/>
              </a:rPr>
              <a:t>Упражнение "Пишем вслух</a:t>
            </a:r>
            <a:r>
              <a:rPr lang="ru-RU" sz="3800" b="1" dirty="0" smtClean="0">
                <a:solidFill>
                  <a:schemeClr val="accent1"/>
                </a:solidFill>
                <a:latin typeface="Times New Roman" pitchFamily="18" charset="0"/>
                <a:cs typeface="Times New Roman" pitchFamily="18" charset="0"/>
              </a:rPr>
              <a:t>" </a:t>
            </a:r>
            <a:endParaRPr lang="ru-RU" sz="3800" b="1" dirty="0">
              <a:solidFill>
                <a:schemeClr val="accent1"/>
              </a:solidFill>
              <a:latin typeface="Times New Roman" pitchFamily="18" charset="0"/>
              <a:cs typeface="Times New Roman" pitchFamily="18" charset="0"/>
            </a:endParaRPr>
          </a:p>
          <a:p>
            <a:pPr algn="just">
              <a:buNone/>
            </a:pPr>
            <a:r>
              <a:rPr lang="ru-RU" dirty="0">
                <a:latin typeface="Times New Roman" pitchFamily="18" charset="0"/>
                <a:cs typeface="Times New Roman" pitchFamily="18" charset="0"/>
              </a:rPr>
              <a:t>Чрезвычайно важный и ничем не заменимый прием:  всё, что пишется, проговаривается  пишущим вслух в момент написания и так, как оно пишется, с подчеркиванием, выделением слабых долей.</a:t>
            </a:r>
          </a:p>
          <a:p>
            <a:pPr algn="just"/>
            <a:r>
              <a:rPr lang="ru-RU" dirty="0">
                <a:latin typeface="Times New Roman" pitchFamily="18" charset="0"/>
                <a:cs typeface="Times New Roman" pitchFamily="18" charset="0"/>
              </a:rPr>
              <a:t>Под "слабыми долями" здесь подразумеваются звуки, которым при произнесении в беглой речи, говорящий уделяет наименьшее внимание. Для гласных звуков это любое безударное положение, для согласных, например, позиция в конце слова, типа "</a:t>
            </a:r>
            <a:r>
              <a:rPr lang="ru-RU" dirty="0" err="1">
                <a:latin typeface="Times New Roman" pitchFamily="18" charset="0"/>
                <a:cs typeface="Times New Roman" pitchFamily="18" charset="0"/>
              </a:rPr>
              <a:t>зу</a:t>
            </a:r>
            <a:r>
              <a:rPr lang="ru-RU" b="1" dirty="0" err="1">
                <a:latin typeface="Times New Roman" pitchFamily="18" charset="0"/>
                <a:cs typeface="Times New Roman" pitchFamily="18" charset="0"/>
              </a:rPr>
              <a:t>п</a:t>
            </a:r>
            <a:r>
              <a:rPr lang="ru-RU" dirty="0">
                <a:latin typeface="Times New Roman" pitchFamily="18" charset="0"/>
                <a:cs typeface="Times New Roman" pitchFamily="18" charset="0"/>
              </a:rPr>
              <a:t>", или перед глухим согласным, типа "</a:t>
            </a:r>
            <a:r>
              <a:rPr lang="ru-RU" dirty="0" err="1">
                <a:latin typeface="Times New Roman" pitchFamily="18" charset="0"/>
                <a:cs typeface="Times New Roman" pitchFamily="18" charset="0"/>
              </a:rPr>
              <a:t>ло</a:t>
            </a:r>
            <a:r>
              <a:rPr lang="ru-RU" b="1" dirty="0" err="1">
                <a:latin typeface="Times New Roman" pitchFamily="18" charset="0"/>
                <a:cs typeface="Times New Roman" pitchFamily="18" charset="0"/>
              </a:rPr>
              <a:t>ш</a:t>
            </a:r>
            <a:r>
              <a:rPr lang="ru-RU" dirty="0" err="1">
                <a:latin typeface="Times New Roman" pitchFamily="18" charset="0"/>
                <a:cs typeface="Times New Roman" pitchFamily="18" charset="0"/>
              </a:rPr>
              <a:t>ка</a:t>
            </a:r>
            <a:r>
              <a:rPr lang="ru-RU" dirty="0">
                <a:latin typeface="Times New Roman" pitchFamily="18" charset="0"/>
                <a:cs typeface="Times New Roman" pitchFamily="18" charset="0"/>
              </a:rPr>
              <a:t>". </a:t>
            </a:r>
          </a:p>
          <a:p>
            <a:pPr algn="just"/>
            <a:r>
              <a:rPr lang="ru-RU" dirty="0">
                <a:latin typeface="Times New Roman" pitchFamily="18" charset="0"/>
                <a:cs typeface="Times New Roman" pitchFamily="18" charset="0"/>
              </a:rPr>
              <a:t>Важно отчетливо проговаривать также конец слова.</a:t>
            </a:r>
          </a:p>
          <a:p>
            <a:endParaRPr lang="ru-RU" dirty="0"/>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1981200" y="260648"/>
            <a:ext cx="8229600" cy="6192688"/>
          </a:xfrm>
        </p:spPr>
        <p:txBody>
          <a:bodyPr>
            <a:normAutofit fontScale="77500" lnSpcReduction="20000"/>
          </a:bodyPr>
          <a:lstStyle/>
          <a:p>
            <a:pPr algn="just" fontAlgn="base">
              <a:buNone/>
            </a:pPr>
            <a:r>
              <a:rPr lang="ru-RU" b="1" dirty="0" err="1">
                <a:latin typeface="Times New Roman" pitchFamily="18" charset="0"/>
                <a:cs typeface="Times New Roman" pitchFamily="18" charset="0"/>
              </a:rPr>
              <a:t>Филворд</a:t>
            </a:r>
            <a:r>
              <a:rPr lang="ru-RU" b="1" dirty="0">
                <a:latin typeface="Times New Roman" pitchFamily="18" charset="0"/>
                <a:cs typeface="Times New Roman" pitchFamily="18" charset="0"/>
              </a:rPr>
              <a:t> (венгерский кроссворд)</a:t>
            </a:r>
            <a:endParaRPr lang="ru-RU" dirty="0">
              <a:latin typeface="Times New Roman" pitchFamily="18" charset="0"/>
              <a:cs typeface="Times New Roman" pitchFamily="18" charset="0"/>
            </a:endParaRPr>
          </a:p>
          <a:p>
            <a:pPr algn="just" fontAlgn="base">
              <a:buNone/>
            </a:pPr>
            <a:r>
              <a:rPr lang="ru-RU" sz="3400" dirty="0">
                <a:latin typeface="Times New Roman" pitchFamily="18" charset="0"/>
                <a:cs typeface="Times New Roman" pitchFamily="18" charset="0"/>
              </a:rPr>
              <a:t>Классический </a:t>
            </a:r>
            <a:r>
              <a:rPr lang="ru-RU" sz="3400" dirty="0" err="1">
                <a:latin typeface="Times New Roman" pitchFamily="18" charset="0"/>
                <a:cs typeface="Times New Roman" pitchFamily="18" charset="0"/>
              </a:rPr>
              <a:t>филворд</a:t>
            </a:r>
            <a:r>
              <a:rPr lang="ru-RU" sz="3400" dirty="0">
                <a:latin typeface="Times New Roman" pitchFamily="18" charset="0"/>
                <a:cs typeface="Times New Roman" pitchFamily="18" charset="0"/>
              </a:rPr>
              <a:t> представляет собой квадратное или прямоугольное поле, поделенное на квадратики и заполненное буквами. Каждая буква используется лишь один раз в одном слове и не пересекается с другими словами — это основное отличие венгерского кроссворда от классического.</a:t>
            </a:r>
          </a:p>
          <a:p>
            <a:pPr algn="just" fontAlgn="base"/>
            <a:r>
              <a:rPr lang="ru-RU" sz="3400" dirty="0">
                <a:latin typeface="Times New Roman" pitchFamily="18" charset="0"/>
                <a:cs typeface="Times New Roman" pitchFamily="18" charset="0"/>
              </a:rPr>
              <a:t>В задачу игрока входит найти предлагаемые ключевые слова и вычеркнуть их в сетке. Вычёркивать слова можно по горизонтали, вертикали, вверх или вниз.</a:t>
            </a:r>
          </a:p>
          <a:p>
            <a:pPr algn="just" fontAlgn="base">
              <a:buNone/>
            </a:pPr>
            <a:r>
              <a:rPr lang="ru-RU" sz="3400" dirty="0">
                <a:latin typeface="Times New Roman" pitchFamily="18" charset="0"/>
                <a:cs typeface="Times New Roman" pitchFamily="18" charset="0"/>
              </a:rPr>
              <a:t> Слова могут изгибаться, но </a:t>
            </a:r>
          </a:p>
          <a:p>
            <a:pPr algn="just" fontAlgn="base">
              <a:buNone/>
            </a:pPr>
            <a:r>
              <a:rPr lang="ru-RU" sz="3400" dirty="0">
                <a:latin typeface="Times New Roman" pitchFamily="18" charset="0"/>
                <a:cs typeface="Times New Roman" pitchFamily="18" charset="0"/>
              </a:rPr>
              <a:t>только под прямым углом.</a:t>
            </a:r>
          </a:p>
          <a:p>
            <a:pPr algn="just" fontAlgn="base">
              <a:buNone/>
            </a:pPr>
            <a:r>
              <a:rPr lang="ru-RU" sz="3400" dirty="0">
                <a:latin typeface="Times New Roman" pitchFamily="18" charset="0"/>
                <a:cs typeface="Times New Roman" pitchFamily="18" charset="0"/>
              </a:rPr>
              <a:t>В качестве подсказок даются </a:t>
            </a:r>
          </a:p>
          <a:p>
            <a:pPr algn="just" fontAlgn="base">
              <a:buNone/>
            </a:pPr>
            <a:r>
              <a:rPr lang="ru-RU" sz="3400" dirty="0">
                <a:latin typeface="Times New Roman" pitchFamily="18" charset="0"/>
                <a:cs typeface="Times New Roman" pitchFamily="18" charset="0"/>
              </a:rPr>
              <a:t>Готовые для поиска ключевые </a:t>
            </a:r>
          </a:p>
          <a:p>
            <a:pPr algn="just" fontAlgn="base">
              <a:buNone/>
            </a:pPr>
            <a:r>
              <a:rPr lang="ru-RU" sz="3400" dirty="0">
                <a:latin typeface="Times New Roman" pitchFamily="18" charset="0"/>
                <a:cs typeface="Times New Roman" pitchFamily="18" charset="0"/>
              </a:rPr>
              <a:t>слова, их определения или </a:t>
            </a:r>
          </a:p>
          <a:p>
            <a:pPr algn="just" fontAlgn="base">
              <a:buNone/>
            </a:pPr>
            <a:r>
              <a:rPr lang="ru-RU" sz="3400" dirty="0">
                <a:latin typeface="Times New Roman" pitchFamily="18" charset="0"/>
                <a:cs typeface="Times New Roman" pitchFamily="18" charset="0"/>
              </a:rPr>
              <a:t>изображения. </a:t>
            </a:r>
          </a:p>
        </p:txBody>
      </p:sp>
      <p:pic>
        <p:nvPicPr>
          <p:cNvPr id="2050" name="Picture 2"/>
          <p:cNvPicPr>
            <a:picLocks noChangeAspect="1" noChangeArrowheads="1"/>
          </p:cNvPicPr>
          <p:nvPr/>
        </p:nvPicPr>
        <p:blipFill>
          <a:blip r:embed="rId2" cstate="print"/>
          <a:srcRect/>
          <a:stretch>
            <a:fillRect/>
          </a:stretch>
        </p:blipFill>
        <p:spPr bwMode="auto">
          <a:xfrm>
            <a:off x="6528048" y="3717032"/>
            <a:ext cx="3960440" cy="2981702"/>
          </a:xfrm>
          <a:prstGeom prst="rect">
            <a:avLst/>
          </a:prstGeom>
          <a:noFill/>
          <a:ln w="9525">
            <a:noFill/>
            <a:miter lim="800000"/>
            <a:headEnd/>
            <a:tailEnd/>
          </a:ln>
          <a:effectLst/>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1981200" y="260649"/>
            <a:ext cx="8229600" cy="5865515"/>
          </a:xfrm>
        </p:spPr>
        <p:txBody>
          <a:bodyPr>
            <a:normAutofit fontScale="47500" lnSpcReduction="20000"/>
          </a:bodyPr>
          <a:lstStyle/>
          <a:p>
            <a:pPr>
              <a:buNone/>
            </a:pPr>
            <a:r>
              <a:rPr lang="ru-RU" sz="5100" b="1" dirty="0">
                <a:latin typeface="Times New Roman" pitchFamily="18" charset="0"/>
                <a:cs typeface="Times New Roman" pitchFamily="18" charset="0"/>
              </a:rPr>
              <a:t>"Пропущенные буквы". </a:t>
            </a:r>
            <a:endParaRPr lang="ru-RU" sz="5100" dirty="0">
              <a:latin typeface="Times New Roman" pitchFamily="18" charset="0"/>
              <a:cs typeface="Times New Roman" pitchFamily="18" charset="0"/>
            </a:endParaRPr>
          </a:p>
          <a:p>
            <a:pPr algn="just">
              <a:buNone/>
            </a:pPr>
            <a:r>
              <a:rPr lang="ru-RU" sz="5100" dirty="0">
                <a:latin typeface="Times New Roman" pitchFamily="18" charset="0"/>
                <a:cs typeface="Times New Roman" pitchFamily="18" charset="0"/>
              </a:rPr>
              <a:t>Выполняя это упражнение, предлагается пользоваться</a:t>
            </a:r>
          </a:p>
          <a:p>
            <a:pPr algn="just">
              <a:buNone/>
            </a:pPr>
            <a:r>
              <a:rPr lang="ru-RU" sz="5100" dirty="0">
                <a:latin typeface="Times New Roman" pitchFamily="18" charset="0"/>
                <a:cs typeface="Times New Roman" pitchFamily="18" charset="0"/>
              </a:rPr>
              <a:t>текстом-подсказкой, где все пропущенные буквы на своих</a:t>
            </a:r>
          </a:p>
          <a:p>
            <a:pPr algn="just">
              <a:buNone/>
            </a:pPr>
            <a:r>
              <a:rPr lang="ru-RU" sz="5100" dirty="0">
                <a:latin typeface="Times New Roman" pitchFamily="18" charset="0"/>
                <a:cs typeface="Times New Roman" pitchFamily="18" charset="0"/>
              </a:rPr>
              <a:t>местах. Упражнение развивает внимание и уверенность</a:t>
            </a:r>
          </a:p>
          <a:p>
            <a:pPr algn="just">
              <a:buNone/>
            </a:pPr>
            <a:r>
              <a:rPr lang="ru-RU" sz="5100" dirty="0">
                <a:latin typeface="Times New Roman" pitchFamily="18" charset="0"/>
                <a:cs typeface="Times New Roman" pitchFamily="18" charset="0"/>
              </a:rPr>
              <a:t>навыка письма.</a:t>
            </a:r>
          </a:p>
          <a:p>
            <a:pPr>
              <a:buNone/>
            </a:pPr>
            <a:r>
              <a:rPr lang="ru-RU" dirty="0"/>
              <a:t>Например:</a:t>
            </a:r>
          </a:p>
          <a:p>
            <a:pPr algn="just">
              <a:buNone/>
            </a:pPr>
            <a:r>
              <a:rPr lang="ru-RU" dirty="0" err="1"/>
              <a:t>К__неч__о</a:t>
            </a:r>
            <a:r>
              <a:rPr lang="ru-RU" dirty="0"/>
              <a:t>, </a:t>
            </a:r>
            <a:r>
              <a:rPr lang="ru-RU" dirty="0" err="1"/>
              <a:t>н__</a:t>
            </a:r>
            <a:r>
              <a:rPr lang="ru-RU" dirty="0"/>
              <a:t> </a:t>
            </a:r>
            <a:r>
              <a:rPr lang="ru-RU" dirty="0" err="1"/>
              <a:t>м__гл__</a:t>
            </a:r>
            <a:r>
              <a:rPr lang="ru-RU" dirty="0"/>
              <a:t> </a:t>
            </a:r>
            <a:r>
              <a:rPr lang="ru-RU" dirty="0" err="1"/>
              <a:t>бы__ь</a:t>
            </a:r>
            <a:r>
              <a:rPr lang="ru-RU" dirty="0"/>
              <a:t> и </a:t>
            </a:r>
            <a:r>
              <a:rPr lang="ru-RU" dirty="0" err="1"/>
              <a:t>__е__и</a:t>
            </a:r>
            <a:r>
              <a:rPr lang="ru-RU" dirty="0"/>
              <a:t> о </a:t>
            </a:r>
            <a:r>
              <a:rPr lang="ru-RU" dirty="0" err="1"/>
              <a:t>т__м</a:t>
            </a:r>
            <a:r>
              <a:rPr lang="ru-RU" dirty="0"/>
              <a:t>, </a:t>
            </a:r>
            <a:r>
              <a:rPr lang="ru-RU" dirty="0" err="1"/>
              <a:t>ч__о__ы</a:t>
            </a:r>
            <a:r>
              <a:rPr lang="ru-RU" dirty="0"/>
              <a:t> </a:t>
            </a:r>
            <a:r>
              <a:rPr lang="ru-RU" dirty="0" err="1"/>
              <a:t>Лариосик</a:t>
            </a:r>
            <a:r>
              <a:rPr lang="ru-RU" dirty="0"/>
              <a:t> </a:t>
            </a:r>
            <a:r>
              <a:rPr lang="ru-RU" dirty="0" err="1"/>
              <a:t>__к__зал__я</a:t>
            </a:r>
            <a:endParaRPr lang="ru-RU" dirty="0"/>
          </a:p>
          <a:p>
            <a:pPr algn="just">
              <a:buNone/>
            </a:pPr>
            <a:r>
              <a:rPr lang="ru-RU" dirty="0" err="1"/>
              <a:t>п__ед__те__е__</a:t>
            </a:r>
            <a:r>
              <a:rPr lang="ru-RU" dirty="0"/>
              <a:t> . Ни в </a:t>
            </a:r>
            <a:r>
              <a:rPr lang="ru-RU" dirty="0" err="1"/>
              <a:t>к__ем</a:t>
            </a:r>
            <a:r>
              <a:rPr lang="ru-RU" dirty="0"/>
              <a:t> </a:t>
            </a:r>
            <a:r>
              <a:rPr lang="ru-RU" dirty="0" err="1"/>
              <a:t>__л__ч__е</a:t>
            </a:r>
            <a:r>
              <a:rPr lang="ru-RU" dirty="0"/>
              <a:t> </a:t>
            </a:r>
            <a:r>
              <a:rPr lang="ru-RU" dirty="0" err="1"/>
              <a:t>н__</a:t>
            </a:r>
            <a:r>
              <a:rPr lang="ru-RU" dirty="0"/>
              <a:t> </a:t>
            </a:r>
            <a:r>
              <a:rPr lang="ru-RU" dirty="0" err="1"/>
              <a:t>м__ж__т</a:t>
            </a:r>
            <a:r>
              <a:rPr lang="ru-RU" dirty="0"/>
              <a:t> </a:t>
            </a:r>
            <a:r>
              <a:rPr lang="ru-RU" dirty="0" err="1"/>
              <a:t>б__т__</a:t>
            </a:r>
            <a:r>
              <a:rPr lang="ru-RU" dirty="0"/>
              <a:t> </a:t>
            </a:r>
            <a:r>
              <a:rPr lang="ru-RU" dirty="0" err="1"/>
              <a:t>н__</a:t>
            </a:r>
            <a:r>
              <a:rPr lang="ru-RU" dirty="0"/>
              <a:t> </a:t>
            </a:r>
            <a:r>
              <a:rPr lang="ru-RU" dirty="0" err="1"/>
              <a:t>ст__ро__е</a:t>
            </a:r>
            <a:r>
              <a:rPr lang="ru-RU" dirty="0"/>
              <a:t> Петлюры</a:t>
            </a:r>
          </a:p>
          <a:p>
            <a:pPr algn="just">
              <a:buNone/>
            </a:pPr>
            <a:r>
              <a:rPr lang="ru-RU" dirty="0" err="1"/>
              <a:t>ин__ел__иг__н__н__й</a:t>
            </a:r>
            <a:r>
              <a:rPr lang="ru-RU" dirty="0"/>
              <a:t> </a:t>
            </a:r>
            <a:r>
              <a:rPr lang="ru-RU" dirty="0" err="1"/>
              <a:t>ч__л__ве__</a:t>
            </a:r>
            <a:r>
              <a:rPr lang="ru-RU" dirty="0"/>
              <a:t> </a:t>
            </a:r>
            <a:r>
              <a:rPr lang="ru-RU" dirty="0" err="1"/>
              <a:t>в__об__е</a:t>
            </a:r>
            <a:r>
              <a:rPr lang="ru-RU" dirty="0"/>
              <a:t>, а </a:t>
            </a:r>
            <a:r>
              <a:rPr lang="ru-RU" dirty="0" err="1"/>
              <a:t>д__ент__льм__н</a:t>
            </a:r>
            <a:r>
              <a:rPr lang="ru-RU" dirty="0"/>
              <a:t>, </a:t>
            </a:r>
            <a:r>
              <a:rPr lang="ru-RU" dirty="0" err="1"/>
              <a:t>п__д__и__ав__ий</a:t>
            </a:r>
            <a:r>
              <a:rPr lang="ru-RU" dirty="0"/>
              <a:t> </a:t>
            </a:r>
            <a:r>
              <a:rPr lang="ru-RU" dirty="0" err="1"/>
              <a:t>ве__сел__й</a:t>
            </a:r>
            <a:endParaRPr lang="ru-RU" dirty="0"/>
          </a:p>
          <a:p>
            <a:pPr algn="just">
              <a:buNone/>
            </a:pPr>
            <a:r>
              <a:rPr lang="ru-RU" dirty="0"/>
              <a:t>на </a:t>
            </a:r>
            <a:r>
              <a:rPr lang="ru-RU" dirty="0" err="1"/>
              <a:t>с__мь__ес__т</a:t>
            </a:r>
            <a:r>
              <a:rPr lang="ru-RU" dirty="0"/>
              <a:t> </a:t>
            </a:r>
            <a:r>
              <a:rPr lang="ru-RU" dirty="0" err="1"/>
              <a:t>п__ть</a:t>
            </a:r>
            <a:r>
              <a:rPr lang="ru-RU" dirty="0"/>
              <a:t> </a:t>
            </a:r>
            <a:r>
              <a:rPr lang="ru-RU" dirty="0" err="1"/>
              <a:t>ты__я__</a:t>
            </a:r>
            <a:r>
              <a:rPr lang="ru-RU" dirty="0"/>
              <a:t> и </a:t>
            </a:r>
            <a:r>
              <a:rPr lang="ru-RU" dirty="0" err="1"/>
              <a:t>п__сы__а__щи__</a:t>
            </a:r>
            <a:r>
              <a:rPr lang="ru-RU" dirty="0"/>
              <a:t> </a:t>
            </a:r>
            <a:r>
              <a:rPr lang="ru-RU" dirty="0" err="1"/>
              <a:t>__ел__г__а__мы</a:t>
            </a:r>
            <a:r>
              <a:rPr lang="ru-RU" dirty="0"/>
              <a:t> в </a:t>
            </a:r>
            <a:r>
              <a:rPr lang="ru-RU" dirty="0" err="1"/>
              <a:t>__есть__ес__т</a:t>
            </a:r>
            <a:r>
              <a:rPr lang="ru-RU" dirty="0"/>
              <a:t> </a:t>
            </a:r>
            <a:r>
              <a:rPr lang="ru-RU" dirty="0" err="1"/>
              <a:t>тр__</a:t>
            </a:r>
            <a:endParaRPr lang="ru-RU" dirty="0"/>
          </a:p>
          <a:p>
            <a:pPr algn="just">
              <a:buNone/>
            </a:pPr>
            <a:r>
              <a:rPr lang="ru-RU" dirty="0" err="1"/>
              <a:t>с__ов__</a:t>
            </a:r>
            <a:r>
              <a:rPr lang="ru-RU" dirty="0"/>
              <a:t>, в </a:t>
            </a:r>
            <a:r>
              <a:rPr lang="ru-RU" dirty="0" err="1"/>
              <a:t>ч__ст__о__ти</a:t>
            </a:r>
            <a:r>
              <a:rPr lang="ru-RU" dirty="0"/>
              <a:t>. ...</a:t>
            </a:r>
          </a:p>
          <a:p>
            <a:pPr algn="just">
              <a:buNone/>
            </a:pPr>
            <a:r>
              <a:rPr lang="ru-RU" dirty="0" err="1"/>
              <a:t>М__ши__ным</a:t>
            </a:r>
            <a:r>
              <a:rPr lang="ru-RU" dirty="0"/>
              <a:t> </a:t>
            </a:r>
            <a:r>
              <a:rPr lang="ru-RU" dirty="0" err="1"/>
              <a:t>ма__ло__</a:t>
            </a:r>
            <a:r>
              <a:rPr lang="ru-RU" dirty="0"/>
              <a:t> и </a:t>
            </a:r>
            <a:r>
              <a:rPr lang="ru-RU" dirty="0" err="1"/>
              <a:t>к__ро__и__ом</a:t>
            </a:r>
            <a:r>
              <a:rPr lang="ru-RU" dirty="0"/>
              <a:t> </a:t>
            </a:r>
            <a:r>
              <a:rPr lang="ru-RU" dirty="0" err="1"/>
              <a:t>на__лу__ш__м</a:t>
            </a:r>
            <a:r>
              <a:rPr lang="ru-RU" dirty="0"/>
              <a:t> </a:t>
            </a:r>
            <a:r>
              <a:rPr lang="ru-RU" dirty="0" err="1"/>
              <a:t>об__аз__м</a:t>
            </a:r>
            <a:r>
              <a:rPr lang="ru-RU" dirty="0"/>
              <a:t> </a:t>
            </a:r>
            <a:r>
              <a:rPr lang="ru-RU" dirty="0" err="1"/>
              <a:t>б__ли</a:t>
            </a:r>
            <a:endParaRPr lang="ru-RU" dirty="0"/>
          </a:p>
          <a:p>
            <a:pPr algn="just">
              <a:buNone/>
            </a:pPr>
            <a:r>
              <a:rPr lang="ru-RU" dirty="0" err="1"/>
              <a:t>с__аза__ы</a:t>
            </a:r>
            <a:r>
              <a:rPr lang="ru-RU" dirty="0"/>
              <a:t> и кольт, и </a:t>
            </a:r>
            <a:r>
              <a:rPr lang="ru-RU" dirty="0" err="1"/>
              <a:t>Ал__шин</a:t>
            </a:r>
            <a:r>
              <a:rPr lang="ru-RU" dirty="0"/>
              <a:t> </a:t>
            </a:r>
            <a:r>
              <a:rPr lang="ru-RU" dirty="0" err="1"/>
              <a:t>брау__инг</a:t>
            </a:r>
            <a:r>
              <a:rPr lang="ru-RU" dirty="0"/>
              <a:t>. </a:t>
            </a:r>
            <a:r>
              <a:rPr lang="ru-RU" dirty="0" err="1"/>
              <a:t>Лариосик</a:t>
            </a:r>
            <a:r>
              <a:rPr lang="ru-RU" dirty="0"/>
              <a:t>, </a:t>
            </a:r>
            <a:r>
              <a:rPr lang="ru-RU" dirty="0" err="1"/>
              <a:t>п__д__б__о</a:t>
            </a:r>
            <a:r>
              <a:rPr lang="ru-RU" dirty="0"/>
              <a:t> </a:t>
            </a:r>
            <a:r>
              <a:rPr lang="ru-RU" dirty="0" err="1"/>
              <a:t>Николке</a:t>
            </a:r>
            <a:r>
              <a:rPr lang="ru-RU" dirty="0"/>
              <a:t>, </a:t>
            </a:r>
            <a:r>
              <a:rPr lang="ru-RU" dirty="0" err="1"/>
              <a:t>з__су__ил</a:t>
            </a:r>
            <a:endParaRPr lang="ru-RU" dirty="0"/>
          </a:p>
          <a:p>
            <a:pPr algn="just">
              <a:buNone/>
            </a:pPr>
            <a:r>
              <a:rPr lang="ru-RU" dirty="0" err="1"/>
              <a:t>__ук__в__</a:t>
            </a:r>
            <a:r>
              <a:rPr lang="ru-RU" dirty="0"/>
              <a:t> и </a:t>
            </a:r>
            <a:r>
              <a:rPr lang="ru-RU" dirty="0" err="1"/>
              <a:t>п__м__га__</a:t>
            </a:r>
            <a:r>
              <a:rPr lang="ru-RU" dirty="0"/>
              <a:t> </a:t>
            </a:r>
            <a:r>
              <a:rPr lang="ru-RU" dirty="0" err="1"/>
              <a:t>__маз__ва__ь</a:t>
            </a:r>
            <a:r>
              <a:rPr lang="ru-RU" dirty="0"/>
              <a:t> </a:t>
            </a:r>
            <a:r>
              <a:rPr lang="ru-RU" dirty="0" err="1"/>
              <a:t>и</a:t>
            </a:r>
            <a:r>
              <a:rPr lang="ru-RU" dirty="0"/>
              <a:t> </a:t>
            </a:r>
            <a:r>
              <a:rPr lang="ru-RU" dirty="0" err="1"/>
              <a:t>__кл__ды__ат__</a:t>
            </a:r>
            <a:r>
              <a:rPr lang="ru-RU" dirty="0"/>
              <a:t> </a:t>
            </a:r>
            <a:r>
              <a:rPr lang="ru-RU" dirty="0" err="1"/>
              <a:t>вс__</a:t>
            </a:r>
            <a:r>
              <a:rPr lang="ru-RU" dirty="0"/>
              <a:t> в </a:t>
            </a:r>
            <a:r>
              <a:rPr lang="ru-RU" dirty="0" err="1"/>
              <a:t>д__ин__у__</a:t>
            </a:r>
            <a:r>
              <a:rPr lang="ru-RU" dirty="0"/>
              <a:t> и</a:t>
            </a:r>
          </a:p>
          <a:p>
            <a:pPr algn="just">
              <a:buNone/>
            </a:pPr>
            <a:r>
              <a:rPr lang="ru-RU" dirty="0" err="1"/>
              <a:t>__ы__о__ую</a:t>
            </a:r>
            <a:r>
              <a:rPr lang="ru-RU" dirty="0"/>
              <a:t> </a:t>
            </a:r>
            <a:r>
              <a:rPr lang="ru-RU" dirty="0" err="1"/>
              <a:t>ж__стя__ую</a:t>
            </a:r>
            <a:r>
              <a:rPr lang="ru-RU" dirty="0"/>
              <a:t> </a:t>
            </a:r>
            <a:r>
              <a:rPr lang="ru-RU" dirty="0" err="1"/>
              <a:t>к__роб__у</a:t>
            </a:r>
            <a:r>
              <a:rPr lang="ru-RU" dirty="0"/>
              <a:t> </a:t>
            </a:r>
            <a:r>
              <a:rPr lang="ru-RU" dirty="0" err="1"/>
              <a:t>__з-__од</a:t>
            </a:r>
            <a:r>
              <a:rPr lang="ru-RU" dirty="0"/>
              <a:t> </a:t>
            </a:r>
            <a:r>
              <a:rPr lang="ru-RU" dirty="0" err="1"/>
              <a:t>ка__ам__л__</a:t>
            </a:r>
            <a:r>
              <a:rPr lang="ru-RU" dirty="0"/>
              <a:t> .</a:t>
            </a:r>
          </a:p>
          <a:p>
            <a:pPr algn="just">
              <a:buNone/>
            </a:pPr>
            <a:r>
              <a:rPr lang="ru-RU" dirty="0"/>
              <a:t>	Конечно, не могло быть и речи о том, чтобы </a:t>
            </a:r>
            <a:r>
              <a:rPr lang="ru-RU" dirty="0" err="1"/>
              <a:t>Лариосик</a:t>
            </a:r>
            <a:r>
              <a:rPr lang="ru-RU" dirty="0"/>
              <a:t> оказался предателем. Ни в коем случае не может быть на стороне Петлюры интеллигентный человек вообще, а </a:t>
            </a:r>
            <a:r>
              <a:rPr lang="ru-RU" dirty="0" err="1"/>
              <a:t>джентельмен</a:t>
            </a:r>
            <a:r>
              <a:rPr lang="ru-RU" dirty="0"/>
              <a:t>, подписавший векселей на семьдесят пять тысяч и посылавший телеграммы в шестьдесят три слова, в частности. …</a:t>
            </a:r>
          </a:p>
          <a:p>
            <a:pPr algn="just">
              <a:buNone/>
            </a:pPr>
            <a:r>
              <a:rPr lang="ru-RU" dirty="0"/>
              <a:t>	Машинным маслом и керосином наилучшим образом были смазаны и кольт, и Алёшин браунинг. </a:t>
            </a:r>
            <a:r>
              <a:rPr lang="ru-RU" dirty="0" err="1"/>
              <a:t>Лариосик</a:t>
            </a:r>
            <a:r>
              <a:rPr lang="ru-RU" dirty="0"/>
              <a:t>, подобно </a:t>
            </a:r>
            <a:r>
              <a:rPr lang="ru-RU" dirty="0" err="1"/>
              <a:t>Николке</a:t>
            </a:r>
            <a:r>
              <a:rPr lang="ru-RU" dirty="0"/>
              <a:t>, засучил рукава и помогал смазывать и укладывать всё в длинную и высокую жестяную коробку из-под карамели. </a:t>
            </a:r>
          </a:p>
          <a:p>
            <a:endParaRPr lang="ru-RU" dirty="0"/>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942123" y="649776"/>
            <a:ext cx="8229600" cy="778098"/>
          </a:xfrm>
        </p:spPr>
        <p:txBody>
          <a:bodyPr>
            <a:normAutofit fontScale="90000"/>
          </a:bodyPr>
          <a:lstStyle/>
          <a:p>
            <a:r>
              <a:rPr lang="ru-RU" b="1" dirty="0">
                <a:solidFill>
                  <a:schemeClr val="accent1"/>
                </a:solidFill>
                <a:effectLst/>
              </a:rPr>
              <a:t>Как писать диктанты</a:t>
            </a:r>
            <a:r>
              <a:rPr lang="ru-RU" dirty="0"/>
              <a:t/>
            </a:r>
            <a:br>
              <a:rPr lang="ru-RU" dirty="0"/>
            </a:br>
            <a:endParaRPr lang="ru-RU" dirty="0"/>
          </a:p>
        </p:txBody>
      </p:sp>
      <p:sp>
        <p:nvSpPr>
          <p:cNvPr id="3" name="Содержимое 2"/>
          <p:cNvSpPr>
            <a:spLocks noGrp="1"/>
          </p:cNvSpPr>
          <p:nvPr>
            <p:ph idx="1"/>
          </p:nvPr>
        </p:nvSpPr>
        <p:spPr>
          <a:xfrm>
            <a:off x="945661" y="980729"/>
            <a:ext cx="10019323" cy="5145435"/>
          </a:xfrm>
        </p:spPr>
        <p:txBody>
          <a:bodyPr>
            <a:normAutofit fontScale="92500" lnSpcReduction="10000"/>
          </a:bodyPr>
          <a:lstStyle/>
          <a:p>
            <a:pPr algn="just">
              <a:buNone/>
            </a:pPr>
            <a:r>
              <a:rPr lang="ru-RU" dirty="0">
                <a:latin typeface="Times New Roman" pitchFamily="18" charset="0"/>
                <a:cs typeface="Times New Roman" pitchFamily="18" charset="0"/>
              </a:rPr>
              <a:t>1. Чрезвычайно медленно!</a:t>
            </a:r>
          </a:p>
          <a:p>
            <a:pPr algn="just">
              <a:buNone/>
            </a:pPr>
            <a:r>
              <a:rPr lang="ru-RU" dirty="0">
                <a:latin typeface="Times New Roman" pitchFamily="18" charset="0"/>
                <a:cs typeface="Times New Roman" pitchFamily="18" charset="0"/>
              </a:rPr>
              <a:t>На написание диктанта объемом 150 слов на</a:t>
            </a:r>
          </a:p>
          <a:p>
            <a:pPr algn="just">
              <a:buNone/>
            </a:pPr>
            <a:r>
              <a:rPr lang="ru-RU" dirty="0">
                <a:latin typeface="Times New Roman" pitchFamily="18" charset="0"/>
                <a:cs typeface="Times New Roman" pitchFamily="18" charset="0"/>
              </a:rPr>
              <a:t>начальной стадии ликвидации </a:t>
            </a:r>
            <a:r>
              <a:rPr lang="ru-RU" dirty="0" err="1">
                <a:latin typeface="Times New Roman" pitchFamily="18" charset="0"/>
                <a:cs typeface="Times New Roman" pitchFamily="18" charset="0"/>
              </a:rPr>
              <a:t>дисграфии</a:t>
            </a:r>
            <a:r>
              <a:rPr lang="ru-RU" dirty="0">
                <a:latin typeface="Times New Roman" pitchFamily="18" charset="0"/>
                <a:cs typeface="Times New Roman" pitchFamily="18" charset="0"/>
              </a:rPr>
              <a:t> должно</a:t>
            </a:r>
          </a:p>
          <a:p>
            <a:pPr algn="just">
              <a:buNone/>
            </a:pPr>
            <a:r>
              <a:rPr lang="ru-RU" dirty="0">
                <a:latin typeface="Times New Roman" pitchFamily="18" charset="0"/>
                <a:cs typeface="Times New Roman" pitchFamily="18" charset="0"/>
              </a:rPr>
              <a:t>затрачиваться не менее часа времени. </a:t>
            </a:r>
          </a:p>
          <a:p>
            <a:pPr algn="just">
              <a:buNone/>
            </a:pPr>
            <a:r>
              <a:rPr lang="ru-RU" dirty="0">
                <a:latin typeface="Times New Roman" pitchFamily="18" charset="0"/>
                <a:cs typeface="Times New Roman" pitchFamily="18" charset="0"/>
              </a:rPr>
              <a:t>2. Текст прочитывается целиком.</a:t>
            </a:r>
          </a:p>
          <a:p>
            <a:pPr algn="just">
              <a:buNone/>
            </a:pPr>
            <a:r>
              <a:rPr lang="ru-RU" dirty="0">
                <a:latin typeface="Times New Roman" pitchFamily="18" charset="0"/>
                <a:cs typeface="Times New Roman" pitchFamily="18" charset="0"/>
              </a:rPr>
              <a:t>Можно спросить, на какие</a:t>
            </a:r>
          </a:p>
          <a:p>
            <a:pPr algn="just">
              <a:buNone/>
            </a:pPr>
            <a:r>
              <a:rPr lang="ru-RU" dirty="0">
                <a:latin typeface="Times New Roman" pitchFamily="18" charset="0"/>
                <a:cs typeface="Times New Roman" pitchFamily="18" charset="0"/>
              </a:rPr>
              <a:t>орфограммы/</a:t>
            </a:r>
            <a:r>
              <a:rPr lang="ru-RU" dirty="0" err="1">
                <a:latin typeface="Times New Roman" pitchFamily="18" charset="0"/>
                <a:cs typeface="Times New Roman" pitchFamily="18" charset="0"/>
              </a:rPr>
              <a:t>пунктограммы</a:t>
            </a:r>
            <a:r>
              <a:rPr lang="ru-RU" dirty="0">
                <a:latin typeface="Times New Roman" pitchFamily="18" charset="0"/>
                <a:cs typeface="Times New Roman" pitchFamily="18" charset="0"/>
              </a:rPr>
              <a:t> этот текст. </a:t>
            </a:r>
          </a:p>
          <a:p>
            <a:pPr algn="just">
              <a:buNone/>
            </a:pPr>
            <a:r>
              <a:rPr lang="ru-RU" dirty="0">
                <a:latin typeface="Times New Roman" pitchFamily="18" charset="0"/>
                <a:cs typeface="Times New Roman" pitchFamily="18" charset="0"/>
              </a:rPr>
              <a:t>3. Предложение диктуется по частям и записывается с</a:t>
            </a:r>
          </a:p>
          <a:p>
            <a:pPr algn="just">
              <a:buNone/>
            </a:pPr>
            <a:r>
              <a:rPr lang="ru-RU" dirty="0">
                <a:latin typeface="Times New Roman" pitchFamily="18" charset="0"/>
                <a:cs typeface="Times New Roman" pitchFamily="18" charset="0"/>
              </a:rPr>
              <a:t>проговариванием вслух всех особенностей</a:t>
            </a:r>
          </a:p>
          <a:p>
            <a:pPr algn="just">
              <a:buNone/>
            </a:pPr>
            <a:r>
              <a:rPr lang="ru-RU" dirty="0">
                <a:latin typeface="Times New Roman" pitchFamily="18" charset="0"/>
                <a:cs typeface="Times New Roman" pitchFamily="18" charset="0"/>
              </a:rPr>
              <a:t>произношения и знаков препинания</a:t>
            </a:r>
          </a:p>
          <a:p>
            <a:pPr algn="just">
              <a:buNone/>
            </a:pPr>
            <a:r>
              <a:rPr lang="ru-RU" dirty="0">
                <a:latin typeface="Times New Roman" pitchFamily="18" charset="0"/>
                <a:cs typeface="Times New Roman" pitchFamily="18" charset="0"/>
              </a:rPr>
              <a:t>4. Логопедические ошибки не должны засчитываться</a:t>
            </a:r>
          </a:p>
          <a:p>
            <a:pPr algn="just">
              <a:buNone/>
            </a:pPr>
            <a:r>
              <a:rPr lang="ru-RU" dirty="0">
                <a:latin typeface="Times New Roman" pitchFamily="18" charset="0"/>
                <a:cs typeface="Times New Roman" pitchFamily="18" charset="0"/>
              </a:rPr>
              <a:t>при оценке работы учащихся.</a:t>
            </a:r>
          </a:p>
          <a:p>
            <a:endParaRPr lang="ru-RU" dirty="0"/>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 xmlns:a16="http://schemas.microsoft.com/office/drawing/2014/main" id="{A36E36E4-83C5-4095-BAE4-D40ECDD28A60}"/>
              </a:ext>
            </a:extLst>
          </p:cNvPr>
          <p:cNvSpPr>
            <a:spLocks noGrp="1"/>
          </p:cNvSpPr>
          <p:nvPr>
            <p:ph idx="1"/>
          </p:nvPr>
        </p:nvSpPr>
        <p:spPr>
          <a:xfrm>
            <a:off x="838200" y="527901"/>
            <a:ext cx="10515600" cy="5649062"/>
          </a:xfrm>
        </p:spPr>
        <p:txBody>
          <a:bodyPr/>
          <a:lstStyle/>
          <a:p>
            <a:pPr marL="0" indent="0" algn="ctr">
              <a:buNone/>
            </a:pPr>
            <a:endParaRPr lang="ru-RU" dirty="0"/>
          </a:p>
          <a:p>
            <a:pPr marL="0" indent="0" algn="ctr">
              <a:buNone/>
            </a:pPr>
            <a:endParaRPr lang="ru-RU" dirty="0"/>
          </a:p>
          <a:p>
            <a:pPr marL="0" indent="0" algn="ctr">
              <a:buNone/>
            </a:pPr>
            <a:endParaRPr lang="ru-RU" dirty="0"/>
          </a:p>
          <a:p>
            <a:pPr marL="0" indent="0" algn="ctr">
              <a:buNone/>
            </a:pPr>
            <a:endParaRPr lang="ru-RU" dirty="0"/>
          </a:p>
          <a:p>
            <a:pPr marL="0" indent="0" algn="ctr">
              <a:buNone/>
            </a:pPr>
            <a:r>
              <a:rPr lang="ru-RU" sz="6600" dirty="0">
                <a:solidFill>
                  <a:schemeClr val="accent1"/>
                </a:solidFill>
              </a:rPr>
              <a:t>СПАСИБО ЗА ВНИМАНИЕ!</a:t>
            </a:r>
          </a:p>
        </p:txBody>
      </p:sp>
    </p:spTree>
    <p:extLst>
      <p:ext uri="{BB962C8B-B14F-4D97-AF65-F5344CB8AC3E}">
        <p14:creationId xmlns:p14="http://schemas.microsoft.com/office/powerpoint/2010/main" val="118705243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Аспект">
  <a:themeElements>
    <a:clrScheme name="Твердый переплет">
      <a:dk1>
        <a:sysClr val="windowText" lastClr="000000"/>
      </a:dk1>
      <a:lt1>
        <a:sysClr val="window" lastClr="FFFFFF"/>
      </a:lt1>
      <a:dk2>
        <a:srgbClr val="895D1D"/>
      </a:dk2>
      <a:lt2>
        <a:srgbClr val="ECE9C6"/>
      </a:lt2>
      <a:accent1>
        <a:srgbClr val="873624"/>
      </a:accent1>
      <a:accent2>
        <a:srgbClr val="D6862D"/>
      </a:accent2>
      <a:accent3>
        <a:srgbClr val="D0BE40"/>
      </a:accent3>
      <a:accent4>
        <a:srgbClr val="877F6C"/>
      </a:accent4>
      <a:accent5>
        <a:srgbClr val="972109"/>
      </a:accent5>
      <a:accent6>
        <a:srgbClr val="AEB795"/>
      </a:accent6>
      <a:hlink>
        <a:srgbClr val="CC9900"/>
      </a:hlink>
      <a:folHlink>
        <a:srgbClr val="B2B2B2"/>
      </a:folHlink>
    </a:clrScheme>
    <a:fontScheme name="Аспект">
      <a:maj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Аспект">
      <a:fillStyleLst>
        <a:solidFill>
          <a:schemeClr val="phClr"/>
        </a:solidFill>
        <a:gradFill rotWithShape="1">
          <a:gsLst>
            <a:gs pos="0">
              <a:schemeClr val="phClr">
                <a:tint val="65000"/>
                <a:satMod val="270000"/>
              </a:schemeClr>
            </a:gs>
            <a:gs pos="25000">
              <a:schemeClr val="phClr">
                <a:tint val="60000"/>
                <a:satMod val="300000"/>
              </a:schemeClr>
            </a:gs>
            <a:gs pos="100000">
              <a:schemeClr val="phClr">
                <a:tint val="29000"/>
                <a:satMod val="400000"/>
              </a:schemeClr>
            </a:gs>
          </a:gsLst>
          <a:lin ang="16200000" scaled="1"/>
        </a:gradFill>
        <a:gradFill rotWithShape="1">
          <a:gsLst>
            <a:gs pos="0">
              <a:schemeClr val="phClr">
                <a:shade val="45000"/>
                <a:satMod val="155000"/>
              </a:schemeClr>
            </a:gs>
            <a:gs pos="60000">
              <a:schemeClr val="phClr">
                <a:shade val="95000"/>
                <a:satMod val="150000"/>
              </a:schemeClr>
            </a:gs>
            <a:gs pos="100000">
              <a:schemeClr val="phClr">
                <a:tint val="87000"/>
                <a:satMod val="250000"/>
              </a:schemeClr>
            </a:gs>
          </a:gsLst>
          <a:lin ang="16200000" scaled="0"/>
        </a:gradFill>
      </a:fillStyleLst>
      <a:lnStyleLst>
        <a:ln w="9525" cap="flat" cmpd="sng" algn="ctr">
          <a:solidFill>
            <a:schemeClr val="phClr">
              <a:satMod val="150000"/>
            </a:schemeClr>
          </a:solidFill>
          <a:prstDash val="solid"/>
        </a:ln>
        <a:ln w="42500" cap="flat" cmpd="sng" algn="ctr">
          <a:solidFill>
            <a:schemeClr val="phClr"/>
          </a:solidFill>
          <a:prstDash val="solid"/>
        </a:ln>
        <a:ln w="38100" cap="flat" cmpd="sng" algn="ctr">
          <a:solidFill>
            <a:schemeClr val="phClr"/>
          </a:solidFill>
          <a:prstDash val="solid"/>
        </a:ln>
      </a:lnStyleLst>
      <a:effectStyleLst>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scene3d>
            <a:camera prst="orthographicFront" fov="0">
              <a:rot lat="0" lon="0" rev="0"/>
            </a:camera>
            <a:lightRig rig="contrasting" dir="t">
              <a:rot lat="0" lon="0" rev="12000000"/>
            </a:lightRig>
          </a:scene3d>
          <a:sp3d prstMaterial="powder">
            <a:bevelT h="50800"/>
          </a:sp3d>
        </a:effectStyle>
      </a:effectStyleLst>
      <a:bgFillStyleLst>
        <a:solidFill>
          <a:schemeClr val="phClr"/>
        </a:solidFill>
        <a:gradFill rotWithShape="1">
          <a:gsLst>
            <a:gs pos="0">
              <a:schemeClr val="phClr">
                <a:shade val="35000"/>
                <a:satMod val="150000"/>
              </a:schemeClr>
            </a:gs>
            <a:gs pos="45000">
              <a:schemeClr val="phClr">
                <a:shade val="68000"/>
                <a:satMod val="155000"/>
              </a:schemeClr>
            </a:gs>
            <a:gs pos="100000">
              <a:schemeClr val="phClr">
                <a:tint val="70000"/>
                <a:satMod val="175000"/>
              </a:schemeClr>
            </a:gs>
          </a:gsLst>
          <a:lin ang="16200000" scaled="0"/>
        </a:gradFill>
        <a:blipFill>
          <a:blip xmlns:r="http://schemas.openxmlformats.org/officeDocument/2006/relationships" r:embed="rId1">
            <a:duotone>
              <a:schemeClr val="phClr">
                <a:shade val="800"/>
                <a:satMod val="150000"/>
              </a:schemeClr>
              <a:schemeClr val="phClr">
                <a:tint val="80000"/>
                <a:satMod val="150000"/>
              </a:schemeClr>
            </a:duotone>
          </a:blip>
          <a:tile tx="0" ty="0" sx="75000" sy="7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Apothecary</Template>
  <TotalTime>1198</TotalTime>
  <Words>4958</Words>
  <Application>Microsoft Office PowerPoint</Application>
  <PresentationFormat>Широкоэкранный</PresentationFormat>
  <Paragraphs>369</Paragraphs>
  <Slides>52</Slides>
  <Notes>0</Notes>
  <HiddenSlides>0</HiddenSlides>
  <MMClips>0</MMClips>
  <ScaleCrop>false</ScaleCrop>
  <HeadingPairs>
    <vt:vector size="6" baseType="variant">
      <vt:variant>
        <vt:lpstr>Использованные шрифты</vt:lpstr>
      </vt:variant>
      <vt:variant>
        <vt:i4>10</vt:i4>
      </vt:variant>
      <vt:variant>
        <vt:lpstr>Тема</vt:lpstr>
      </vt:variant>
      <vt:variant>
        <vt:i4>1</vt:i4>
      </vt:variant>
      <vt:variant>
        <vt:lpstr>Заголовки слайдов</vt:lpstr>
      </vt:variant>
      <vt:variant>
        <vt:i4>52</vt:i4>
      </vt:variant>
    </vt:vector>
  </HeadingPairs>
  <TitlesOfParts>
    <vt:vector size="63" baseType="lpstr">
      <vt:lpstr>SimSun</vt:lpstr>
      <vt:lpstr>Arial</vt:lpstr>
      <vt:lpstr>Calibri</vt:lpstr>
      <vt:lpstr>Liberation Serif</vt:lpstr>
      <vt:lpstr>Mangal</vt:lpstr>
      <vt:lpstr>Symbol</vt:lpstr>
      <vt:lpstr>Times New Roman</vt:lpstr>
      <vt:lpstr>Verdana</vt:lpstr>
      <vt:lpstr>Wingdings</vt:lpstr>
      <vt:lpstr>Wingdings 2</vt:lpstr>
      <vt:lpstr>Аспект</vt:lpstr>
      <vt:lpstr>СПЕЦСЕМИНАР</vt:lpstr>
      <vt:lpstr> Соколова О.А., заместитель директора по УиКР </vt:lpstr>
      <vt:lpstr>Коррекционно-развивающая деятельность. </vt:lpstr>
      <vt:lpstr>Особые    образовательные  потребности,    характерные   для слабовидящих обучающихся: </vt:lpstr>
      <vt:lpstr>Ряд общих закономерностей, которые проявляются у большинства детей с ОВЗ. </vt:lpstr>
      <vt:lpstr>Специалисты педагогам</vt:lpstr>
      <vt:lpstr>  Если в классе  ребенок с синдромом дефицита внимания и гиперактивностью (СДВГ)  </vt:lpstr>
      <vt:lpstr>Если в классе  ребенок с аутизмом  </vt:lpstr>
      <vt:lpstr>Горина С.В., учитель-дефектолог </vt:lpstr>
      <vt:lpstr>                                                                                                                                          </vt:lpstr>
      <vt:lpstr>Презентация PowerPoint</vt:lpstr>
      <vt:lpstr>Упражнение «НАБЛЮДАТЕЛЬНОСТЬ»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Упражнение «Мой день Рождения»  </vt:lpstr>
      <vt:lpstr>Презентация PowerPoint</vt:lpstr>
      <vt:lpstr>Упражнение «ВОСПРИЯТИЕ ПРЕДМЕТА» </vt:lpstr>
      <vt:lpstr>Презентация PowerPoint</vt:lpstr>
      <vt:lpstr>Презентация PowerPoint</vt:lpstr>
      <vt:lpstr>Презентация PowerPoint</vt:lpstr>
      <vt:lpstr>Упражнение «ЧТО БЫЛО БЫ, ЕСЛИ БЫ»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Крюкова Н.Ю., педагог-психолог </vt:lpstr>
      <vt:lpstr>Как и зачем развивать межполушарное взаимодействие у ребенка </vt:lpstr>
      <vt:lpstr>Что бывает если межполушарное взаимодействие не сформировано? </vt:lpstr>
      <vt:lpstr>Упражнения для развития межполушарного взаимодействия.  Выполнять упражнения лучше каждый день во время физкультминуток для обучающихся младших и старших классов. Эти упражнение являются "гимнастикой для мозга". </vt:lpstr>
      <vt:lpstr>Упражнение "Лезгинка" </vt:lpstr>
      <vt:lpstr>Упражнение «Колечко»  </vt:lpstr>
      <vt:lpstr>Упражнение  «Лягушка» </vt:lpstr>
      <vt:lpstr>Упражнение «Кулак — ребро — ладонь»</vt:lpstr>
      <vt:lpstr>Упражнение «Ухо — нос»</vt:lpstr>
      <vt:lpstr>На сайте школы представлены следующие методические рекомендации </vt:lpstr>
      <vt:lpstr>Перияйнен А.А., учитель – логопед </vt:lpstr>
      <vt:lpstr>Презентация PowerPoint</vt:lpstr>
      <vt:lpstr>Презентация PowerPoint</vt:lpstr>
      <vt:lpstr>Презентация PowerPoint</vt:lpstr>
      <vt:lpstr>Презентация PowerPoint</vt:lpstr>
      <vt:lpstr>Презентация PowerPoint</vt:lpstr>
      <vt:lpstr>Как писать диктанты </vt:lpstr>
      <vt:lpstr>Презентация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Коррекционная направленность  преподавания при работе  с обучающимися с ОВЗ</dc:title>
  <dc:creator>Админ</dc:creator>
  <cp:lastModifiedBy>OK</cp:lastModifiedBy>
  <cp:revision>293</cp:revision>
  <dcterms:created xsi:type="dcterms:W3CDTF">2017-10-22T07:20:40Z</dcterms:created>
  <dcterms:modified xsi:type="dcterms:W3CDTF">2020-11-25T10:36:46Z</dcterms:modified>
</cp:coreProperties>
</file>