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0" r:id="rId3"/>
    <p:sldId id="257" r:id="rId4"/>
    <p:sldId id="280" r:id="rId5"/>
    <p:sldId id="281" r:id="rId6"/>
    <p:sldId id="261" r:id="rId7"/>
    <p:sldId id="263" r:id="rId8"/>
    <p:sldId id="264" r:id="rId9"/>
    <p:sldId id="265" r:id="rId10"/>
    <p:sldId id="266" r:id="rId11"/>
    <p:sldId id="262" r:id="rId12"/>
    <p:sldId id="284" r:id="rId13"/>
    <p:sldId id="267" r:id="rId14"/>
    <p:sldId id="285" r:id="rId15"/>
    <p:sldId id="268" r:id="rId16"/>
    <p:sldId id="287" r:id="rId17"/>
    <p:sldId id="271" r:id="rId18"/>
    <p:sldId id="286" r:id="rId19"/>
    <p:sldId id="272" r:id="rId20"/>
    <p:sldId id="274" r:id="rId21"/>
    <p:sldId id="275" r:id="rId22"/>
    <p:sldId id="277" r:id="rId23"/>
    <p:sldId id="278" r:id="rId24"/>
    <p:sldId id="269" r:id="rId25"/>
    <p:sldId id="276" r:id="rId26"/>
    <p:sldId id="259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476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339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037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932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1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855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774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433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964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942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46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7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C2FDB-A549-47D7-A4F7-2D0903F82257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02ABF-8001-4D5C-8B8B-2346976035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911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gymnasium44.ru/school_life/page.php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kak2z.ru/index.php?topic=178788.3451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1441890-3B29-4399-BC87-3A8299C0B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B8BDFF2-22C3-4A62-87C1-724C756A40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51E33DF-6ACB-40C8-B56E-9E947E13A4E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6A9696E-4E7D-4CD3-ACE8-5975819F3F34}"/>
              </a:ext>
            </a:extLst>
          </p:cNvPr>
          <p:cNvSpPr txBox="1"/>
          <p:nvPr/>
        </p:nvSpPr>
        <p:spPr>
          <a:xfrm>
            <a:off x="971600" y="692696"/>
            <a:ext cx="7200800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/>
                <a:effectLst/>
                <a:uLnTx/>
                <a:uFillTx/>
                <a:latin typeface="Calibri"/>
                <a:ea typeface="+mn-ea"/>
                <a:cs typeface="+mn-cs"/>
              </a:rPr>
              <a:t>ГБОУ РК «Специальная</a:t>
            </a:r>
            <a:r>
              <a:rPr kumimoji="0" lang="ru-RU" sz="2000" b="1" i="0" u="none" strike="noStrike" kern="1200" cap="none" spc="0" normalizeH="0" noProof="0" dirty="0" smtClean="0">
                <a:ln/>
                <a:effectLst/>
                <a:uLnTx/>
                <a:uFillTx/>
                <a:latin typeface="Calibri"/>
                <a:ea typeface="+mn-ea"/>
                <a:cs typeface="+mn-cs"/>
              </a:rPr>
              <a:t> (коррекционная) общеобразовательная школа-интернат №23»</a:t>
            </a:r>
            <a:endParaRPr kumimoji="0" lang="ru-RU" sz="2000" b="1" i="0" u="none" strike="noStrike" kern="1200" cap="none" spc="0" normalizeH="0" baseline="0" noProof="0" dirty="0" smtClean="0">
              <a:ln/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800" b="1" i="0" u="none" strike="noStrike" kern="1200" cap="none" spc="0" normalizeH="0" baseline="0" noProof="0" dirty="0" smtClean="0">
              <a:ln/>
              <a:solidFill>
                <a:srgbClr val="C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800" b="1" dirty="0" smtClean="0">
              <a:ln/>
              <a:solidFill>
                <a:srgbClr val="C00000"/>
              </a:solidFill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/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Детям </a:t>
            </a:r>
            <a:r>
              <a:rPr kumimoji="0" lang="ru-RU" sz="4800" b="1" i="0" u="none" strike="noStrike" kern="1200" cap="none" spc="0" normalizeH="0" baseline="0" noProof="0" dirty="0">
                <a:ln/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начальной школы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0" u="none" strike="noStrike" kern="1200" cap="none" spc="0" normalizeH="0" baseline="0" noProof="0" dirty="0">
                <a:ln/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о </a:t>
            </a:r>
            <a:r>
              <a:rPr kumimoji="0" lang="ru-RU" sz="4800" b="1" i="0" u="none" strike="noStrike" kern="1200" cap="none" spc="0" normalizeH="0" baseline="0" noProof="0" dirty="0" smtClean="0">
                <a:ln/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профессиях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800" b="1" dirty="0" smtClean="0">
              <a:ln/>
              <a:solidFill>
                <a:srgbClr val="C00000"/>
              </a:solidFill>
              <a:latin typeface="Calibri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800" b="1" i="0" u="none" strike="noStrike" kern="1200" cap="none" spc="0" normalizeH="0" baseline="0" noProof="0" dirty="0" smtClean="0">
              <a:ln/>
              <a:solidFill>
                <a:srgbClr val="C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ln/>
                <a:latin typeface="Calibri"/>
              </a:rPr>
              <a:t>Подготовила учитель начальных классов </a:t>
            </a:r>
            <a:r>
              <a:rPr lang="ru-RU" sz="2400" b="1" dirty="0" err="1" smtClean="0">
                <a:ln/>
                <a:latin typeface="Calibri"/>
              </a:rPr>
              <a:t>Байбулдина</a:t>
            </a:r>
            <a:r>
              <a:rPr lang="ru-RU" sz="2400" b="1" dirty="0" smtClean="0">
                <a:ln/>
                <a:latin typeface="Calibri"/>
              </a:rPr>
              <a:t> В.Н.</a:t>
            </a:r>
            <a:endParaRPr kumimoji="0" lang="ru-RU" sz="2400" b="1" i="0" u="none" strike="noStrike" kern="1200" cap="none" spc="0" normalizeH="0" baseline="0" noProof="0" dirty="0">
              <a:ln/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492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881DD28-1F4E-495C-8AE6-038F484A08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t="63" b="270"/>
          <a:stretch/>
        </p:blipFill>
        <p:spPr>
          <a:xfrm>
            <a:off x="20" y="34871"/>
            <a:ext cx="9143980" cy="685799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4DAE272-F070-46F5-99AD-7E19E8AC03D8}"/>
              </a:ext>
            </a:extLst>
          </p:cNvPr>
          <p:cNvSpPr txBox="1"/>
          <p:nvPr/>
        </p:nvSpPr>
        <p:spPr>
          <a:xfrm>
            <a:off x="611560" y="548680"/>
            <a:ext cx="59766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ru-RU" sz="2800" b="1" i="0" dirty="0">
                <a:solidFill>
                  <a:srgbClr val="C00000"/>
                </a:solidFill>
                <a:effectLst/>
                <a:latin typeface="Helvetica Neue, Helvetica, Arial, sans-serif"/>
              </a:rPr>
              <a:t>Цели и задачи профориентации младших школьников</a:t>
            </a:r>
            <a:endParaRPr lang="ru-RU" sz="2800" b="1" i="0" dirty="0">
              <a:solidFill>
                <a:srgbClr val="C00000"/>
              </a:solidFill>
              <a:effectLst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EE5188E3-19C1-405B-8BC2-69D07D6ED78E}"/>
              </a:ext>
            </a:extLst>
          </p:cNvPr>
          <p:cNvSpPr txBox="1"/>
          <p:nvPr/>
        </p:nvSpPr>
        <p:spPr>
          <a:xfrm>
            <a:off x="395536" y="2863701"/>
            <a:ext cx="806489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ru-RU" sz="2800" b="1" i="0" dirty="0" smtClean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Одной </a:t>
            </a:r>
            <a:r>
              <a:rPr lang="ru-RU" sz="28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из задач учебно-воспитательного процесса для </a:t>
            </a:r>
            <a:r>
              <a:rPr lang="ru-RU" sz="2800" b="1" i="0" dirty="0" smtClean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учащихся </a:t>
            </a:r>
            <a:r>
              <a:rPr lang="ru-RU" sz="28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1-4 классов (по ФГОС) </a:t>
            </a:r>
            <a:r>
              <a:rPr lang="ru-RU" sz="2800" b="1" i="0" dirty="0" smtClean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является подготовка </a:t>
            </a:r>
            <a:r>
              <a:rPr lang="ru-RU" sz="28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учащихся к осознанному выбору профессии. </a:t>
            </a:r>
          </a:p>
        </p:txBody>
      </p:sp>
    </p:spTree>
    <p:extLst>
      <p:ext uri="{BB962C8B-B14F-4D97-AF65-F5344CB8AC3E}">
        <p14:creationId xmlns:p14="http://schemas.microsoft.com/office/powerpoint/2010/main" val="96840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710" y="-10653"/>
            <a:ext cx="9143408" cy="6873703"/>
          </a:xfr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BF8D8C4-10BA-476E-8C39-810622F25CFA}"/>
              </a:ext>
            </a:extLst>
          </p:cNvPr>
          <p:cNvSpPr txBox="1"/>
          <p:nvPr/>
        </p:nvSpPr>
        <p:spPr>
          <a:xfrm>
            <a:off x="315182" y="1417638"/>
            <a:ext cx="844562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ru-RU" sz="28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        Главная цель ранней профориентации воспитанников с ОВЗ — формирование установок на труд и позитивного отношения к миру профессий, способности к </a:t>
            </a:r>
            <a:r>
              <a:rPr lang="ru-RU" sz="2800" b="1" i="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самоориентации</a:t>
            </a:r>
            <a:r>
              <a:rPr lang="ru-RU" sz="28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в соответствии с их интересами и психофизическими возможностями. </a:t>
            </a:r>
          </a:p>
          <a:p>
            <a:pPr algn="just" rtl="0"/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В результате работы в данном направлении у детей с ОВЗ складывается уважительное отношение к труду взрослых разных профессий, расширяется кругозор, что способствует проявлению у них интересов и склонностей к конкретной профессии. </a:t>
            </a:r>
            <a:endParaRPr lang="ru-RU" sz="28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56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EA18A40-69AE-4017-9B88-C18A78A26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BE4EC25-AA17-4548-9BC4-256024F9C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2C27F51F-EAB3-4498-BC91-153411585D2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496" y="13771"/>
            <a:ext cx="9119681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74374EB-1336-4BE9-9837-DE30758D35B4}"/>
              </a:ext>
            </a:extLst>
          </p:cNvPr>
          <p:cNvSpPr txBox="1"/>
          <p:nvPr/>
        </p:nvSpPr>
        <p:spPr>
          <a:xfrm>
            <a:off x="611560" y="1433880"/>
            <a:ext cx="453650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       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Следовательно, знакомство учащихся с профессиями в начальной школе - это подготовка к  будущему профессиональному самоопределению. 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978E448-4AB1-44A4-853C-7E2E99198BF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568354"/>
            <a:ext cx="3761256" cy="501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66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21AC3C1-3C28-4C45-B2BD-0DD15EB2A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5004142-39AC-47C1-98F5-F133568BDC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A3C67B9-2A8A-451C-BE6E-E4F3BF36245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" y="0"/>
            <a:ext cx="913180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5DF99B0-230A-4A9D-B610-DC76F90703BC}"/>
              </a:ext>
            </a:extLst>
          </p:cNvPr>
          <p:cNvSpPr txBox="1"/>
          <p:nvPr/>
        </p:nvSpPr>
        <p:spPr>
          <a:xfrm>
            <a:off x="546032" y="980728"/>
            <a:ext cx="82296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Значит, мы хотим, чтобы наши дети: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понимали, что труд и работа занимают в жизни людей очень важное место, что труд — это основа жизни;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уважали всех, кто трудится, и ценили результаты их труда;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познакомились с тем, что делают люди разных профессий, с </a:t>
            </a: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помощью каких орудий труда и машин, и что получается в результате;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kumimoji="0" lang="ru-RU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учились труду, овладевая необходимыми навыками с учетом своих индивидуальных возможностей.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99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E729EC36-137B-4D47-9441-1FBFB2A8FA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83BE611E-D37E-49EB-A30E-46C8A8312679}"/>
              </a:ext>
            </a:extLst>
          </p:cNvPr>
          <p:cNvSpPr txBox="1"/>
          <p:nvPr/>
        </p:nvSpPr>
        <p:spPr>
          <a:xfrm>
            <a:off x="611560" y="1340768"/>
            <a:ext cx="792088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/>
            <a:r>
              <a:rPr lang="ru-RU" sz="2800" b="1" i="0" dirty="0">
                <a:solidFill>
                  <a:srgbClr val="006600"/>
                </a:solidFill>
                <a:effectLst/>
              </a:rPr>
              <a:t>Формы профориентационной работы в 1-4 классах </a:t>
            </a:r>
          </a:p>
          <a:p>
            <a:pPr rtl="0"/>
            <a:r>
              <a:rPr lang="ru-RU" sz="2400" b="0" i="0" dirty="0">
                <a:effectLst/>
              </a:rPr>
              <a:t>    </a:t>
            </a:r>
            <a:r>
              <a:rPr lang="ru-RU" sz="2800" b="0" i="0" dirty="0">
                <a:effectLst/>
              </a:rPr>
              <a:t>В начальной школе профориентационная работа ведется непосредственно на уроках и во внеурочное время. </a:t>
            </a:r>
          </a:p>
          <a:p>
            <a:pPr rtl="0"/>
            <a:r>
              <a:rPr lang="ru-RU" sz="2800" b="1" i="0" dirty="0">
                <a:effectLst/>
              </a:rPr>
              <a:t>Формы внеклассных мероприятий :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ru-RU" sz="2800" i="0" dirty="0">
                <a:effectLst/>
              </a:rPr>
              <a:t>классный час;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ru-RU" sz="2800" i="0" dirty="0">
                <a:effectLst/>
              </a:rPr>
              <a:t>экскурсия;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ru-RU" sz="2800" i="0" dirty="0">
                <a:effectLst/>
              </a:rPr>
              <a:t>беседа;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ru-RU" sz="2800" i="0" dirty="0">
                <a:effectLst/>
              </a:rPr>
              <a:t>проект;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ru-RU" sz="2800" i="0" dirty="0">
                <a:effectLst/>
              </a:rPr>
              <a:t>конкурс;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ru-RU" sz="2800" i="0" dirty="0">
                <a:effectLst/>
              </a:rPr>
              <a:t>игра. </a:t>
            </a:r>
          </a:p>
        </p:txBody>
      </p:sp>
    </p:spTree>
    <p:extLst>
      <p:ext uri="{BB962C8B-B14F-4D97-AF65-F5344CB8AC3E}">
        <p14:creationId xmlns:p14="http://schemas.microsoft.com/office/powerpoint/2010/main" val="240192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="" xmlns:a16="http://schemas.microsoft.com/office/drawing/2014/main" id="{59F32E6A-92BD-4E54-8934-A9E421698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CF8EE9E-4F3C-4ADA-B8FF-5143039F31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/>
          </a:bodyPr>
          <a:lstStyle/>
          <a:p>
            <a:endParaRPr lang="ru-RU" sz="2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D6AAAC88-7827-4F79-9E4C-B773CDF5506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039" y="7478"/>
            <a:ext cx="9134025" cy="6850521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2CD1610-9575-4BE7-AAA6-12A4B97A928F}"/>
              </a:ext>
            </a:extLst>
          </p:cNvPr>
          <p:cNvSpPr txBox="1"/>
          <p:nvPr/>
        </p:nvSpPr>
        <p:spPr>
          <a:xfrm>
            <a:off x="455096" y="431347"/>
            <a:ext cx="8712968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ea typeface="+mn-ea"/>
                <a:cs typeface="+mn-cs"/>
              </a:rPr>
              <a:t>    Элементы профориентации на уроках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      В 1-4 классах воспитывать у школьников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интерес ко взрослому труду можно на любом учебном предмете.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800" b="1" i="0" dirty="0">
                <a:solidFill>
                  <a:srgbClr val="FF0000"/>
                </a:solidFill>
                <a:effectLst/>
              </a:rPr>
              <a:t>Математика: </a:t>
            </a:r>
          </a:p>
          <a:p>
            <a:pPr rtl="0"/>
            <a:r>
              <a:rPr lang="ru-RU" sz="2800" b="0" i="0" dirty="0">
                <a:effectLst/>
              </a:rPr>
              <a:t>     Задачи: краткие беседы о профессии, которая упоминается в условии задачи или в процессе ее решения. </a:t>
            </a:r>
          </a:p>
          <a:p>
            <a:pPr rtl="0"/>
            <a:r>
              <a:rPr lang="ru-RU" sz="2800" b="0" i="0" dirty="0">
                <a:effectLst/>
              </a:rPr>
              <a:t>     Практическая демонстрация места и значения математики в деятельности человека (без нее не обойтись </a:t>
            </a:r>
            <a:r>
              <a:rPr lang="ru-RU" sz="2800" b="1" i="0" dirty="0">
                <a:effectLst/>
              </a:rPr>
              <a:t>программисту, экономисту, финансисту, архитектору, инженеру </a:t>
            </a:r>
            <a:r>
              <a:rPr lang="ru-RU" sz="2800" b="0" i="0" dirty="0">
                <a:effectLst/>
              </a:rPr>
              <a:t>и т.д.). </a:t>
            </a:r>
            <a:endParaRPr lang="ru-RU" sz="2800" dirty="0">
              <a:effectLst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142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BC4D853-EDAD-4610-9BC8-BD125DEED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E108180-9ABF-48A2-81E9-7BA1EBE4CDB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DE078899-5A66-44CF-A2C5-85BC594872A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211B541-818D-459D-8767-393587718B6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755B63A6-4A40-457D-8233-B1F7C08E08EB}"/>
              </a:ext>
            </a:extLst>
          </p:cNvPr>
          <p:cNvSpPr txBox="1"/>
          <p:nvPr/>
        </p:nvSpPr>
        <p:spPr>
          <a:xfrm>
            <a:off x="502568" y="834337"/>
            <a:ext cx="8291264" cy="91409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ru-RU" sz="2800" b="1" i="0" dirty="0">
                <a:solidFill>
                  <a:srgbClr val="FF0000"/>
                </a:solidFill>
                <a:effectLst/>
              </a:rPr>
              <a:t>Окружающий мир </a:t>
            </a:r>
          </a:p>
          <a:p>
            <a:pPr algn="just" rtl="0"/>
            <a:r>
              <a:rPr lang="ru-RU" sz="2800" b="0" i="0" u="sng" dirty="0">
                <a:effectLst/>
              </a:rPr>
              <a:t>Проект «Наши защитники»</a:t>
            </a:r>
            <a:r>
              <a:rPr lang="ru-RU" sz="2800" b="0" i="0" dirty="0">
                <a:effectLst/>
              </a:rPr>
              <a:t>. Задание учащимся подготовить рассказы о профессиях </a:t>
            </a:r>
            <a:r>
              <a:rPr lang="ru-RU" sz="2800" b="1" i="0" dirty="0">
                <a:effectLst/>
              </a:rPr>
              <a:t>военных РФ, работников скорой помощи, спасателей, полицейских, а также о людях, обслуживающих газовые коммуникации и лифты многоквартирных домов.</a:t>
            </a:r>
            <a:endParaRPr lang="ru-RU" sz="2800" b="1" dirty="0">
              <a:effectLst/>
            </a:endParaRPr>
          </a:p>
          <a:p>
            <a:pPr algn="just" rtl="0"/>
            <a:r>
              <a:rPr lang="ru-RU" sz="2800" b="0" i="0" u="sng" dirty="0">
                <a:effectLst/>
              </a:rPr>
              <a:t>Проект «Таланты и знаменитости» .</a:t>
            </a:r>
            <a:r>
              <a:rPr lang="ru-RU" sz="2800" b="0" i="0" dirty="0">
                <a:effectLst/>
              </a:rPr>
              <a:t> Задание ученикам подготовить рассказы о знаменитостях в разных профессиях (это может быть выдающийся </a:t>
            </a:r>
            <a:r>
              <a:rPr lang="ru-RU" sz="2800" b="1" i="0" dirty="0">
                <a:effectLst/>
              </a:rPr>
              <a:t>спортсмен, художник, скульптор, писатель, актер, композитор, предприниматель, космонавт, ученый и т.д.</a:t>
            </a:r>
            <a:r>
              <a:rPr lang="ru-RU" sz="2800" b="0" i="0" dirty="0">
                <a:effectLst/>
              </a:rPr>
              <a:t>). </a:t>
            </a:r>
          </a:p>
          <a:p>
            <a:pPr algn="just" rtl="0"/>
            <a:endParaRPr lang="ru-RU" sz="2800" b="0" i="0" dirty="0">
              <a:effectLst/>
            </a:endParaRPr>
          </a:p>
          <a:p>
            <a:pPr rtl="0"/>
            <a:r>
              <a:rPr lang="ru-RU" sz="2800" b="0" i="0" u="sng" dirty="0">
                <a:effectLst/>
              </a:rPr>
              <a:t>Тема «Наш край» </a:t>
            </a:r>
            <a:r>
              <a:rPr lang="ru-RU" sz="2800" b="0" i="0" dirty="0">
                <a:effectLst/>
              </a:rPr>
              <a:t>. Рассказ школьникам, кем можно работать в своем населенном пункте. </a:t>
            </a:r>
          </a:p>
          <a:p>
            <a:pPr rtl="0"/>
            <a:r>
              <a:rPr lang="ru-RU" sz="2800" b="0" i="0" dirty="0">
                <a:effectLst/>
              </a:rPr>
              <a:t>Тема «Счастливого пути!» Беседа с детьми о «дорожных» профессиях (водитель транспортного средства, инспектор ГИБДД, машинист-асфальтоукладчик, дорожный рабочий) с акцентом на важности соблюдения ПДД. </a:t>
            </a:r>
          </a:p>
        </p:txBody>
      </p:sp>
    </p:spTree>
    <p:extLst>
      <p:ext uri="{BB962C8B-B14F-4D97-AF65-F5344CB8AC3E}">
        <p14:creationId xmlns:p14="http://schemas.microsoft.com/office/powerpoint/2010/main" val="297242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2C4656B-0C45-474E-BA03-D305EA21F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9F796BF-FD57-4A4D-AD44-BCB28A08F50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D13DA072-09CB-4FCC-BDE8-A2F2EF563DF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85D2447-1C7C-40E0-8966-F52A01FC925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FF217578-9820-4B38-91DC-0EA9AEBCB311}"/>
              </a:ext>
            </a:extLst>
          </p:cNvPr>
          <p:cNvSpPr txBox="1"/>
          <p:nvPr/>
        </p:nvSpPr>
        <p:spPr>
          <a:xfrm>
            <a:off x="533400" y="1113730"/>
            <a:ext cx="8229600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ru-RU" sz="2800" b="1" i="0" dirty="0">
                <a:solidFill>
                  <a:srgbClr val="FF0000"/>
                </a:solidFill>
                <a:effectLst/>
              </a:rPr>
              <a:t>Русский язык  </a:t>
            </a:r>
          </a:p>
          <a:p>
            <a:pPr algn="just" rtl="0"/>
            <a:r>
              <a:rPr lang="ru-RU" sz="2800" b="0" i="0" u="sng" dirty="0">
                <a:effectLst/>
              </a:rPr>
              <a:t>Изучение частей речи.</a:t>
            </a:r>
            <a:r>
              <a:rPr lang="ru-RU" sz="2800" b="0" i="0" dirty="0">
                <a:effectLst/>
              </a:rPr>
              <a:t>  Ученики получают карточки с названиями разных профессий. Для каждой из них им нужно записать в тетрадь по 5-7 предметов труда (к примеру, для врача: шприц, вата, бинт, зеленка, градусник, таблетки и так далее). </a:t>
            </a:r>
            <a:endParaRPr lang="ru-RU" sz="2800" dirty="0">
              <a:effectLst/>
            </a:endParaRPr>
          </a:p>
          <a:p>
            <a:pPr algn="just" rtl="0"/>
            <a:r>
              <a:rPr lang="ru-RU" sz="2800" b="0" i="0" u="sng" dirty="0">
                <a:effectLst/>
              </a:rPr>
              <a:t>Изучение словарных слов .</a:t>
            </a:r>
            <a:r>
              <a:rPr lang="ru-RU" sz="2800" b="0" i="0" dirty="0">
                <a:effectLst/>
              </a:rPr>
              <a:t> В процессе изучения правописания слов, относящихся к категории словарных (корабль, футбол, хоккей, библиотека, космос, почтальон, компьютер) можно попутно знакомить детей с разными видами деятельности. </a:t>
            </a:r>
          </a:p>
        </p:txBody>
      </p:sp>
    </p:spTree>
    <p:extLst>
      <p:ext uri="{BB962C8B-B14F-4D97-AF65-F5344CB8AC3E}">
        <p14:creationId xmlns:p14="http://schemas.microsoft.com/office/powerpoint/2010/main" val="348164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3429729-F0D9-4352-A474-36FD57FE2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0A0EA74-7DDF-4AC3-938D-A6C68CCEE4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1849E3F-7065-4DDE-9DB3-D3DFC9D01AB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C44FDFA-AE91-432F-91A1-C794F1A37CD3}"/>
              </a:ext>
            </a:extLst>
          </p:cNvPr>
          <p:cNvSpPr txBox="1"/>
          <p:nvPr/>
        </p:nvSpPr>
        <p:spPr>
          <a:xfrm>
            <a:off x="457200" y="1093192"/>
            <a:ext cx="8075240" cy="553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ru-RU" sz="2800" b="1" i="0" dirty="0">
                <a:solidFill>
                  <a:srgbClr val="FF0000"/>
                </a:solidFill>
                <a:effectLst/>
              </a:rPr>
              <a:t>Технология. </a:t>
            </a:r>
          </a:p>
          <a:p>
            <a:pPr rtl="0"/>
            <a:r>
              <a:rPr lang="ru-RU" sz="2800" b="0" i="0" dirty="0">
                <a:effectLst/>
              </a:rPr>
              <a:t>Темы, посвященные </a:t>
            </a:r>
            <a:r>
              <a:rPr lang="ru-RU" sz="2800" b="0" i="0" dirty="0" smtClean="0">
                <a:effectLst/>
              </a:rPr>
              <a:t>профессиям. Перевоплощение </a:t>
            </a:r>
            <a:r>
              <a:rPr lang="ru-RU" sz="2800" b="0" i="0" dirty="0">
                <a:effectLst/>
              </a:rPr>
              <a:t>школьников в представителей различных профессий: </a:t>
            </a:r>
            <a:r>
              <a:rPr lang="ru-RU" sz="2800" b="1" i="0" dirty="0">
                <a:effectLst/>
              </a:rPr>
              <a:t>строителя, машиниста, архитектора, рекламного (туристического) агента и прочих.</a:t>
            </a:r>
            <a:r>
              <a:rPr lang="ru-RU" sz="2800" b="0" i="0" dirty="0">
                <a:effectLst/>
              </a:rPr>
              <a:t> </a:t>
            </a:r>
          </a:p>
          <a:p>
            <a:pPr rtl="0"/>
            <a:endParaRPr lang="ru-RU" sz="2800" b="0" i="0" dirty="0">
              <a:effectLst/>
            </a:endParaRPr>
          </a:p>
          <a:p>
            <a:pPr rtl="0"/>
            <a:r>
              <a:rPr lang="ru-RU" sz="2800" b="1" i="0" dirty="0">
                <a:solidFill>
                  <a:srgbClr val="C00000"/>
                </a:solidFill>
                <a:effectLst/>
              </a:rPr>
              <a:t>ИЗО </a:t>
            </a:r>
          </a:p>
          <a:p>
            <a:pPr rtl="0"/>
            <a:r>
              <a:rPr lang="ru-RU" sz="2800" b="0" i="0" dirty="0">
                <a:effectLst/>
              </a:rPr>
              <a:t>Темы, посвященные оформительскому искусству, дизайну, скульптуре. Практические занятия, позволяющие каждому ученику попробовать себя в роли </a:t>
            </a:r>
            <a:r>
              <a:rPr lang="ru-RU" sz="2800" b="1" i="0" dirty="0">
                <a:effectLst/>
              </a:rPr>
              <a:t>художника-оформителя, иллюстратора, дизайнера, декоратора, скульптора, модельера</a:t>
            </a:r>
            <a:r>
              <a:rPr lang="ru-RU" sz="2800" b="0" i="0" dirty="0">
                <a:effectLst/>
              </a:rPr>
              <a:t>. </a:t>
            </a:r>
          </a:p>
          <a:p>
            <a:pPr rtl="0"/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8988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4AB35D-1DED-4307-A654-5A7F03949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B0498015-3E2F-47DD-B98D-43BA12BF26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0853" y="16958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2C000EC-E5F4-4DF0-8B84-40B857A1B1BE}"/>
              </a:ext>
            </a:extLst>
          </p:cNvPr>
          <p:cNvSpPr txBox="1"/>
          <p:nvPr/>
        </p:nvSpPr>
        <p:spPr>
          <a:xfrm>
            <a:off x="457200" y="1438772"/>
            <a:ext cx="829126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 Neue, Helvetica, Arial, sans-serif"/>
                <a:ea typeface="+mn-ea"/>
                <a:cs typeface="+mn-cs"/>
              </a:rPr>
              <a:t>Внеурочные занятия и мероприятия </a:t>
            </a:r>
          </a:p>
          <a:p>
            <a:pPr algn="just" rtl="0"/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На внеклассных мероприятиях школьники </a:t>
            </a:r>
          </a:p>
          <a:p>
            <a:pPr algn="just" rtl="0"/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знакомятся с новыми </a:t>
            </a:r>
            <a:r>
              <a:rPr lang="ru-RU" sz="2800" b="0" i="0" dirty="0" smtClean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профессиями, </a:t>
            </a: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играют в сценках, соревнуются на конкурсах и готовят тематические проекты. Родителей  рекомендуется тоже подключать к активному участию в социально-профессиональном самоопределении личности младшего школьника. Пригласить на классный час , чтобы они рассказали детям о своей работе. </a:t>
            </a:r>
            <a:endParaRPr lang="ru-RU" sz="28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21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B4158D2-3236-48C4-A9C2-2F9953CD7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E5086A0-4685-4B9C-89BF-2AE2247A96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53F6091-C1FA-426F-9E43-FBFDB0C962E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6" y="0"/>
            <a:ext cx="9144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261A84B-B566-4507-991F-8D7EDB34B974}"/>
              </a:ext>
            </a:extLst>
          </p:cNvPr>
          <p:cNvSpPr txBox="1"/>
          <p:nvPr/>
        </p:nvSpPr>
        <p:spPr>
          <a:xfrm>
            <a:off x="323528" y="448038"/>
            <a:ext cx="8138154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, Helvetica, Arial, sans-serif"/>
                <a:ea typeface="+mn-ea"/>
                <a:cs typeface="+mn-cs"/>
              </a:rPr>
              <a:t>          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Экскурсии на различные предприятия, </a:t>
            </a:r>
          </a:p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в спасательные службы, встречи с людьми, </a:t>
            </a:r>
          </a:p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которые там работают, – всё это помогает успешно решать задачи профессиональной ориентации в начальной школе. Чем больше профессий знает ребёнок и чем</a:t>
            </a:r>
          </a:p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обширнее эти </a:t>
            </a:r>
          </a:p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знания, тем меньше</a:t>
            </a:r>
          </a:p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у него будет риск</a:t>
            </a:r>
          </a:p>
          <a:p>
            <a:pPr algn="just"/>
            <a:r>
              <a:rPr lang="ru-RU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</a:t>
            </a:r>
            <a:r>
              <a:rPr kumimoji="0" lang="ru-RU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овершить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 ошибку </a:t>
            </a:r>
            <a:endParaRPr lang="ru-RU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при выборе  </a:t>
            </a:r>
          </a:p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профессии и </a:t>
            </a:r>
          </a:p>
          <a:p>
            <a:pPr algn="just"/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трудоустройстве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0BD6D03-0C6E-4296-8602-42ECD0AB6C6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036" y="2596565"/>
            <a:ext cx="5536704" cy="395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27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0A42C83-4BB2-4779-86AE-949C08E26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360B56B-C94F-4FD1-9161-10D531168D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1A46B0AB-5F80-442C-83CE-886A52D01B9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6632"/>
            <a:ext cx="9144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237AB96-E8E7-40B7-BEE9-257FD27199D8}"/>
              </a:ext>
            </a:extLst>
          </p:cNvPr>
          <p:cNvSpPr txBox="1"/>
          <p:nvPr/>
        </p:nvSpPr>
        <p:spPr>
          <a:xfrm>
            <a:off x="251520" y="951051"/>
            <a:ext cx="8568952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ru-RU" sz="2400" b="0" i="0" dirty="0">
                <a:effectLst/>
                <a:latin typeface="Helvetica Neue, Helvetica, Arial, sans-serif"/>
              </a:rPr>
              <a:t>      </a:t>
            </a: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Внеклассные занятия можно посвящать профориентации полностью или фрагментарно. Традиционно в начальных классах проводятся такие мероприятия: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классный час «Кем работают мои родители»; коллективная дискуссия «Кем быть?»;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встречи с родителями учеников (взрослые рассказывают о своей работе, а дети задают вопросы);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конкурсы: рисунков и поделок («Мой дед – мастер на все руки», «Моя бабушка – рукодельница», «Ярмарка профессий» 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«Моя будущая профессия», «Профессии папы и мамы»), </a:t>
            </a: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и т.д.. </a:t>
            </a:r>
            <a:endParaRPr lang="ru-RU" sz="28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95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B82C58D-9A9D-4859-894F-CBAEE286D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BE8C956-C921-4E6D-BCEA-7E494F899A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09E6879-5A79-4C30-850B-4514F87F60F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130"/>
            <a:ext cx="9101819" cy="682636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8B323CBB-307F-4CED-BA15-B9A06B2AFF8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932" y="104435"/>
            <a:ext cx="4443052" cy="33338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37EB400-317E-4E25-8DA9-32F6EFF03BD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95790" y="3419611"/>
            <a:ext cx="4364360" cy="327327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E39B053-6C42-471D-9DCE-648D6893F94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932" y="3380933"/>
            <a:ext cx="4443052" cy="333228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37BE1B26-2B92-43DA-905F-47678C19420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34510" y="104435"/>
            <a:ext cx="4443053" cy="3332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72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55E0A24-9188-4FDE-A4E4-86244C8AD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4255DB2-C8EC-496D-861D-303C2FD80D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E02E0EB1-8019-4CF4-A5F1-0B536E3E185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E8D1E77-73E3-4AE9-A7E2-4FCCA6ECFE24}"/>
              </a:ext>
            </a:extLst>
          </p:cNvPr>
          <p:cNvSpPr txBox="1"/>
          <p:nvPr/>
        </p:nvSpPr>
        <p:spPr>
          <a:xfrm>
            <a:off x="457200" y="241022"/>
            <a:ext cx="8458200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/>
            <a:r>
              <a:rPr lang="ru-RU" sz="1800" b="0" i="0" dirty="0">
                <a:effectLst/>
                <a:latin typeface="Helvetica Neue, Helvetica, Arial, sans-serif"/>
              </a:rPr>
              <a:t>      </a:t>
            </a:r>
          </a:p>
          <a:p>
            <a:pPr rtl="0"/>
            <a:endParaRPr lang="ru-RU" dirty="0">
              <a:latin typeface="Helvetica Neue, Helvetica, Arial, sans-serif"/>
              <a:cs typeface="Calibri" panose="020F0502020204030204" pitchFamily="34" charset="0"/>
            </a:endParaRPr>
          </a:p>
          <a:p>
            <a:pPr rtl="0"/>
            <a:r>
              <a:rPr lang="ru-RU" sz="2800" b="0" i="0" dirty="0">
                <a:effectLst/>
                <a:latin typeface="Helvetica Neue, Helvetica, Arial, sans-serif"/>
                <a:cs typeface="Calibri" panose="020F0502020204030204" pitchFamily="34" charset="0"/>
              </a:rPr>
              <a:t>    </a:t>
            </a: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Игры вызывают у ребенка целый спектр положительных эмоций и оставляют продолжительно сохраняющиеся впечатления. Поэтому их активно применяют в качестве метода профориентации в начальной школе. Для профессиональной ориентации учащихся лучше всего использовать такие ролевые игры: «Продавец-консультант» (на математике); «Экскурсовод» (на окружающем мире); «Редактор» (на русском языке); «Библиотекарь» (на литературном чтении). </a:t>
            </a:r>
          </a:p>
        </p:txBody>
      </p:sp>
    </p:spTree>
    <p:extLst>
      <p:ext uri="{BB962C8B-B14F-4D97-AF65-F5344CB8AC3E}">
        <p14:creationId xmlns:p14="http://schemas.microsoft.com/office/powerpoint/2010/main" val="35745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F6987655-2075-460B-AF31-3A320A35BE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2E133F1-0C1A-4EE7-A323-C563762B9718}"/>
              </a:ext>
            </a:extLst>
          </p:cNvPr>
          <p:cNvSpPr txBox="1"/>
          <p:nvPr/>
        </p:nvSpPr>
        <p:spPr>
          <a:xfrm>
            <a:off x="395536" y="548680"/>
            <a:ext cx="8352928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Отдельного внимания заслуживает целый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класс игр «Угадай профессию», которые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можно организовывать как во время внеклассных мероприятий, так и на уроках: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«Выбрать среди всех карточек орудия труда, связанные с конкретной профессией»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;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«Профессия на букву ...»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(кто назовет больше – тот и победил);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«Кто использует в работе?»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(назвать виды деятельности, которые предполагают использование заданных материалов либо инструментов: к примеру, нитки, компьютер, молоток); 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«Ассоциации»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(угадать профессию, задавая ассоциативные вопросы: например, «Какой у нее цвет или запах?», «Нужно ли общаться с другими людьми?»). </a:t>
            </a:r>
          </a:p>
        </p:txBody>
      </p:sp>
    </p:spTree>
    <p:extLst>
      <p:ext uri="{BB962C8B-B14F-4D97-AF65-F5344CB8AC3E}">
        <p14:creationId xmlns:p14="http://schemas.microsoft.com/office/powerpoint/2010/main" val="10793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F5C087C-6477-468F-ADD9-CD9299C72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E479FD4-342F-476C-83C8-8D0C9B674F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C3AC8C0-A6E8-4DA8-A709-BAC201E9A55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EB49DD2-B180-4668-A4A1-3E7295E13D30}"/>
              </a:ext>
            </a:extLst>
          </p:cNvPr>
          <p:cNvSpPr txBox="1"/>
          <p:nvPr/>
        </p:nvSpPr>
        <p:spPr>
          <a:xfrm>
            <a:off x="534380" y="1902513"/>
            <a:ext cx="807524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  Профориентационная работа с учащимися 1-4 классов не ограничивается описанными выше формами и методами. Среди других, которые также часто используются учителями, можно выделить: </a:t>
            </a:r>
          </a:p>
          <a:p>
            <a:pPr algn="just" rtl="0"/>
            <a:r>
              <a:rPr lang="ru-RU" sz="28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Коллективное оформление уголка профессии в классе. </a:t>
            </a: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Материалы: тематическая литература, вырезки из газет, фотографии, связанные с определенной профессией. </a:t>
            </a:r>
            <a:endParaRPr lang="ru-RU" sz="28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09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D86A008C-A4B8-4814-B069-E4152F1A0D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F5A133C-0458-4A14-8B4E-214EEE6DB829}"/>
              </a:ext>
            </a:extLst>
          </p:cNvPr>
          <p:cNvSpPr txBox="1"/>
          <p:nvPr/>
        </p:nvSpPr>
        <p:spPr>
          <a:xfrm>
            <a:off x="539552" y="353611"/>
            <a:ext cx="734481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kumimoji="0" lang="ru-RU" sz="2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, Helvetica, Arial, sans-serif"/>
                <a:ea typeface="+mn-ea"/>
                <a:cs typeface="+mn-cs"/>
              </a:rPr>
              <a:t>Экскурсии по школе.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vetica Neue, Helvetica, Arial, sans-serif"/>
                <a:ea typeface="+mn-ea"/>
                <a:cs typeface="+mn-cs"/>
              </a:rPr>
              <a:t> Цель: знакомство школьников с профессиями, связанными с образовательными учреждениями (библиотекарь, логопед, психолог, экскурсовод (школьный музей) и т.д.) </a:t>
            </a:r>
            <a:endParaRPr lang="ru-RU" sz="2400" dirty="0"/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381544CA-F610-4D64-BAB8-3F3B49E61AE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3140968"/>
            <a:ext cx="4771044" cy="357460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98259109-B8ED-4297-89DC-0958532A619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86032" y="2292603"/>
            <a:ext cx="4074121" cy="3057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8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A5DEC4C1-BCFE-40C4-B8A4-58470343C4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5C9A140-C2A7-4C5A-9323-5846656BC4AE}"/>
              </a:ext>
            </a:extLst>
          </p:cNvPr>
          <p:cNvSpPr txBox="1"/>
          <p:nvPr/>
        </p:nvSpPr>
        <p:spPr>
          <a:xfrm>
            <a:off x="575556" y="1700808"/>
            <a:ext cx="7992888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ru-RU" sz="2800" b="1" i="0" u="sng" dirty="0">
                <a:solidFill>
                  <a:srgbClr val="0066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Детская литература о профессиях </a:t>
            </a:r>
          </a:p>
          <a:p>
            <a:pPr algn="just" rtl="0"/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     Отличное подспорье для беседы о профессиях с учениками младшего школьного возраста – качественная детская литература: сборники маленьких рассказов в прозе и стихах, комиксы, ярко иллюстрированные тематические энциклопедии. </a:t>
            </a:r>
            <a:endParaRPr lang="ru-RU" sz="28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83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E083B415-22EA-453C-B8F5-5C310AF207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/>
          <a:stretch/>
        </p:blipFill>
        <p:spPr>
          <a:xfrm>
            <a:off x="12301" y="-25369"/>
            <a:ext cx="9143980" cy="6857990"/>
          </a:xfrm>
          <a:prstGeom prst="rect">
            <a:avLst/>
          </a:prstGeom>
          <a:noFill/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6DE21A0-2E12-4C3C-BAB1-0F25F7A2F0A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301" y="2001429"/>
            <a:ext cx="3007895" cy="3429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1B88C1B7-143F-4F98-A7E7-E7E2821AD9A4}"/>
              </a:ext>
            </a:extLst>
          </p:cNvPr>
          <p:cNvSpPr txBox="1"/>
          <p:nvPr/>
        </p:nvSpPr>
        <p:spPr>
          <a:xfrm>
            <a:off x="3131840" y="908720"/>
            <a:ext cx="5528175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/>
            <a:r>
              <a:rPr lang="ru-RU" sz="24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Издательство: «Аркаим» «Зачем? Отчего? Почему?» </a:t>
            </a:r>
            <a:r>
              <a:rPr lang="ru-RU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(серия книг с «окошками») </a:t>
            </a:r>
          </a:p>
          <a:p>
            <a:pPr algn="just" rtl="0"/>
            <a:r>
              <a:rPr lang="ru-RU" sz="24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Хорошо подходят дошкольникам и учащимся 1-2 классов. В них содержится занимательная информация о профессиях и сферах деятельности, структурированная по отраслям (книги «Аэропорт», «Железная дорога», «Пожарная команда», «Строители»). Например, из «Пожарной команды» дети узнают, кому помогают огнеборцы, какими бывают пожарные машины и что нужно делать в случае пожара. </a:t>
            </a:r>
          </a:p>
        </p:txBody>
      </p:sp>
    </p:spTree>
    <p:extLst>
      <p:ext uri="{BB962C8B-B14F-4D97-AF65-F5344CB8AC3E}">
        <p14:creationId xmlns:p14="http://schemas.microsoft.com/office/powerpoint/2010/main" val="237775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1D62CD6-6653-4C75-BAA7-24E2BBC5F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5A77524-650F-44F6-928F-FDAD67846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A28382D-7498-4EF3-895D-26F0CC1F9B9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8A562D6-01AF-48A5-AD23-482AC2D8D25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924" y="1730277"/>
            <a:ext cx="3364256" cy="35277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F3CA8F07-59D2-4F63-A8CB-6F5B0D33BB5E}"/>
              </a:ext>
            </a:extLst>
          </p:cNvPr>
          <p:cNvSpPr txBox="1"/>
          <p:nvPr/>
        </p:nvSpPr>
        <p:spPr>
          <a:xfrm>
            <a:off x="611560" y="731836"/>
            <a:ext cx="5032364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Издательство «Настя и Никита», «Кем быть?» (серия книг) </a:t>
            </a:r>
          </a:p>
          <a:p>
            <a:pPr algn="just"/>
            <a:r>
              <a:rPr lang="ru-RU" sz="280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Увлекательные рассказы в картинках «Портной», «Шофер», «Пекарь» помогают детям узнать, откуда берутся вещи, которые окружают их в повседневности. Книги дают возможность учащимся начальных классов заглянуть в загадочный мир взрослых профессий</a:t>
            </a:r>
            <a:r>
              <a:rPr lang="ru-RU" sz="2400" i="0" dirty="0">
                <a:effectLst/>
                <a:latin typeface="Helvetica Neue, Helvetica, Arial, sans-serif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836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41A66B7-FE7D-40B7-890F-9584CF7E7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97C2B123-8E45-4F55-9667-DF986D07CA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5557"/>
            <a:ext cx="9123257" cy="684244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1AEAF1C-70FD-4D07-B63A-C9AAC0C02A2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661423"/>
            <a:ext cx="2584928" cy="34323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AA75DE7-EDFE-4902-A309-F6D17CC60BAB}"/>
              </a:ext>
            </a:extLst>
          </p:cNvPr>
          <p:cNvSpPr txBox="1"/>
          <p:nvPr/>
        </p:nvSpPr>
        <p:spPr>
          <a:xfrm>
            <a:off x="2885296" y="1320383"/>
            <a:ext cx="612804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0" dirty="0">
                <a:effectLst/>
                <a:latin typeface="+mj-lt"/>
                <a:cs typeface="Calibri" panose="020F0502020204030204" pitchFamily="34" charset="0"/>
              </a:rPr>
              <a:t>Издательство «Мир Детства Медиа» «Тату и Пату идут на работу» (авторы – финские писатели А. </a:t>
            </a:r>
            <a:r>
              <a:rPr lang="ru-RU" sz="2400" b="1" i="0" dirty="0" err="1">
                <a:effectLst/>
                <a:latin typeface="+mj-lt"/>
                <a:cs typeface="Calibri" panose="020F0502020204030204" pitchFamily="34" charset="0"/>
              </a:rPr>
              <a:t>Хавукайнен</a:t>
            </a:r>
            <a:r>
              <a:rPr lang="ru-RU" sz="2400" b="1" i="0" dirty="0">
                <a:effectLst/>
                <a:latin typeface="+mj-lt"/>
                <a:cs typeface="Calibri" panose="020F0502020204030204" pitchFamily="34" charset="0"/>
              </a:rPr>
              <a:t>, С. Тойвонен)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latin typeface="+mj-lt"/>
              </a:rPr>
              <a:t>         Книга повествует о приключениях                                              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latin typeface="+mj-lt"/>
              </a:rPr>
              <a:t>жителей фантастической страны, которые решили попробовать свои силы в 12 разных профессиях. Они берутся за работу пожарного, учителя, медсестры, уборщицы, музыканта, пекаря, парикмахера, механика, строителя, фермера, журналиста, секретаря. Издание выполнено в формате комиксов и доступно рассказывает о том, чем занимается каждый специалист, какие орудия труда и навыки ему помогают. </a:t>
            </a:r>
            <a:endParaRPr lang="ru-RU" sz="2400" dirty="0"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2144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C45CAC46-0F20-4893-BA3D-8664221C94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3E5BC10-E18E-4586-89B3-6F8159A41238}"/>
              </a:ext>
            </a:extLst>
          </p:cNvPr>
          <p:cNvSpPr txBox="1"/>
          <p:nvPr/>
        </p:nvSpPr>
        <p:spPr>
          <a:xfrm>
            <a:off x="395536" y="1124744"/>
            <a:ext cx="734481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0" i="0" dirty="0">
                <a:effectLst/>
                <a:latin typeface="Helvetica Neue, Helvetica, Arial, sans-serif"/>
              </a:rPr>
              <a:t>.       </a:t>
            </a: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Рекомендуется дополнять чтение просмотром мультфильмов компании «</a:t>
            </a:r>
            <a:r>
              <a:rPr lang="ru-RU" sz="2800" b="0" i="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Навигатум</a:t>
            </a: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», которые можно скачать бесплатно: </a:t>
            </a:r>
            <a:r>
              <a:rPr lang="en-US" sz="2800" b="1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https://navigatum.ru</a:t>
            </a:r>
            <a:endParaRPr lang="ru-RU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FF175509-D40A-45D0-AFEA-F3660A4EE85A}"/>
              </a:ext>
            </a:extLst>
          </p:cNvPr>
          <p:cNvSpPr txBox="1"/>
          <p:nvPr/>
        </p:nvSpPr>
        <p:spPr>
          <a:xfrm>
            <a:off x="1619672" y="3900040"/>
            <a:ext cx="63367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b="0" i="0" dirty="0">
                <a:solidFill>
                  <a:srgbClr val="282828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"НАВИГАТУМ: В МИРЕ ПРОФЕССИЙ"</a:t>
            </a:r>
          </a:p>
          <a:p>
            <a:pPr algn="just"/>
            <a:r>
              <a:rPr lang="ru-RU" sz="2400" b="0" i="0" dirty="0">
                <a:solidFill>
                  <a:srgbClr val="282828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сериал для малышей, дошкольников и младших школьников о профессиях и труде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FA3A1FD8-8733-487B-8B6D-ED7C20C5FA6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52750" y="3038391"/>
            <a:ext cx="3238500" cy="78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57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D8E83EA-7115-42F6-BFDB-E8A9CBE83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BED62BE-A109-4DCC-B28B-2513230130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4345C9C9-E299-441D-9A6E-7D403FDED19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BA3B6E8A-AF14-4B7E-9088-878C30E1A3C0}"/>
              </a:ext>
            </a:extLst>
          </p:cNvPr>
          <p:cNvSpPr txBox="1"/>
          <p:nvPr/>
        </p:nvSpPr>
        <p:spPr>
          <a:xfrm>
            <a:off x="457200" y="1417638"/>
            <a:ext cx="8291264" cy="44873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     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Перечисленные мероприятия успешно проводятся в 1-4 классах. Качественные знания о видах деятельности должны даваться в доступном формате. При этом важно учитывать возрастные особенности: не допускать назойливости и подавать информацию в адекватных формах (игры, просмотр тематических мультфильмов, детские книги и так далее).</a:t>
            </a:r>
            <a:r>
              <a:rPr lang="ru-RU" sz="2800" b="0" i="0" dirty="0">
                <a:effectLst/>
                <a:latin typeface="Helvetica Neue, Helvetica, Arial, sans-serif"/>
              </a:rPr>
              <a:t> </a:t>
            </a:r>
            <a:r>
              <a:rPr lang="ru-RU" sz="2800" b="0" i="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На эффективность влияют систематичность, планомерность и, в первую очередь, увлекательность.</a:t>
            </a:r>
          </a:p>
        </p:txBody>
      </p:sp>
    </p:spTree>
    <p:extLst>
      <p:ext uri="{BB962C8B-B14F-4D97-AF65-F5344CB8AC3E}">
        <p14:creationId xmlns:p14="http://schemas.microsoft.com/office/powerpoint/2010/main" val="396927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C505D22-E7C9-4091-AC3B-A8067209C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DCE246E-8433-42F8-B81E-A8C310D5FF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9832" y="476672"/>
            <a:ext cx="5626968" cy="610669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8C67F05-2AFC-4483-ABA1-7C2CC9643C3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71039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7487428-ACB8-49BA-B560-6AF3531E4E17}"/>
              </a:ext>
            </a:extLst>
          </p:cNvPr>
          <p:cNvSpPr txBox="1"/>
          <p:nvPr/>
        </p:nvSpPr>
        <p:spPr>
          <a:xfrm>
            <a:off x="1529250" y="3031003"/>
            <a:ext cx="60855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/>
            <a:r>
              <a:rPr lang="ru-RU" sz="3600" b="1" dirty="0">
                <a:solidFill>
                  <a:srgbClr val="006600"/>
                </a:solidFill>
                <a:effectLst/>
                <a:latin typeface="Helvetica Neue, Helvetica, Arial, sans-serif"/>
              </a:rPr>
              <a:t>Спасибо за внимание!</a:t>
            </a:r>
            <a:endParaRPr lang="ru-RU" sz="3600" b="1" dirty="0">
              <a:solidFill>
                <a:srgbClr val="0066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9342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091"/>
            <a:ext cx="9144000" cy="6881091"/>
          </a:xfrm>
        </p:spPr>
      </p:pic>
      <p:sp>
        <p:nvSpPr>
          <p:cNvPr id="5" name="TextBox 4"/>
          <p:cNvSpPr txBox="1"/>
          <p:nvPr/>
        </p:nvSpPr>
        <p:spPr>
          <a:xfrm>
            <a:off x="3284545" y="621558"/>
            <a:ext cx="212513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/>
                <a:solidFill>
                  <a:srgbClr val="006600"/>
                </a:solidFill>
                <a:latin typeface="+mj-lt"/>
              </a:rPr>
              <a:t>РЕСУРСЫ: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690336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Дети на учебнике -</a:t>
            </a:r>
            <a:r>
              <a:rPr lang="ru-RU" u="sng" dirty="0">
                <a:hlinkClick r:id="rId3"/>
              </a:rPr>
              <a:t>http://gymnasium44.ru/school_life/page.php</a:t>
            </a:r>
            <a:endParaRPr lang="ru-RU" dirty="0"/>
          </a:p>
          <a:p>
            <a:r>
              <a:rPr lang="ru-RU" b="1" dirty="0"/>
              <a:t>Вопросительный знак</a:t>
            </a:r>
            <a:r>
              <a:rPr lang="ru-RU" dirty="0"/>
              <a:t> - </a:t>
            </a:r>
            <a:r>
              <a:rPr lang="ru-RU" dirty="0">
                <a:hlinkClick r:id="rId4"/>
              </a:rPr>
              <a:t>https://kak2z.ru/index.php?topic=178788.34515</a:t>
            </a:r>
            <a:endParaRPr lang="ru-RU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http://pedsovet.su/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572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1448</Words>
  <Application>Microsoft Office PowerPoint</Application>
  <PresentationFormat>Экран (4:3)</PresentationFormat>
  <Paragraphs>92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Arial</vt:lpstr>
      <vt:lpstr>Calibri</vt:lpstr>
      <vt:lpstr>Helvetica Neue, Helvetica, Arial, sans-serif</vt:lpstr>
      <vt:lpstr>Тема Office</vt:lpstr>
      <vt:lpstr>Презентация PowerPoint</vt:lpstr>
      <vt:lpstr>Презентация PowerPoint</vt:lpstr>
      <vt:lpstr>Презентация PowerPoint</vt:lpstr>
      <vt:lpstr>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Валентинв Васильева</dc:creator>
  <cp:lastModifiedBy>OK</cp:lastModifiedBy>
  <cp:revision>4</cp:revision>
  <dcterms:created xsi:type="dcterms:W3CDTF">2020-11-25T03:20:35Z</dcterms:created>
  <dcterms:modified xsi:type="dcterms:W3CDTF">2020-11-26T09:44:36Z</dcterms:modified>
</cp:coreProperties>
</file>