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</p:sldMasterIdLst>
  <p:sldIdLst>
    <p:sldId id="257" r:id="rId2"/>
    <p:sldId id="260" r:id="rId3"/>
    <p:sldId id="259" r:id="rId4"/>
    <p:sldId id="262" r:id="rId5"/>
    <p:sldId id="265" r:id="rId6"/>
    <p:sldId id="269" r:id="rId7"/>
    <p:sldId id="268" r:id="rId8"/>
    <p:sldId id="270" r:id="rId9"/>
    <p:sldId id="271" r:id="rId10"/>
    <p:sldId id="272" r:id="rId11"/>
    <p:sldId id="273" r:id="rId12"/>
    <p:sldId id="275" r:id="rId13"/>
    <p:sldId id="276" r:id="rId14"/>
    <p:sldId id="277" r:id="rId15"/>
    <p:sldId id="267" r:id="rId16"/>
    <p:sldId id="279" r:id="rId17"/>
    <p:sldId id="283" r:id="rId18"/>
    <p:sldId id="280" r:id="rId19"/>
    <p:sldId id="282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F8B1DD0-5E9E-4FD0-ADD3-814BE781F05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46491E5-6158-4225-9EBE-0FA2AEF11EB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5CF0455-C067-42B3-B3AD-F4C4022C346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FB12450-DB26-45E5-9C2E-84F44B0FD8A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mycareer.karelia.ru/" TargetMode="Externa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5693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Профессиональное самоопределение обучающихся через уроки профессиональной подготовки и проектную деятельность</a:t>
            </a:r>
            <a:br>
              <a:rPr lang="ru-RU" sz="3600" b="1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                                                  </a:t>
            </a:r>
            <a:r>
              <a:rPr lang="ru-RU" sz="2800" dirty="0" smtClean="0">
                <a:solidFill>
                  <a:schemeClr val="accent6"/>
                </a:solidFill>
              </a:rPr>
              <a:t>Трошина А.В., учитель</a:t>
            </a:r>
            <a:endParaRPr lang="ru-RU" sz="2800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714348" y="714356"/>
            <a:ext cx="4357718" cy="571504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1800" dirty="0" smtClean="0"/>
              <a:t>     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 Профессиональная ориентация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 подростка с ОВЗ, с инвалидностью решает одну из важнейших задач социализации личности – задачу ее профессионального самоопределения.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 Овладение профессией – одно из условий реализации потенциала ребенка с особыми потребностями, одно из основных средств реабилитации и адаптации к жизни в обществе. Важнейшим институтом  социализации является система профессионального образования.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6" name="Rectangle 8"/>
          <p:cNvSpPr>
            <a:spLocks noGrp="1" noChangeArrowheads="1"/>
          </p:cNvSpPr>
          <p:nvPr>
            <p:ph sz="half" idx="2"/>
          </p:nvPr>
        </p:nvSpPr>
        <p:spPr>
          <a:xfrm>
            <a:off x="5786446" y="1928802"/>
            <a:ext cx="2900354" cy="4197361"/>
          </a:xfrm>
        </p:spPr>
        <p:txBody>
          <a:bodyPr/>
          <a:lstStyle/>
          <a:p>
            <a:pPr>
              <a:buNone/>
            </a:pPr>
            <a:endParaRPr lang="ru-RU" sz="2800" dirty="0"/>
          </a:p>
        </p:txBody>
      </p:sp>
      <p:pic>
        <p:nvPicPr>
          <p:cNvPr id="7178" name="Picture 10" descr="kem_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142984"/>
            <a:ext cx="4143372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285852" y="857232"/>
            <a:ext cx="7400948" cy="521497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4000" dirty="0"/>
              <a:t> </a:t>
            </a:r>
            <a:br>
              <a:rPr lang="ru-RU" sz="4000" dirty="0"/>
            </a:br>
            <a:r>
              <a:rPr lang="ru-RU" sz="2200" dirty="0" smtClean="0">
                <a:latin typeface="Arial" pitchFamily="34" charset="0"/>
                <a:cs typeface="Arial" pitchFamily="34" charset="0"/>
              </a:rPr>
              <a:t>Важной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задачей комплексной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профориентации, а также профессионального самоопределения обучающихся 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является </a:t>
            </a:r>
            <a:r>
              <a:rPr lang="ru-RU" sz="22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формирование у подростков с ОВЗ профессионального выбора и мотивации к деятельности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, адекватной их возможностям, так как они испытывают трудности следующего характера:</a:t>
            </a:r>
            <a:br>
              <a:rPr lang="ru-RU" sz="2200" dirty="0">
                <a:latin typeface="Arial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>
                <a:latin typeface="Arial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cs typeface="Arial" pitchFamily="34" charset="0"/>
              </a:rPr>
              <a:t>- из-за ограничений в познании окружающего мира часто недостаточно сформированы их представления о видах профессиональной деятельности;</a:t>
            </a:r>
            <a:br>
              <a:rPr lang="ru-RU" sz="2200" dirty="0">
                <a:latin typeface="Arial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>
                <a:latin typeface="Arial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cs typeface="Arial" pitchFamily="34" charset="0"/>
              </a:rPr>
              <a:t>- ориентация на получение престижных профессий может затруднить трудоустройство из-за высокой конкуренции на рынке труда;</a:t>
            </a:r>
            <a:br>
              <a:rPr lang="ru-RU" sz="2200" dirty="0">
                <a:latin typeface="Arial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>
                <a:latin typeface="Arial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cs typeface="Arial" pitchFamily="34" charset="0"/>
              </a:rPr>
              <a:t>- составление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профпланов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затруднено из-за отсутствия сети специализированных учебных заведений, позволяющих получить избранную профессию.</a:t>
            </a:r>
            <a:br>
              <a:rPr lang="ru-RU" sz="2200" dirty="0">
                <a:latin typeface="Arial" pitchFamily="34" charset="0"/>
                <a:cs typeface="Arial" pitchFamily="34" charset="0"/>
              </a:rPr>
            </a:br>
            <a:r>
              <a:rPr lang="ru-RU" sz="2200" dirty="0"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>
                <a:latin typeface="Arial" pitchFamily="34" charset="0"/>
                <a:cs typeface="Arial" pitchFamily="34" charset="0"/>
              </a:rPr>
            </a:b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5786454"/>
            <a:ext cx="7924800" cy="263509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80000"/>
              </a:lnSpc>
            </a:pPr>
            <a:endParaRPr lang="ru-RU" sz="2000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sz="2000" dirty="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1214414" y="274638"/>
            <a:ext cx="7643866" cy="1143000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Условия оптимального выбора профессии</a:t>
            </a:r>
          </a:p>
        </p:txBody>
      </p:sp>
      <p:sp>
        <p:nvSpPr>
          <p:cNvPr id="11269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1214414" y="1857364"/>
            <a:ext cx="3281386" cy="4268799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2000" dirty="0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000628" y="1600200"/>
            <a:ext cx="4000528" cy="4525963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Учитывая эти особенности, необходимо соблюдать принцип соответствия выбираемой профессии интересам, склонностям, способностям и возможностям подростка, соотнесенным с реальным состоянием его здоровья и имеющимися ограничениями. Кроме того, подросток должен осознавать перспективы самореализации в будущей профессиональной деятельности.</a:t>
            </a:r>
          </a:p>
        </p:txBody>
      </p:sp>
      <p:pic>
        <p:nvPicPr>
          <p:cNvPr id="11272" name="Picture 8" descr="img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371600"/>
            <a:ext cx="4286280" cy="449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6"/>
          <p:cNvSpPr>
            <a:spLocks noGrp="1"/>
          </p:cNvSpPr>
          <p:nvPr>
            <p:ph type="ctrTitle"/>
          </p:nvPr>
        </p:nvSpPr>
        <p:spPr bwMode="auto">
          <a:xfrm>
            <a:off x="1432560" y="359898"/>
            <a:ext cx="7406640" cy="854524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ru-RU" sz="2400" b="1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Курс «Основы социальной работы»</a:t>
            </a:r>
          </a:p>
        </p:txBody>
      </p:sp>
      <p:sp>
        <p:nvSpPr>
          <p:cNvPr id="27650" name="Rectangle 7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algn="just">
              <a:buFont typeface="Wingdings 2" pitchFamily="18" charset="2"/>
              <a:buNone/>
            </a:pPr>
            <a:r>
              <a:rPr lang="ru-RU" sz="8000" dirty="0" smtClean="0">
                <a:latin typeface="Arial" pitchFamily="34" charset="0"/>
                <a:cs typeface="Arial" pitchFamily="34" charset="0"/>
              </a:rPr>
              <a:t>      Программа </a:t>
            </a:r>
            <a:r>
              <a:rPr lang="ru-RU" sz="8000" dirty="0">
                <a:latin typeface="Arial" pitchFamily="34" charset="0"/>
                <a:cs typeface="Arial" pitchFamily="34" charset="0"/>
              </a:rPr>
              <a:t>профессиональной пробы ориентирована на знакомство с профессией «Социальный </a:t>
            </a:r>
            <a:r>
              <a:rPr lang="ru-RU" sz="8000" dirty="0" smtClean="0">
                <a:latin typeface="Arial" pitchFamily="34" charset="0"/>
                <a:cs typeface="Arial" pitchFamily="34" charset="0"/>
              </a:rPr>
              <a:t>работник».</a:t>
            </a:r>
            <a:r>
              <a:rPr lang="ru-RU" sz="8000" dirty="0">
                <a:latin typeface="Arial" pitchFamily="34" charset="0"/>
                <a:cs typeface="Arial" pitchFamily="34" charset="0"/>
              </a:rPr>
              <a:t/>
            </a:r>
            <a:br>
              <a:rPr lang="ru-RU" sz="8000" dirty="0">
                <a:latin typeface="Arial" pitchFamily="34" charset="0"/>
                <a:cs typeface="Arial" pitchFamily="34" charset="0"/>
              </a:rPr>
            </a:br>
            <a:r>
              <a:rPr lang="ru-RU" sz="8000" dirty="0">
                <a:latin typeface="Arial" pitchFamily="34" charset="0"/>
                <a:cs typeface="Arial" pitchFamily="34" charset="0"/>
              </a:rPr>
              <a:t>       </a:t>
            </a:r>
            <a:r>
              <a:rPr lang="ru-RU" sz="80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8000" dirty="0">
                <a:latin typeface="Arial" pitchFamily="34" charset="0"/>
                <a:cs typeface="Arial" pitchFamily="34" charset="0"/>
              </a:rPr>
              <a:t>целом обучение </a:t>
            </a:r>
            <a:r>
              <a:rPr lang="ru-RU" sz="8000" dirty="0" smtClean="0">
                <a:latin typeface="Arial" pitchFamily="34" charset="0"/>
                <a:cs typeface="Arial" pitchFamily="34" charset="0"/>
              </a:rPr>
              <a:t>носит </a:t>
            </a:r>
            <a:r>
              <a:rPr lang="ru-RU" sz="8000" dirty="0">
                <a:latin typeface="Arial" pitchFamily="34" charset="0"/>
                <a:cs typeface="Arial" pitchFamily="34" charset="0"/>
              </a:rPr>
              <a:t>практико-ориентированный </a:t>
            </a:r>
            <a:r>
              <a:rPr lang="ru-RU" sz="8000" dirty="0" smtClean="0">
                <a:latin typeface="Arial" pitchFamily="34" charset="0"/>
                <a:cs typeface="Arial" pitchFamily="34" charset="0"/>
              </a:rPr>
              <a:t>характер  </a:t>
            </a:r>
            <a:r>
              <a:rPr lang="ru-RU" sz="8000" dirty="0">
                <a:latin typeface="Arial" pitchFamily="34" charset="0"/>
                <a:cs typeface="Arial" pitchFamily="34" charset="0"/>
              </a:rPr>
              <a:t>и рассчитано на </a:t>
            </a:r>
            <a:r>
              <a:rPr lang="ru-RU" sz="8000" dirty="0" smtClean="0">
                <a:latin typeface="Arial" pitchFamily="34" charset="0"/>
                <a:cs typeface="Arial" pitchFamily="34" charset="0"/>
              </a:rPr>
              <a:t>обучающихся </a:t>
            </a:r>
            <a:r>
              <a:rPr lang="ru-RU" sz="8000" dirty="0">
                <a:latin typeface="Arial" pitchFamily="34" charset="0"/>
                <a:cs typeface="Arial" pitchFamily="34" charset="0"/>
              </a:rPr>
              <a:t>9-10 классов. </a:t>
            </a:r>
            <a:endParaRPr lang="ru-RU" sz="8000" dirty="0" smtClean="0">
              <a:latin typeface="Arial" pitchFamily="34" charset="0"/>
              <a:cs typeface="Arial" pitchFamily="34" charset="0"/>
            </a:endParaRPr>
          </a:p>
          <a:p>
            <a:pPr algn="just">
              <a:buFont typeface="Wingdings 2" pitchFamily="18" charset="2"/>
              <a:buNone/>
            </a:pPr>
            <a:r>
              <a:rPr lang="ru-RU" sz="8000" dirty="0" smtClean="0">
                <a:latin typeface="Arial" pitchFamily="34" charset="0"/>
                <a:cs typeface="Arial" pitchFamily="34" charset="0"/>
              </a:rPr>
              <a:t>       Изучение программы способствует подготовке детей  к будущей самостоятельной жизни, социализации, адаптации и успешной интеграции в общество. </a:t>
            </a:r>
          </a:p>
          <a:p>
            <a:pPr algn="just">
              <a:buFont typeface="Wingdings 2" pitchFamily="18" charset="2"/>
              <a:buNone/>
            </a:pPr>
            <a:r>
              <a:rPr lang="ru-RU" sz="8000" dirty="0" smtClean="0">
                <a:latin typeface="Arial" pitchFamily="34" charset="0"/>
                <a:cs typeface="Arial" pitchFamily="34" charset="0"/>
              </a:rPr>
              <a:t>       Некоторые, конечно, выбирают в будущем социальную сферу. Но для нас главное, чтобы  выпускник нашего учреждения, обучающийся после достижения возраста 18 лет, смог самостоятельно и грамотно представлять свои интересы, защитить свои права, как инвалида; знать и понимать куда обращаться за льготами; уметь собирать необходимый  пакет документов  по тем или иным социальным вопросам; помочь родственникам, другим гражданам в решении социальных проблем.</a:t>
            </a:r>
          </a:p>
          <a:p>
            <a:pPr>
              <a:buFont typeface="Wingdings 2" pitchFamily="18" charset="2"/>
              <a:buNone/>
            </a:pPr>
            <a:endParaRPr lang="ru-RU" sz="80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 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500042"/>
            <a:ext cx="7339034" cy="607223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	Наряду с первоначальными знаниями по социально-правовым вопросам, обучающиеся изучают «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Профессиональную этику».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Содержание предмета предусматривает освоение знаний учащимися в  области общения и коммуникативного поведения; выстраивание межличностных взаимоотношений; изучение психологических основ аспектов общения и основ этикета.     </a:t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	В этом учебном году был пересмотрен учебный план. Больше  выделено часов на изучение предмета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«Основы психологии».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Данный курс, как правило, заинтересовывает обучающихся. </a:t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	Оба предмета тесно связаны и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взаимодополняют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друг друга. </a:t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	Психологическая культура, толерантность, позитивное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самоотношение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, чувство собственного достоинства, способность к рефлексии и самосовершенствованию, понимание интересов, мотивов, чувств и потребностей окружающих людей, умение строить свои отношения с окружающими, уважая их права, и отстаивать свои права конструктивным способом — все это относится к необходимым компонентам личности каждого гражданина, каждого  человека. 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500042"/>
            <a:ext cx="7576398" cy="5748358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Эти знания особенно необходимы нашим ребятам, чтобы чувствовать себя увереннее. Они обеспечивают  им 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полноправное вступление в самостоятельную жизнь, развитие готовности к полноценному взаимодействию с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обществом.</a:t>
            </a:r>
          </a:p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процессе обучения применяются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различные формы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организации работы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обучающихся (фронтальная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, индивидуальная, парная, групповая,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коллективная).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Проводятся дискуссии, беседы; применяются элементы психологического тренинга, разыгрывание ситуаций и ролевые игры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Особое внимание уделяется коммуникации. Ребята учатся  деловому межличностному общению; анализируют свои поступки и деятельность; развивают монологическую речь. В ходе занятий происходит «переоценка себя», своих интересов, возможностей. Ребята раскрываются и даже  больше узнают друг о друге. Им нравится изучать темперамент и особенности характера; устранять конфликтные ситуации.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571480"/>
            <a:ext cx="7498080" cy="1143008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effectLst/>
                <a:latin typeface="Arial" pitchFamily="34" charset="0"/>
                <a:cs typeface="Arial" pitchFamily="34" charset="0"/>
              </a:rPr>
              <a:t>Дополнительно к учебным занятиям в среднем звене разработана  и  реализовывается </a:t>
            </a:r>
            <a:r>
              <a:rPr lang="ru-RU" sz="2000" b="1" dirty="0" smtClean="0">
                <a:solidFill>
                  <a:schemeClr val="accent6"/>
                </a:solidFill>
                <a:effectLst/>
                <a:latin typeface="Arial" pitchFamily="34" charset="0"/>
                <a:cs typeface="Arial" pitchFamily="34" charset="0"/>
              </a:rPr>
              <a:t>Программа по профессиональному и личностному самоопределению обучающихся с ОВЗ и инвалидностью </a:t>
            </a:r>
            <a:br>
              <a:rPr lang="ru-RU" sz="2000" b="1" dirty="0" smtClean="0">
                <a:solidFill>
                  <a:schemeClr val="accent6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solidFill>
                  <a:schemeClr val="accent6"/>
                </a:solidFill>
                <a:effectLst/>
                <a:latin typeface="Arial" pitchFamily="34" charset="0"/>
                <a:cs typeface="Arial" pitchFamily="34" charset="0"/>
              </a:rPr>
              <a:t>«В мире профессий»</a:t>
            </a:r>
            <a:r>
              <a:rPr lang="ru-RU" sz="2000" dirty="0" smtClean="0">
                <a:solidFill>
                  <a:schemeClr val="accent6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solidFill>
                  <a:schemeClr val="accent6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2000" dirty="0">
              <a:solidFill>
                <a:schemeClr val="accent6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000240"/>
            <a:ext cx="7498080" cy="4248160"/>
          </a:xfrm>
        </p:spPr>
        <p:txBody>
          <a:bodyPr>
            <a:normAutofit fontScale="92500" lnSpcReduction="20000"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Цель программы: 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учитывая индивидуальные особенности подростков, приобщить их к культуре социальных взаимоотношений и профессионального самоопределения.</a:t>
            </a:r>
          </a:p>
          <a:p>
            <a:pPr>
              <a:buNone/>
            </a:pP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Задачи: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2000" dirty="0" smtClean="0">
                <a:latin typeface="Arial" pitchFamily="34" charset="0"/>
                <a:cs typeface="Arial" pitchFamily="34" charset="0"/>
              </a:rPr>
              <a:t>Расширить кругозор учащихся посредством знакомства с различными профессиями, состоянием рынка труда в регионе Республики Карелия.</a:t>
            </a:r>
          </a:p>
          <a:p>
            <a:pPr lvl="0"/>
            <a:r>
              <a:rPr lang="ru-RU" sz="2000" dirty="0" smtClean="0">
                <a:latin typeface="Arial" pitchFamily="34" charset="0"/>
                <a:cs typeface="Arial" pitchFamily="34" charset="0"/>
              </a:rPr>
              <a:t>Повысить уровень самосознания,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самоактуализации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учащихся.</a:t>
            </a:r>
          </a:p>
          <a:p>
            <a:pPr lvl="0"/>
            <a:r>
              <a:rPr lang="ru-RU" sz="2000" dirty="0" smtClean="0">
                <a:latin typeface="Arial" pitchFamily="34" charset="0"/>
                <a:cs typeface="Arial" pitchFamily="34" charset="0"/>
              </a:rPr>
              <a:t>Способствовать оптимальному выбору профессии.</a:t>
            </a:r>
          </a:p>
          <a:p>
            <a:pPr lvl="0"/>
            <a:r>
              <a:rPr lang="ru-RU" sz="2000" dirty="0" smtClean="0">
                <a:latin typeface="Arial" pitchFamily="34" charset="0"/>
                <a:cs typeface="Arial" pitchFamily="34" charset="0"/>
              </a:rPr>
              <a:t>Раскрыть требования, предъявляемые к той или иной профессии.</a:t>
            </a:r>
          </a:p>
          <a:p>
            <a:pPr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071546"/>
            <a:ext cx="7498080" cy="5176854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Работа в рамках данной программы </a:t>
            </a:r>
            <a:r>
              <a:rPr lang="ru-RU" sz="20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в 8 классе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(2-е полугодие 2020-2021 учебного года)</a:t>
            </a:r>
            <a:r>
              <a:rPr lang="ru-RU" sz="20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предполагает такие направления, как </a:t>
            </a:r>
            <a:r>
              <a:rPr lang="ru-RU" sz="2000" b="1" i="1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профинформирование</a:t>
            </a:r>
            <a:r>
              <a:rPr lang="ru-RU" sz="2000" b="1" i="1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sz="2000" b="1" i="1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профконсультирование</a:t>
            </a:r>
            <a:r>
              <a:rPr lang="ru-RU" sz="2000" b="1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- ознакомление обучающихся с миром профессий и современными видами производства, состоянием рынка труда региона, содержанием и перспективами развития рынка профессий, формами и условиями их освоения, возможностями профессионально-квалификационного роста в процессе профессиональной деятельности.</a:t>
            </a:r>
          </a:p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Ведущие формы работы: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профориентационные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беседы, классные часы, встречи с представителями различных профессий.</a:t>
            </a:r>
          </a:p>
          <a:p>
            <a:pPr algn="just">
              <a:buNone/>
            </a:pPr>
            <a:r>
              <a:rPr lang="ru-RU" sz="1800" i="1" dirty="0" smtClean="0">
                <a:latin typeface="Arial" pitchFamily="34" charset="0"/>
                <a:cs typeface="Arial" pitchFamily="34" charset="0"/>
              </a:rPr>
              <a:t>     Будем надеяться, что эпидемиологическая ситуация позволит нам осуществить мероприятия в данном направлении.</a:t>
            </a:r>
            <a:endParaRPr lang="ru-RU" sz="18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500042"/>
            <a:ext cx="7933588" cy="5748358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В 10 классе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акцент сделан уже </a:t>
            </a:r>
            <a:r>
              <a:rPr lang="ru-RU" sz="20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на </a:t>
            </a:r>
            <a:r>
              <a:rPr lang="ru-RU" sz="2000" b="1" i="1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профдиагностику</a:t>
            </a:r>
            <a:r>
              <a:rPr lang="ru-RU" sz="2000" b="1" i="1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sz="2000" b="1" i="1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профконсультирование</a:t>
            </a: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оказание помощи обучающимся в профессиональном самоопределении; предоставление рекомендаций о возможных направлениях профессиональной деятельности, наиболее соответствующей их психологическим, психофизиологическим и физическим возможностям и особенностям; определение степени пригодности к конкретной профессии в соответствии с нормативными требованиями и учетом медицинских (офтальмологических) ограничений.</a:t>
            </a:r>
          </a:p>
          <a:p>
            <a:pPr algn="just">
              <a:buNone/>
            </a:pP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Ведущие формы работы: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профдиагностика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индивидуальное и групповое консультирование, посещение профессиональных учебных заведений, экскурсии на предприятия города,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профориентационные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игры, творческий проект.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Сутью проектной деятельности в рамках данного курса является создание обучающимися 10 класса </a:t>
            </a:r>
            <a:r>
              <a:rPr lang="ru-RU" sz="2000" i="1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индивидуального проекта «Мой выбор»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с опорой на результаты диагностики, потребности рынка труда в рамках региона/Северо-Западного округа, возможности получения профессионального образования, анализ дальнейшего трудоустройства и профессионального становления.</a:t>
            </a:r>
          </a:p>
          <a:p>
            <a:pPr algn="just"/>
            <a:r>
              <a:rPr lang="ru-RU" sz="2000" i="1" dirty="0" smtClean="0">
                <a:latin typeface="Arial" pitchFamily="34" charset="0"/>
                <a:cs typeface="Arial" pitchFamily="34" charset="0"/>
              </a:rPr>
              <a:t>Занятия проводятся уже 2 месяца. Ребята накапливают материал для своего проекта. Занимают активную позицию и участвуют в мероприятиях.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1071538" y="0"/>
            <a:ext cx="7615262" cy="1554163"/>
          </a:xfrm>
        </p:spPr>
        <p:txBody>
          <a:bodyPr/>
          <a:lstStyle/>
          <a:p>
            <a:pPr algn="l"/>
            <a:r>
              <a:rPr lang="ru-RU" sz="18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ru-RU" sz="1800" b="1" dirty="0" smtClean="0">
                <a:latin typeface="Arial" pitchFamily="34" charset="0"/>
                <a:cs typeface="Arial" pitchFamily="34" charset="0"/>
              </a:rPr>
              <a:t>Чемпионат 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для людей с ОВЗ «</a:t>
            </a:r>
            <a:r>
              <a:rPr lang="ru-RU" sz="1800" b="1" dirty="0" err="1">
                <a:latin typeface="Arial" pitchFamily="34" charset="0"/>
                <a:cs typeface="Arial" pitchFamily="34" charset="0"/>
              </a:rPr>
              <a:t>Абилимпикс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» - это возможность пройти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профессиональные пробы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по разным специальностям, определить возможные варианты будущей профессии, расширить социальные связи и новые знакомства. 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3352800" y="3505200"/>
            <a:ext cx="4038600" cy="2185988"/>
          </a:xfrm>
        </p:spPr>
        <p:txBody>
          <a:bodyPr/>
          <a:lstStyle/>
          <a:p>
            <a:endParaRPr lang="ru-RU" sz="2400"/>
          </a:p>
        </p:txBody>
      </p:sp>
      <p:sp>
        <p:nvSpPr>
          <p:cNvPr id="49158" name="Rectangle 6"/>
          <p:cNvSpPr>
            <a:spLocks noGrp="1" noChangeArrowheads="1"/>
          </p:cNvSpPr>
          <p:nvPr>
            <p:ph sz="quarter" idx="2"/>
          </p:nvPr>
        </p:nvSpPr>
        <p:spPr/>
        <p:txBody>
          <a:bodyPr/>
          <a:lstStyle/>
          <a:p>
            <a:endParaRPr lang="ru-RU" sz="2400" dirty="0"/>
          </a:p>
        </p:txBody>
      </p:sp>
      <p:sp>
        <p:nvSpPr>
          <p:cNvPr id="49159" name="Rectangle 7"/>
          <p:cNvSpPr>
            <a:spLocks noGrp="1" noChangeArrowheads="1"/>
          </p:cNvSpPr>
          <p:nvPr>
            <p:ph sz="quarter" idx="3"/>
          </p:nvPr>
        </p:nvSpPr>
        <p:spPr/>
        <p:txBody>
          <a:bodyPr/>
          <a:lstStyle/>
          <a:p>
            <a:endParaRPr lang="ru-RU" sz="2400"/>
          </a:p>
        </p:txBody>
      </p:sp>
      <p:sp>
        <p:nvSpPr>
          <p:cNvPr id="49160" name="Rectangle 8"/>
          <p:cNvSpPr>
            <a:spLocks noGrp="1" noChangeArrowheads="1"/>
          </p:cNvSpPr>
          <p:nvPr>
            <p:ph sz="quarter" idx="4"/>
          </p:nvPr>
        </p:nvSpPr>
        <p:spPr/>
        <p:txBody>
          <a:bodyPr/>
          <a:lstStyle/>
          <a:p>
            <a:endParaRPr lang="ru-RU" sz="2400"/>
          </a:p>
        </p:txBody>
      </p:sp>
      <p:pic>
        <p:nvPicPr>
          <p:cNvPr id="49162" name="Picture 10" descr="9_pxqnBRXJ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428736"/>
            <a:ext cx="2036763" cy="2438400"/>
          </a:xfrm>
          <a:prstGeom prst="rect">
            <a:avLst/>
          </a:prstGeom>
          <a:noFill/>
        </p:spPr>
      </p:pic>
      <p:pic>
        <p:nvPicPr>
          <p:cNvPr id="49164" name="Picture 12" descr="i?id=dc748b2ce441e10984668e933b186b12-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1357298"/>
            <a:ext cx="3200400" cy="2225675"/>
          </a:xfrm>
          <a:prstGeom prst="rect">
            <a:avLst/>
          </a:prstGeom>
          <a:noFill/>
        </p:spPr>
      </p:pic>
      <p:pic>
        <p:nvPicPr>
          <p:cNvPr id="49166" name="Picture 14" descr="IMG_617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4743450"/>
            <a:ext cx="2819400" cy="2114550"/>
          </a:xfrm>
          <a:prstGeom prst="rect">
            <a:avLst/>
          </a:prstGeom>
          <a:noFill/>
        </p:spPr>
      </p:pic>
      <p:pic>
        <p:nvPicPr>
          <p:cNvPr id="49168" name="Picture 16" descr="main_890x4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2857496"/>
            <a:ext cx="3124200" cy="2133600"/>
          </a:xfrm>
          <a:prstGeom prst="rect">
            <a:avLst/>
          </a:prstGeom>
          <a:noFill/>
        </p:spPr>
      </p:pic>
      <p:pic>
        <p:nvPicPr>
          <p:cNvPr id="49170" name="Picture 18" descr="WkAXXj5MHf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9800" y="3714752"/>
            <a:ext cx="3124200" cy="213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В этом году Региональным центром развития движения  «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Абилимпикс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" Карелии были организованы дистанционные конкурсы. Наши обучающиеся (с 1 по 10 класс) принимали активное участие и есть много Победителей!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10 класс участвовал в Конкурсе кроссвордов «Моя будущая профессия»: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	2 место - Богданова Фатима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	3 место -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Пекшуев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Иван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	3 место -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Есюнин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Максим</a:t>
            </a:r>
          </a:p>
          <a:p>
            <a:pPr>
              <a:buNone/>
            </a:pP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Фатима связывает свое будущее с музыкой, Иван – с «гостиничным сервисом». Максим думает о профессии «программист», Дмитрий Ш. – «автомеханик», Дмитрий В. – «логист».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857232"/>
            <a:ext cx="7498080" cy="539116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С 16 по 21 ноября 2020 года ребята принимали участие </a:t>
            </a:r>
            <a:r>
              <a:rPr lang="ru-RU" sz="20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во Всероссийской акции «Мое будущее»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 рамках программы  по развитию профориентации " ZAСОБОЙ». Став участниками, смогли пройти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профориентационный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тест, познакомиться с историями профессионалов, узнать информацию о состоянии рынка труда и перспективах его развития, получить навыки самостоятельного мониторинга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востребованности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профессий. 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s://sun9-34.userapi.com/impg/pEaEjOmqVrt4KIGssSuDZ8FVnZ0MjVUVK-RLWQ/JVvfcyylObA.jpg?size=761x1080&amp;quality=96&amp;sign=cfe8e7aecc63be8c5226f99180daa2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3571876"/>
            <a:ext cx="2071702" cy="2940129"/>
          </a:xfrm>
          <a:prstGeom prst="rect">
            <a:avLst/>
          </a:prstGeom>
          <a:noFill/>
        </p:spPr>
      </p:pic>
      <p:pic>
        <p:nvPicPr>
          <p:cNvPr id="1028" name="Picture 4" descr="https://sun9-18.userapi.com/impg/0XwTAK2CcQdfMkPDufLzTWZljX4QpQpULkBiqQ/Wc-xTGBNLmA.jpg?size=761x1080&amp;quality=96&amp;sign=20cefd2486d4140a5ea57e8bec5014c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071702" cy="29401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5112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В рамках </a:t>
            </a:r>
            <a:r>
              <a:rPr lang="ru-RU" sz="2000" b="1" dirty="0" smtClean="0">
                <a:solidFill>
                  <a:schemeClr val="accent6"/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социального партнерства 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 Школа-интернат всегда осуществляла сетевое взаимодействие со многими учреждениями системы образования и государственными учреждениями. Такими, как:</a:t>
            </a:r>
            <a:endParaRPr lang="ru-RU" sz="2000" b="1" dirty="0">
              <a:solidFill>
                <a:schemeClr val="tx1"/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6866" name="Содержимое 2"/>
          <p:cNvSpPr>
            <a:spLocks noGrp="1"/>
          </p:cNvSpPr>
          <p:nvPr>
            <p:ph idx="1"/>
          </p:nvPr>
        </p:nvSpPr>
        <p:spPr>
          <a:xfrm>
            <a:off x="1285851" y="1785926"/>
            <a:ext cx="7678761" cy="4883162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sz="1700" dirty="0" smtClean="0">
                <a:solidFill>
                  <a:schemeClr val="bg1"/>
                </a:solidFill>
                <a:cs typeface="Times New Roman" pitchFamily="18" charset="0"/>
              </a:rPr>
              <a:t>-</a:t>
            </a:r>
            <a:endParaRPr lang="ru-RU" sz="2400" dirty="0" smtClean="0">
              <a:latin typeface="Tahoma" pitchFamily="34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Специальные (коррекционные) учреждения г.Петрозаводска и РК.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Учреждения высшего и среднего профессионального образования (Институт имени Герцена Санкт-Петербург, Институт коррекционной педагогики г. Москва, Медицинский колледж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г.СП-б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ПетрГУ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Петрозаводский педагогический колледж и др.)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Общественные организации (Общество слепых, Организация семей слепоглухих «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СО-Единение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»;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Государственные учреждения (Центр занятости населения РК, Министерство труда и социальной защиты РК  </a:t>
            </a:r>
          </a:p>
          <a:p>
            <a:pPr algn="just" eaLnBrk="1" hangingPunct="1">
              <a:lnSpc>
                <a:spcPct val="80000"/>
              </a:lnSpc>
              <a:buFontTx/>
              <a:buChar char="-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и другие..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0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При выборе и организации своего дальнейшего профессионального обучения, определения возможных вариантов трудоустройства, </a:t>
            </a:r>
            <a:r>
              <a:rPr lang="ru-RU" sz="2000" b="1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можно воспользоваться </a:t>
            </a:r>
            <a:r>
              <a:rPr lang="ru-RU" sz="20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услугами: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4414" y="1600200"/>
            <a:ext cx="6786610" cy="2057400"/>
          </a:xfrm>
        </p:spPr>
        <p:txBody>
          <a:bodyPr/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Центра занятости населения г.Петрозаводска – ул.М.Мерецкова, д.14</a:t>
            </a:r>
          </a:p>
          <a:p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http</a:t>
            </a:r>
            <a:r>
              <a:rPr lang="ru-RU" sz="2000" dirty="0"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mycareer.karelia.ru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– портала по профессиональной ориентации населения РК – МОЯ КАРЬЕРА</a:t>
            </a:r>
          </a:p>
          <a:p>
            <a:pPr>
              <a:buFontTx/>
              <a:buNone/>
            </a:pPr>
            <a:endParaRPr lang="ru-RU" sz="1800" dirty="0"/>
          </a:p>
          <a:p>
            <a:pPr>
              <a:buFontTx/>
              <a:buNone/>
            </a:pPr>
            <a:endParaRPr lang="ru-RU" sz="1800" dirty="0"/>
          </a:p>
        </p:txBody>
      </p:sp>
      <p:sp>
        <p:nvSpPr>
          <p:cNvPr id="40970" name="Rectangle 10"/>
          <p:cNvSpPr>
            <a:spLocks noGrp="1" noChangeArrowheads="1"/>
          </p:cNvSpPr>
          <p:nvPr>
            <p:ph type="body" sz="half" idx="2"/>
          </p:nvPr>
        </p:nvSpPr>
        <p:spPr>
          <a:xfrm>
            <a:off x="928662" y="3124200"/>
            <a:ext cx="4000528" cy="5059363"/>
          </a:xfrm>
        </p:spPr>
        <p:txBody>
          <a:bodyPr/>
          <a:lstStyle/>
          <a:p>
            <a:pPr>
              <a:buFontTx/>
              <a:buNone/>
            </a:pPr>
            <a:endParaRPr lang="ru-RU" sz="2000" dirty="0"/>
          </a:p>
          <a:p>
            <a:pPr>
              <a:buFontTx/>
              <a:buNone/>
            </a:pPr>
            <a:r>
              <a:rPr lang="ru-RU" sz="2000" dirty="0"/>
              <a:t>	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Взаимодействие с ЦЗ: 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наши обучающиеся старших классов ежегодно посещают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профориентационные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беседы, проходят тестирование, получают индивидуальные консультации специалистов Центра.</a:t>
            </a:r>
          </a:p>
        </p:txBody>
      </p:sp>
      <p:pic>
        <p:nvPicPr>
          <p:cNvPr id="40967" name="Picture 7" descr="i?id=3621fd4187d7613a04f4203cbdd1c451-sr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276600"/>
            <a:ext cx="3919534" cy="3124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764704"/>
            <a:ext cx="7498080" cy="720080"/>
          </a:xfrm>
        </p:spPr>
        <p:txBody>
          <a:bodyPr>
            <a:normAutofit fontScale="90000"/>
          </a:bodyPr>
          <a:lstStyle/>
          <a:p>
            <a:r>
              <a:rPr lang="ru-RU" sz="22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Республиканский центр </a:t>
            </a:r>
            <a:r>
              <a:rPr lang="ru-RU" sz="2200" b="1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профпатологии</a:t>
            </a:r>
            <a:r>
              <a:rPr lang="ru-RU" sz="22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при Республиканской больнице имени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В.А.Баранова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Можно получить консультацию специалистов о возможностях профессиональной деятельности людей с ОВЗ и инвалидностью с учетом медицинских показаний.</a:t>
            </a:r>
          </a:p>
          <a:p>
            <a:pPr marL="82296" indent="0">
              <a:buNone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Основные задачи Центра:</a:t>
            </a:r>
          </a:p>
          <a:p>
            <a:pPr>
              <a:buFontTx/>
              <a:buChar char="-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одготовка медицинских заключений и документов для составления программ реабилитации для МСЭ и исполнительных органов ФСС по РК;</a:t>
            </a:r>
          </a:p>
          <a:p>
            <a:pPr>
              <a:buFontTx/>
              <a:buChar char="-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к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омплексное лечение больных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проф.заболеваниями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и др.</a:t>
            </a:r>
          </a:p>
          <a:p>
            <a:pPr marL="82296" indent="0">
              <a:buNone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Также профессиональные консультации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профпатолога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-офтальмолога оказываются в </a:t>
            </a:r>
            <a:r>
              <a:rPr lang="ru-RU" sz="20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клинике «</a:t>
            </a:r>
            <a:r>
              <a:rPr lang="ru-RU" sz="20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Онегомед</a:t>
            </a:r>
            <a:r>
              <a:rPr lang="ru-RU" sz="20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».</a:t>
            </a:r>
            <a:endParaRPr lang="ru-RU" sz="2000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1190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940312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000" b="1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ГАПОУ РК «Петрозаводский педагогический колледж»</a:t>
            </a: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является координатором по сопровождению лиц с особыми потребностями в системе среднего профессионального образования.</a:t>
            </a:r>
            <a:br>
              <a:rPr lang="ru-RU" sz="2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На базе Колледжа создан Ресурсный учебно-методический центр, который осуществляет экспертно-консультационную деятельность: разрабатывает рекомендации по обучению инвалидов и лиц с ОВЗ с учетом нозологических групп, разрабатывает образовательные программы, методические материалы по вопросам обучения данной категории обучающихся.</a:t>
            </a:r>
            <a:br>
              <a:rPr lang="ru-RU" sz="2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Учреждение проводит мероприятия, направленные на повышение  социальной мобильности и социальную адаптацию инвалидов; консультации для инвалидов и лиц с ОВЗ и их законных представителей по вопросам получения среднего профессионального образования. </a:t>
            </a:r>
            <a:br>
              <a:rPr lang="ru-RU" sz="20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2000" dirty="0">
              <a:solidFill>
                <a:schemeClr val="accent6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Содержимое 4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34200" y="4791075"/>
            <a:ext cx="2209800" cy="2066925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357290" y="304800"/>
            <a:ext cx="7329510" cy="4038600"/>
          </a:xfrm>
        </p:spPr>
        <p:txBody>
          <a:bodyPr/>
          <a:lstStyle/>
          <a:p>
            <a:pPr marL="533400" indent="-533400" algn="ctr">
              <a:buFontTx/>
              <a:buNone/>
            </a:pPr>
            <a:endParaRPr lang="ru-RU" sz="2400" b="1" dirty="0">
              <a:solidFill>
                <a:schemeClr val="accent2"/>
              </a:solidFill>
            </a:endParaRPr>
          </a:p>
          <a:p>
            <a:pPr marL="533400" indent="-533400" algn="ctr">
              <a:buFontTx/>
              <a:buNone/>
            </a:pPr>
            <a:r>
              <a:rPr lang="ru-RU" sz="20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Наиболее типичные ошибки выбора профессии:</a:t>
            </a:r>
          </a:p>
          <a:p>
            <a:pPr marL="533400" indent="-533400" algn="ctr">
              <a:buFontTx/>
              <a:buNone/>
            </a:pPr>
            <a:endParaRPr lang="ru-RU" sz="2400" b="1" dirty="0">
              <a:solidFill>
                <a:schemeClr val="accent2"/>
              </a:solidFill>
            </a:endParaRPr>
          </a:p>
          <a:p>
            <a:pPr marL="533400" indent="-533400">
              <a:buFontTx/>
              <a:buAutoNum type="arabicPeriod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Следование чужим советам, выбор за компанию;</a:t>
            </a:r>
          </a:p>
          <a:p>
            <a:pPr marL="533400" indent="-533400">
              <a:buFontTx/>
              <a:buAutoNum type="arabicPeriod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Выбор близлежащего ВУЗа (СПО) или внешне привлекательной, престижной профессии;</a:t>
            </a:r>
          </a:p>
          <a:p>
            <a:pPr marL="533400" indent="-533400">
              <a:buFontTx/>
              <a:buAutoNum type="arabicPeriod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Отсутствие существенной информации о профессии или специальности;</a:t>
            </a:r>
          </a:p>
          <a:p>
            <a:pPr marL="533400" indent="-533400">
              <a:buFontTx/>
              <a:buAutoNum type="arabicPeriod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Незнание своих личных особенностей.</a:t>
            </a:r>
          </a:p>
        </p:txBody>
      </p:sp>
      <p:pic>
        <p:nvPicPr>
          <p:cNvPr id="43015" name="Picture 7" descr="1ee6037778764af4942eab6ff51933a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285852" y="4038600"/>
            <a:ext cx="7429552" cy="2819400"/>
          </a:xfrm>
          <a:noFill/>
          <a:ln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Пожелаем нашим ребятам успехов  в выборе профессии!</a:t>
            </a:r>
            <a:endParaRPr lang="ru-RU" sz="2800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sz="3600" b="1" dirty="0" smtClean="0"/>
              <a:t>    </a:t>
            </a:r>
            <a:r>
              <a:rPr lang="ru-RU" sz="3600" b="1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Спасибо за внимание!</a:t>
            </a:r>
            <a:endParaRPr lang="ru-RU" sz="3600" b="1" dirty="0"/>
          </a:p>
        </p:txBody>
      </p:sp>
      <p:pic>
        <p:nvPicPr>
          <p:cNvPr id="4" name="Picture 7" descr="1ee6037778764af4942eab6ff51933a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43042" y="1785926"/>
            <a:ext cx="7162800" cy="3500462"/>
          </a:xfrm>
          <a:prstGeom prst="rect">
            <a:avLst/>
          </a:prstGeom>
          <a:noFill/>
          <a:ln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278</TotalTime>
  <Words>913</Words>
  <Application>Microsoft Office PowerPoint</Application>
  <PresentationFormat>Экран (4:3)</PresentationFormat>
  <Paragraphs>83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Arial</vt:lpstr>
      <vt:lpstr>Corbel</vt:lpstr>
      <vt:lpstr>Gill Sans MT</vt:lpstr>
      <vt:lpstr>Tahoma</vt:lpstr>
      <vt:lpstr>Times New Roman</vt:lpstr>
      <vt:lpstr>Verdana</vt:lpstr>
      <vt:lpstr>Wingdings 2</vt:lpstr>
      <vt:lpstr>Солнцестояние</vt:lpstr>
      <vt:lpstr>Профессиональное самоопределение обучающихся через уроки профессиональной подготовки и проектную деятельность                                                      Трошина А.В., учитель</vt:lpstr>
      <vt:lpstr>Презентация PowerPoint</vt:lpstr>
      <vt:lpstr>  Важной задачей комплексной профориентации, а также профессионального самоопределения обучающихся  является формирование у подростков с ОВЗ профессионального выбора и мотивации к деятельности, адекватной их возможностям, так как они испытывают трудности следующего характера:  - из-за ограничений в познании окружающего мира часто недостаточно сформированы их представления о видах профессиональной деятельности;  - ориентация на получение престижных профессий может затруднить трудоустройство из-за высокой конкуренции на рынке труда;  - составление профпланов затруднено из-за отсутствия сети специализированных учебных заведений, позволяющих получить избранную профессию.  </vt:lpstr>
      <vt:lpstr>Условия оптимального выбора профессии</vt:lpstr>
      <vt:lpstr>Курс «Основы социальной работы»</vt:lpstr>
      <vt:lpstr>  </vt:lpstr>
      <vt:lpstr>Презентация PowerPoint</vt:lpstr>
      <vt:lpstr>Дополнительно к учебным занятиям в среднем звене разработана  и  реализовывается Программа по профессиональному и личностному самоопределению обучающихся с ОВЗ и инвалидностью  «В мире профессий» </vt:lpstr>
      <vt:lpstr>Презентация PowerPoint</vt:lpstr>
      <vt:lpstr>Презентация PowerPoint</vt:lpstr>
      <vt:lpstr>Презентация PowerPoint</vt:lpstr>
      <vt:lpstr>    Чемпионат для людей с ОВЗ «Абилимпикс» - это возможность пройти профессиональные пробы по разным специальностям, определить возможные варианты будущей профессии, расширить социальные связи и новые знакомства. </vt:lpstr>
      <vt:lpstr>Презентация PowerPoint</vt:lpstr>
      <vt:lpstr>Презентация PowerPoint</vt:lpstr>
      <vt:lpstr>В рамках социального партнерства  Школа-интернат всегда осуществляла сетевое взаимодействие со многими учреждениями системы образования и государственными учреждениями. Такими, как:</vt:lpstr>
      <vt:lpstr>При выборе и организации своего дальнейшего профессионального обучения, определения возможных вариантов трудоустройства, можно воспользоваться услугами:</vt:lpstr>
      <vt:lpstr>Республиканский центр профпатологии при Республиканской больнице имени В.А.Баранова </vt:lpstr>
      <vt:lpstr>ГАПОУ РК «Петрозаводский педагогический колледж» является координатором по сопровождению лиц с особыми потребностями в системе среднего профессионального образования.  На базе Колледжа создан Ресурсный учебно-методический центр, который осуществляет экспертно-консультационную деятельность: разрабатывает рекомендации по обучению инвалидов и лиц с ОВЗ с учетом нозологических групп, разрабатывает образовательные программы, методические материалы по вопросам обучения данной категории обучающихся.  Учреждение проводит мероприятия, направленные на повышение  социальной мобильности и социальную адаптацию инвалидов; консультации для инвалидов и лиц с ОВЗ и их законных представителей по вопросам получения среднего профессионального образования.  </vt:lpstr>
      <vt:lpstr>Презентация PowerPoint</vt:lpstr>
      <vt:lpstr>Пожелаем нашим ребятам успехов  в выборе профессии!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Профессиональное самоопределение обучающихся через уроки профессиональной подготовки и проектную деятельность                                                                                Трошина А.В.</dc:title>
  <dc:creator>user</dc:creator>
  <cp:lastModifiedBy>OK</cp:lastModifiedBy>
  <cp:revision>32</cp:revision>
  <dcterms:created xsi:type="dcterms:W3CDTF">2020-11-24T17:36:50Z</dcterms:created>
  <dcterms:modified xsi:type="dcterms:W3CDTF">2020-11-26T09:52:51Z</dcterms:modified>
</cp:coreProperties>
</file>