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 id="2147483696" r:id="rId2"/>
  </p:sldMasterIdLst>
  <p:sldIdLst>
    <p:sldId id="256" r:id="rId3"/>
    <p:sldId id="257" r:id="rId4"/>
    <p:sldId id="261" r:id="rId5"/>
    <p:sldId id="262" r:id="rId6"/>
    <p:sldId id="263" r:id="rId7"/>
    <p:sldId id="266" r:id="rId8"/>
    <p:sldId id="264" r:id="rId9"/>
    <p:sldId id="271" r:id="rId10"/>
    <p:sldId id="272" r:id="rId11"/>
    <p:sldId id="258" r:id="rId12"/>
    <p:sldId id="259" r:id="rId13"/>
    <p:sldId id="260" r:id="rId14"/>
    <p:sldId id="267" r:id="rId15"/>
    <p:sldId id="268" r:id="rId16"/>
    <p:sldId id="269" r:id="rId17"/>
    <p:sldId id="270" r:id="rId18"/>
    <p:sldId id="265" r:id="rId19"/>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7" d="100"/>
          <a:sy n="67" d="100"/>
        </p:scale>
        <p:origin x="1392" y="5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1">
        <a:schemeClr val="bg1"/>
      </p:bgRef>
    </p:bg>
    <p:spTree>
      <p:nvGrpSpPr>
        <p:cNvPr id="1" name=""/>
        <p:cNvGrpSpPr/>
        <p:nvPr/>
      </p:nvGrpSpPr>
      <p:grpSpPr>
        <a:xfrm>
          <a:off x="0" y="0"/>
          <a:ext cx="0" cy="0"/>
          <a:chOff x="0" y="0"/>
          <a:chExt cx="0" cy="0"/>
        </a:xfrm>
      </p:grpSpPr>
      <p:sp>
        <p:nvSpPr>
          <p:cNvPr id="8" name="Заголовок 7"/>
          <p:cNvSpPr>
            <a:spLocks noGrp="1"/>
          </p:cNvSpPr>
          <p:nvPr>
            <p:ph type="ctrTitle"/>
          </p:nvPr>
        </p:nvSpPr>
        <p:spPr>
          <a:xfrm>
            <a:off x="2286000" y="3124200"/>
            <a:ext cx="6172200" cy="1894362"/>
          </a:xfrm>
        </p:spPr>
        <p:txBody>
          <a:bodyPr/>
          <a:lstStyle>
            <a:lvl1pPr>
              <a:defRPr b="1"/>
            </a:lvl1pPr>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bwMode="auto">
          <a:xfrm rot="5400000">
            <a:off x="7764621" y="1174097"/>
            <a:ext cx="2286000" cy="381000"/>
          </a:xfrm>
        </p:spPr>
        <p:txBody>
          <a:bodyPr/>
          <a:lstStyle/>
          <a:p>
            <a:fld id="{6764457E-4D4C-43D4-B97A-6D3075F1052F}" type="datetimeFigureOut">
              <a:rPr lang="ru-RU" smtClean="0"/>
              <a:pPr/>
              <a:t>18.12.2020</a:t>
            </a:fld>
            <a:endParaRPr lang="ru-RU"/>
          </a:p>
        </p:txBody>
      </p:sp>
      <p:sp>
        <p:nvSpPr>
          <p:cNvPr id="17" name="Нижний колонтитул 16"/>
          <p:cNvSpPr>
            <a:spLocks noGrp="1"/>
          </p:cNvSpPr>
          <p:nvPr>
            <p:ph type="ftr" sz="quarter" idx="11"/>
          </p:nvPr>
        </p:nvSpPr>
        <p:spPr bwMode="auto">
          <a:xfrm rot="5400000">
            <a:off x="7077269" y="4181669"/>
            <a:ext cx="3657600" cy="384048"/>
          </a:xfrm>
        </p:spPr>
        <p:txBody>
          <a:bodyPr/>
          <a:lstStyle/>
          <a:p>
            <a:endParaRPr lang="ru-RU"/>
          </a:p>
        </p:txBody>
      </p:sp>
      <p:sp>
        <p:nvSpPr>
          <p:cNvPr id="10" name="Прямоугольник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Прямоугольник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Прямоугольник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ая соединительная линия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Прямая соединительная линия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Прямая соединительная линия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Прямая соединительная линия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Прямая соединительная линия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Прямая соединительная линия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Прямоугольник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Овал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Овал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Овал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Овал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Овал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Номер слайда 28"/>
          <p:cNvSpPr>
            <a:spLocks noGrp="1"/>
          </p:cNvSpPr>
          <p:nvPr>
            <p:ph type="sldNum" sz="quarter" idx="12"/>
          </p:nvPr>
        </p:nvSpPr>
        <p:spPr bwMode="auto">
          <a:xfrm>
            <a:off x="1325544" y="4928702"/>
            <a:ext cx="609600" cy="517524"/>
          </a:xfrm>
        </p:spPr>
        <p:txBody>
          <a:bodyPr/>
          <a:lstStyle/>
          <a:p>
            <a:fld id="{747E69B9-32CF-48B5-A047-4C4833844E96}" type="slidenum">
              <a:rPr lang="ru-RU" smtClean="0"/>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8" name="Содержимое 7"/>
          <p:cNvSpPr>
            <a:spLocks noGrp="1"/>
          </p:cNvSpPr>
          <p:nvPr>
            <p:ph sz="quarter" idx="1"/>
          </p:nvPr>
        </p:nvSpPr>
        <p:spPr>
          <a:xfrm>
            <a:off x="457200" y="1600200"/>
            <a:ext cx="7467600" cy="487375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4"/>
          </p:nvPr>
        </p:nvSpPr>
        <p:spPr/>
        <p:txBody>
          <a:bodyPr rtlCol="0"/>
          <a:lstStyle/>
          <a:p>
            <a:fld id="{6764457E-4D4C-43D4-B97A-6D3075F1052F}" type="datetimeFigureOut">
              <a:rPr lang="ru-RU" smtClean="0"/>
              <a:pPr/>
              <a:t>18.12.2020</a:t>
            </a:fld>
            <a:endParaRPr lang="ru-RU"/>
          </a:p>
        </p:txBody>
      </p:sp>
      <p:sp>
        <p:nvSpPr>
          <p:cNvPr id="9" name="Номер слайда 8"/>
          <p:cNvSpPr>
            <a:spLocks noGrp="1"/>
          </p:cNvSpPr>
          <p:nvPr>
            <p:ph type="sldNum" sz="quarter" idx="15"/>
          </p:nvPr>
        </p:nvSpPr>
        <p:spPr/>
        <p:txBody>
          <a:bodyPr rtlCol="0"/>
          <a:lstStyle/>
          <a:p>
            <a:fld id="{747E69B9-32CF-48B5-A047-4C4833844E96}" type="slidenum">
              <a:rPr lang="ru-RU" smtClean="0"/>
              <a:pPr/>
              <a:t>‹#›</a:t>
            </a:fld>
            <a:endParaRPr lang="ru-RU"/>
          </a:p>
        </p:txBody>
      </p:sp>
      <p:sp>
        <p:nvSpPr>
          <p:cNvPr id="10" name="Нижний колонтитул 9"/>
          <p:cNvSpPr>
            <a:spLocks noGrp="1"/>
          </p:cNvSpPr>
          <p:nvPr>
            <p:ph type="ftr" sz="quarter" idx="16"/>
          </p:nvPr>
        </p:nvSpPr>
        <p:spPr/>
        <p:txBody>
          <a:bodyPr rtlCol="0"/>
          <a:lstStyle/>
          <a:p>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286000" y="2895600"/>
            <a:ext cx="6172200" cy="2053590"/>
          </a:xfrm>
        </p:spPr>
        <p:txBody>
          <a:bodyPr/>
          <a:lstStyle>
            <a:lvl1pPr algn="l">
              <a:buNone/>
              <a:defRPr sz="3000" b="1" cap="small" baseline="0"/>
            </a:lvl1pPr>
          </a:lstStyle>
          <a:p>
            <a:r>
              <a:rPr kumimoji="0" lang="ru-RU" smtClean="0"/>
              <a:t>Образец заголовка</a:t>
            </a:r>
            <a:endParaRPr kumimoji="0" lang="en-US"/>
          </a:p>
        </p:txBody>
      </p:sp>
      <p:sp>
        <p:nvSpPr>
          <p:cNvPr id="3" name="Текст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bwMode="auto">
          <a:xfrm rot="5400000">
            <a:off x="7763256" y="1170432"/>
            <a:ext cx="2286000" cy="381000"/>
          </a:xfrm>
        </p:spPr>
        <p:txBody>
          <a:bodyPr/>
          <a:lstStyle/>
          <a:p>
            <a:fld id="{6764457E-4D4C-43D4-B97A-6D3075F1052F}" type="datetimeFigureOut">
              <a:rPr lang="ru-RU" smtClean="0"/>
              <a:pPr/>
              <a:t>18.12.2020</a:t>
            </a:fld>
            <a:endParaRPr lang="ru-RU"/>
          </a:p>
        </p:txBody>
      </p:sp>
      <p:sp>
        <p:nvSpPr>
          <p:cNvPr id="5" name="Нижний колонтитул 4"/>
          <p:cNvSpPr>
            <a:spLocks noGrp="1"/>
          </p:cNvSpPr>
          <p:nvPr>
            <p:ph type="ftr" sz="quarter" idx="11"/>
          </p:nvPr>
        </p:nvSpPr>
        <p:spPr bwMode="auto">
          <a:xfrm rot="5400000">
            <a:off x="7077456" y="4178808"/>
            <a:ext cx="3657600" cy="384048"/>
          </a:xfrm>
        </p:spPr>
        <p:txBody>
          <a:bodyPr/>
          <a:lstStyle/>
          <a:p>
            <a:endParaRPr lang="ru-RU"/>
          </a:p>
        </p:txBody>
      </p:sp>
      <p:sp>
        <p:nvSpPr>
          <p:cNvPr id="9" name="Прямоугольник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ая соединительная линия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Прямая соединительная линия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Прямая соединительная линия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Прямая соединительная линия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Прямая соединительная линия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Прямоугольник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Овал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Овал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Овал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Овал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Овал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Прямая соединительная линия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Номер слайда 5"/>
          <p:cNvSpPr>
            <a:spLocks noGrp="1"/>
          </p:cNvSpPr>
          <p:nvPr>
            <p:ph type="sldNum" sz="quarter" idx="12"/>
          </p:nvPr>
        </p:nvSpPr>
        <p:spPr bwMode="auto">
          <a:xfrm>
            <a:off x="1340616" y="4928702"/>
            <a:ext cx="609600" cy="517524"/>
          </a:xfrm>
        </p:spPr>
        <p:txBody>
          <a:bodyPr/>
          <a:lstStyle/>
          <a:p>
            <a:fld id="{747E69B9-32CF-48B5-A047-4C4833844E96}"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p>
            <a:fld id="{6764457E-4D4C-43D4-B97A-6D3075F1052F}" type="datetimeFigureOut">
              <a:rPr lang="ru-RU" smtClean="0"/>
              <a:pPr/>
              <a:t>18.12.2020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47E69B9-32CF-48B5-A047-4C4833844E96}" type="slidenum">
              <a:rPr lang="ru-RU" smtClean="0"/>
              <a:pPr/>
              <a:t>‹#›</a:t>
            </a:fld>
            <a:endParaRPr lang="ru-RU"/>
          </a:p>
        </p:txBody>
      </p:sp>
      <p:sp>
        <p:nvSpPr>
          <p:cNvPr id="9" name="Содержимое 8"/>
          <p:cNvSpPr>
            <a:spLocks noGrp="1"/>
          </p:cNvSpPr>
          <p:nvPr>
            <p:ph sz="quarter" idx="1"/>
          </p:nvPr>
        </p:nvSpPr>
        <p:spPr>
          <a:xfrm>
            <a:off x="457200" y="1600200"/>
            <a:ext cx="365760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1" name="Содержимое 10"/>
          <p:cNvSpPr>
            <a:spLocks noGrp="1"/>
          </p:cNvSpPr>
          <p:nvPr>
            <p:ph sz="quarter" idx="2"/>
          </p:nvPr>
        </p:nvSpPr>
        <p:spPr>
          <a:xfrm>
            <a:off x="4270248" y="1600200"/>
            <a:ext cx="365760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7543800" cy="1143000"/>
          </a:xfrm>
        </p:spPr>
        <p:txBody>
          <a:bodyPr anchor="b"/>
          <a:lstStyle>
            <a:lvl1pPr>
              <a:defRPr/>
            </a:lvl1pPr>
          </a:lstStyle>
          <a:p>
            <a:r>
              <a:rPr kumimoji="0" lang="ru-RU" smtClean="0"/>
              <a:t>Образец заголовка</a:t>
            </a:r>
            <a:endParaRPr kumimoji="0" lang="en-US"/>
          </a:p>
        </p:txBody>
      </p:sp>
      <p:sp>
        <p:nvSpPr>
          <p:cNvPr id="7" name="Дата 6"/>
          <p:cNvSpPr>
            <a:spLocks noGrp="1"/>
          </p:cNvSpPr>
          <p:nvPr>
            <p:ph type="dt" sz="half" idx="10"/>
          </p:nvPr>
        </p:nvSpPr>
        <p:spPr/>
        <p:txBody>
          <a:bodyPr/>
          <a:lstStyle/>
          <a:p>
            <a:fld id="{6764457E-4D4C-43D4-B97A-6D3075F1052F}" type="datetimeFigureOut">
              <a:rPr lang="ru-RU" smtClean="0"/>
              <a:pPr/>
              <a:t>18.12.2020</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47E69B9-32CF-48B5-A047-4C4833844E96}" type="slidenum">
              <a:rPr lang="ru-RU" smtClean="0"/>
              <a:pPr/>
              <a:t>‹#›</a:t>
            </a:fld>
            <a:endParaRPr lang="ru-RU"/>
          </a:p>
        </p:txBody>
      </p:sp>
      <p:sp>
        <p:nvSpPr>
          <p:cNvPr id="11" name="Содержимое 10"/>
          <p:cNvSpPr>
            <a:spLocks noGrp="1"/>
          </p:cNvSpPr>
          <p:nvPr>
            <p:ph sz="quarter" idx="2"/>
          </p:nvPr>
        </p:nvSpPr>
        <p:spPr>
          <a:xfrm>
            <a:off x="457200" y="2362200"/>
            <a:ext cx="3657600" cy="38862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quarter" idx="4"/>
          </p:nvPr>
        </p:nvSpPr>
        <p:spPr>
          <a:xfrm>
            <a:off x="4371975" y="2362200"/>
            <a:ext cx="3657600" cy="38862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2" name="Текст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ru-RU" smtClean="0"/>
              <a:t>Образец текста</a:t>
            </a:r>
          </a:p>
        </p:txBody>
      </p:sp>
      <p:sp>
        <p:nvSpPr>
          <p:cNvPr id="14" name="Текст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ru-RU" smtClean="0"/>
              <a:t>Образец текста</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6" name="Дата 5"/>
          <p:cNvSpPr>
            <a:spLocks noGrp="1"/>
          </p:cNvSpPr>
          <p:nvPr>
            <p:ph type="dt" sz="half" idx="10"/>
          </p:nvPr>
        </p:nvSpPr>
        <p:spPr/>
        <p:txBody>
          <a:bodyPr rtlCol="0"/>
          <a:lstStyle/>
          <a:p>
            <a:fld id="{6764457E-4D4C-43D4-B97A-6D3075F1052F}" type="datetimeFigureOut">
              <a:rPr lang="ru-RU" smtClean="0"/>
              <a:pPr/>
              <a:t>18.12.2020</a:t>
            </a:fld>
            <a:endParaRPr lang="ru-RU"/>
          </a:p>
        </p:txBody>
      </p:sp>
      <p:sp>
        <p:nvSpPr>
          <p:cNvPr id="7" name="Номер слайда 6"/>
          <p:cNvSpPr>
            <a:spLocks noGrp="1"/>
          </p:cNvSpPr>
          <p:nvPr>
            <p:ph type="sldNum" sz="quarter" idx="11"/>
          </p:nvPr>
        </p:nvSpPr>
        <p:spPr/>
        <p:txBody>
          <a:bodyPr rtlCol="0"/>
          <a:lstStyle/>
          <a:p>
            <a:fld id="{747E69B9-32CF-48B5-A047-4C4833844E96}" type="slidenum">
              <a:rPr lang="ru-RU" smtClean="0"/>
              <a:pPr/>
              <a:t>‹#›</a:t>
            </a:fld>
            <a:endParaRPr lang="ru-RU"/>
          </a:p>
        </p:txBody>
      </p:sp>
      <p:sp>
        <p:nvSpPr>
          <p:cNvPr id="8" name="Нижний колонтитул 7"/>
          <p:cNvSpPr>
            <a:spLocks noGrp="1"/>
          </p:cNvSpPr>
          <p:nvPr>
            <p:ph type="ftr" sz="quarter" idx="12"/>
          </p:nvPr>
        </p:nvSpPr>
        <p:spPr/>
        <p:txBody>
          <a:bodyPr rtlCol="0"/>
          <a:lstStyle/>
          <a:p>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6764457E-4D4C-43D4-B97A-6D3075F1052F}" type="datetimeFigureOut">
              <a:rPr lang="ru-RU" smtClean="0"/>
              <a:pPr/>
              <a:t>18.12.2020</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47E69B9-32CF-48B5-A047-4C4833844E96}"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1">
        <a:schemeClr val="bg1"/>
      </p:bgRef>
    </p:bg>
    <p:spTree>
      <p:nvGrpSpPr>
        <p:cNvPr id="1" name=""/>
        <p:cNvGrpSpPr/>
        <p:nvPr/>
      </p:nvGrpSpPr>
      <p:grpSpPr>
        <a:xfrm>
          <a:off x="0" y="0"/>
          <a:ext cx="0" cy="0"/>
          <a:chOff x="0" y="0"/>
          <a:chExt cx="0" cy="0"/>
        </a:xfrm>
      </p:grpSpPr>
      <p:sp>
        <p:nvSpPr>
          <p:cNvPr id="10" name="Прямая соединительная линия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Заголовок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ru-RU" smtClean="0"/>
              <a:t>Образец заголовка</a:t>
            </a:r>
            <a:endParaRPr kumimoji="0" lang="en-US"/>
          </a:p>
        </p:txBody>
      </p:sp>
      <p:sp>
        <p:nvSpPr>
          <p:cNvPr id="3" name="Текст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8" name="Прямая соединительная линия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Прямая соединительная линия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Прямая соединительная линия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оугольник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ая соединительная линия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Овал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Содержимое 17"/>
          <p:cNvSpPr>
            <a:spLocks noGrp="1"/>
          </p:cNvSpPr>
          <p:nvPr>
            <p:ph sz="quarter" idx="1"/>
          </p:nvPr>
        </p:nvSpPr>
        <p:spPr>
          <a:xfrm>
            <a:off x="304800" y="274320"/>
            <a:ext cx="5638800" cy="6327648"/>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4"/>
          </p:nvPr>
        </p:nvSpPr>
        <p:spPr/>
        <p:txBody>
          <a:bodyPr rtlCol="0"/>
          <a:lstStyle/>
          <a:p>
            <a:fld id="{6764457E-4D4C-43D4-B97A-6D3075F1052F}" type="datetimeFigureOut">
              <a:rPr lang="ru-RU" smtClean="0"/>
              <a:pPr/>
              <a:t>18.12.2020</a:t>
            </a:fld>
            <a:endParaRPr lang="ru-RU"/>
          </a:p>
        </p:txBody>
      </p:sp>
      <p:sp>
        <p:nvSpPr>
          <p:cNvPr id="22" name="Номер слайда 21"/>
          <p:cNvSpPr>
            <a:spLocks noGrp="1"/>
          </p:cNvSpPr>
          <p:nvPr>
            <p:ph type="sldNum" sz="quarter" idx="15"/>
          </p:nvPr>
        </p:nvSpPr>
        <p:spPr/>
        <p:txBody>
          <a:bodyPr rtlCol="0"/>
          <a:lstStyle/>
          <a:p>
            <a:fld id="{747E69B9-32CF-48B5-A047-4C4833844E96}" type="slidenum">
              <a:rPr lang="ru-RU" smtClean="0"/>
              <a:pPr/>
              <a:t>‹#›</a:t>
            </a:fld>
            <a:endParaRPr lang="ru-RU"/>
          </a:p>
        </p:txBody>
      </p:sp>
      <p:sp>
        <p:nvSpPr>
          <p:cNvPr id="23" name="Нижний колонтитул 22"/>
          <p:cNvSpPr>
            <a:spLocks noGrp="1"/>
          </p:cNvSpPr>
          <p:nvPr>
            <p:ph type="ftr" sz="quarter" idx="16"/>
          </p:nvPr>
        </p:nvSpPr>
        <p:spPr/>
        <p:txBody>
          <a:bodyPr rtlCol="0"/>
          <a:lstStyle/>
          <a:p>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ая соединительная линия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Овал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Заголовок 1"/>
          <p:cNvSpPr>
            <a:spLocks noGrp="1"/>
          </p:cNvSpPr>
          <p:nvPr>
            <p:ph type="title"/>
          </p:nvPr>
        </p:nvSpPr>
        <p:spPr>
          <a:xfrm rot="5400000">
            <a:off x="3350133" y="3200400"/>
            <a:ext cx="6309360" cy="457200"/>
          </a:xfrm>
        </p:spPr>
        <p:txBody>
          <a:bodyPr anchor="b"/>
          <a:lstStyle>
            <a:lvl1pPr algn="l">
              <a:buNone/>
              <a:defRPr sz="2000" b="1"/>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ru-RU" smtClean="0"/>
              <a:t>Вставка рисунка</a:t>
            </a:r>
            <a:endParaRPr kumimoji="0" lang="en-US" dirty="0"/>
          </a:p>
        </p:txBody>
      </p:sp>
      <p:sp>
        <p:nvSpPr>
          <p:cNvPr id="4" name="Текст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10" name="Прямая соединительная линия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Прямоугольник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ая соединительная линия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Прямая соединительная линия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Прямая соединительная линия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Дата 16"/>
          <p:cNvSpPr>
            <a:spLocks noGrp="1"/>
          </p:cNvSpPr>
          <p:nvPr>
            <p:ph type="dt" sz="half" idx="10"/>
          </p:nvPr>
        </p:nvSpPr>
        <p:spPr/>
        <p:txBody>
          <a:bodyPr rtlCol="0"/>
          <a:lstStyle/>
          <a:p>
            <a:fld id="{6764457E-4D4C-43D4-B97A-6D3075F1052F}" type="datetimeFigureOut">
              <a:rPr lang="ru-RU" smtClean="0"/>
              <a:pPr/>
              <a:t>18.12.2020</a:t>
            </a:fld>
            <a:endParaRPr lang="ru-RU"/>
          </a:p>
        </p:txBody>
      </p:sp>
      <p:sp>
        <p:nvSpPr>
          <p:cNvPr id="18" name="Номер слайда 17"/>
          <p:cNvSpPr>
            <a:spLocks noGrp="1"/>
          </p:cNvSpPr>
          <p:nvPr>
            <p:ph type="sldNum" sz="quarter" idx="11"/>
          </p:nvPr>
        </p:nvSpPr>
        <p:spPr/>
        <p:txBody>
          <a:bodyPr rtlCol="0"/>
          <a:lstStyle/>
          <a:p>
            <a:fld id="{747E69B9-32CF-48B5-A047-4C4833844E96}" type="slidenum">
              <a:rPr lang="ru-RU" smtClean="0"/>
              <a:pPr/>
              <a:t>‹#›</a:t>
            </a:fld>
            <a:endParaRPr lang="ru-RU"/>
          </a:p>
        </p:txBody>
      </p:sp>
      <p:sp>
        <p:nvSpPr>
          <p:cNvPr id="21" name="Нижний колонтитул 20"/>
          <p:cNvSpPr>
            <a:spLocks noGrp="1"/>
          </p:cNvSpPr>
          <p:nvPr>
            <p:ph type="ftr" sz="quarter" idx="12"/>
          </p:nvPr>
        </p:nvSpPr>
        <p:spPr/>
        <p:txBody>
          <a:bodyPr rtlCol="0"/>
          <a:lstStyle/>
          <a:p>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6764457E-4D4C-43D4-B97A-6D3075F1052F}" type="datetimeFigureOut">
              <a:rPr lang="ru-RU" smtClean="0"/>
              <a:pPr/>
              <a:t>18.12.2020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47E69B9-32CF-48B5-A047-4C4833844E96}"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9"/>
            <a:ext cx="1676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6764457E-4D4C-43D4-B97A-6D3075F1052F}" type="datetimeFigureOut">
              <a:rPr lang="ru-RU" smtClean="0"/>
              <a:pPr/>
              <a:t>18.12.2020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47E69B9-32CF-48B5-A047-4C4833844E96}" type="slidenum">
              <a:rPr lang="ru-RU" smtClean="0"/>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fld id="{6764457E-4D4C-43D4-B97A-6D3075F1052F}" type="datetimeFigureOut">
              <a:rPr lang="ru-RU" smtClean="0"/>
              <a:pPr/>
              <a:t>18.12.2020</a:t>
            </a:fld>
            <a:endParaRPr lang="ru-RU"/>
          </a:p>
        </p:txBody>
      </p:sp>
      <p:sp>
        <p:nvSpPr>
          <p:cNvPr id="19" name="Нижний колонтитул 18"/>
          <p:cNvSpPr>
            <a:spLocks noGrp="1"/>
          </p:cNvSpPr>
          <p:nvPr>
            <p:ph type="ftr" sz="quarter" idx="11"/>
          </p:nvPr>
        </p:nvSpPr>
        <p:spPr/>
        <p:txBody>
          <a:bodyPr/>
          <a:lstStyle/>
          <a:p>
            <a:endParaRPr lang="ru-RU"/>
          </a:p>
        </p:txBody>
      </p:sp>
      <p:sp>
        <p:nvSpPr>
          <p:cNvPr id="27" name="Номер слайда 26"/>
          <p:cNvSpPr>
            <a:spLocks noGrp="1"/>
          </p:cNvSpPr>
          <p:nvPr>
            <p:ph type="sldNum" sz="quarter" idx="12"/>
          </p:nvPr>
        </p:nvSpPr>
        <p:spPr/>
        <p:txBody>
          <a:bodyPr/>
          <a:lstStyle/>
          <a:p>
            <a:fld id="{747E69B9-32CF-48B5-A047-4C4833844E96}"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6764457E-4D4C-43D4-B97A-6D3075F1052F}" type="datetimeFigureOut">
              <a:rPr lang="ru-RU" smtClean="0"/>
              <a:pPr/>
              <a:t>18.12.2020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47E69B9-32CF-48B5-A047-4C4833844E96}" type="slidenum">
              <a:rPr lang="ru-RU" smtClean="0"/>
              <a:pPr/>
              <a:t>‹#›</a:t>
            </a:fld>
            <a:endParaRPr lang="ru-RU"/>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6764457E-4D4C-43D4-B97A-6D3075F1052F}" type="datetimeFigureOut">
              <a:rPr lang="ru-RU" smtClean="0"/>
              <a:pPr/>
              <a:t>18.12.2020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47E69B9-32CF-48B5-A047-4C4833844E96}"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6764457E-4D4C-43D4-B97A-6D3075F1052F}" type="datetimeFigureOut">
              <a:rPr lang="ru-RU" smtClean="0"/>
              <a:pPr/>
              <a:t>18.12.2020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47E69B9-32CF-48B5-A047-4C4833844E96}" type="slidenum">
              <a:rPr lang="ru-RU" smtClean="0"/>
              <a:pPr/>
              <a:t>‹#›</a:t>
            </a:fld>
            <a:endParaRPr lang="ru-RU"/>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6764457E-4D4C-43D4-B97A-6D3075F1052F}" type="datetimeFigureOut">
              <a:rPr lang="ru-RU" smtClean="0"/>
              <a:pPr/>
              <a:t>18.12.2020</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47E69B9-32CF-48B5-A047-4C4833844E96}" type="slidenum">
              <a:rPr lang="ru-RU" smtClean="0"/>
              <a:pPr/>
              <a:t>‹#›</a:t>
            </a:fld>
            <a:endParaRPr lang="ru-RU"/>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6764457E-4D4C-43D4-B97A-6D3075F1052F}" type="datetimeFigureOut">
              <a:rPr lang="ru-RU" smtClean="0"/>
              <a:pPr/>
              <a:t>18.12.2020</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47E69B9-32CF-48B5-A047-4C4833844E96}" type="slidenum">
              <a:rPr lang="ru-RU" smtClean="0"/>
              <a:pPr/>
              <a:t>‹#›</a:t>
            </a:fld>
            <a:endParaRPr lang="ru-RU"/>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6764457E-4D4C-43D4-B97A-6D3075F1052F}" type="datetimeFigureOut">
              <a:rPr lang="ru-RU" smtClean="0"/>
              <a:pPr/>
              <a:t>18.12.2020</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47E69B9-32CF-48B5-A047-4C4833844E96}" type="slidenum">
              <a:rPr lang="ru-RU" smtClean="0"/>
              <a:pPr/>
              <a:t>‹#›</a:t>
            </a:fld>
            <a:endParaRPr lang="ru-RU"/>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6764457E-4D4C-43D4-B97A-6D3075F1052F}" type="datetimeFigureOut">
              <a:rPr lang="ru-RU" smtClean="0"/>
              <a:pPr/>
              <a:t>18.12.2020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47E69B9-32CF-48B5-A047-4C4833844E96}" type="slidenum">
              <a:rPr lang="ru-RU" smtClean="0"/>
              <a:pPr/>
              <a:t>‹#›</a:t>
            </a:fld>
            <a:endParaRPr lang="ru-RU"/>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6764457E-4D4C-43D4-B97A-6D3075F1052F}" type="datetimeFigureOut">
              <a:rPr lang="ru-RU" smtClean="0"/>
              <a:pPr/>
              <a:t>18.12.2020</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077200" y="6356350"/>
            <a:ext cx="609600" cy="365125"/>
          </a:xfrm>
        </p:spPr>
        <p:txBody>
          <a:bodyPr/>
          <a:lstStyle/>
          <a:p>
            <a:fld id="{747E69B9-32CF-48B5-A047-4C4833844E96}" type="slidenum">
              <a:rPr lang="ru-RU" smtClean="0"/>
              <a:pPr/>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6764457E-4D4C-43D4-B97A-6D3075F1052F}" type="datetimeFigureOut">
              <a:rPr lang="ru-RU" smtClean="0"/>
              <a:pPr/>
              <a:t>18.12.2020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47E69B9-32CF-48B5-A047-4C4833844E96}" type="slidenum">
              <a:rPr lang="ru-RU" smtClean="0"/>
              <a:pPr/>
              <a:t>‹#›</a:t>
            </a:fld>
            <a:endParaRPr lang="ru-RU"/>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6764457E-4D4C-43D4-B97A-6D3075F1052F}" type="datetimeFigureOut">
              <a:rPr lang="ru-RU" smtClean="0"/>
              <a:pPr/>
              <a:t>18.12.2020</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47E69B9-32CF-48B5-A047-4C4833844E96}"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Прямая соединительная линия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Заголовок 21"/>
          <p:cNvSpPr>
            <a:spLocks noGrp="1"/>
          </p:cNvSpPr>
          <p:nvPr>
            <p:ph type="title"/>
          </p:nvPr>
        </p:nvSpPr>
        <p:spPr>
          <a:xfrm>
            <a:off x="457200" y="274638"/>
            <a:ext cx="7467600" cy="1143000"/>
          </a:xfrm>
          <a:prstGeom prst="rect">
            <a:avLst/>
          </a:prstGeom>
        </p:spPr>
        <p:txBody>
          <a:bodyPr vert="horz" anchor="b">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6764457E-4D4C-43D4-B97A-6D3075F1052F}" type="datetimeFigureOut">
              <a:rPr lang="ru-RU" smtClean="0"/>
              <a:pPr/>
              <a:t>18.12.2020</a:t>
            </a:fld>
            <a:endParaRPr lang="ru-RU"/>
          </a:p>
        </p:txBody>
      </p:sp>
      <p:sp>
        <p:nvSpPr>
          <p:cNvPr id="3" name="Нижний колонтитул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ru-RU"/>
          </a:p>
        </p:txBody>
      </p:sp>
      <p:sp>
        <p:nvSpPr>
          <p:cNvPr id="7" name="Прямая соединительная линия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Прямая соединительная линия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Прямоугольник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ая соединительная линия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Овал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Номер слайда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747E69B9-32CF-48B5-A047-4C4833844E96}"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6764457E-4D4C-43D4-B97A-6D3075F1052F}" type="datetimeFigureOut">
              <a:rPr lang="ru-RU" smtClean="0"/>
              <a:pPr/>
              <a:t>18.12.2020</a:t>
            </a:fld>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747E69B9-32CF-48B5-A047-4C4833844E96}" type="slidenum">
              <a:rPr lang="ru-RU" smtClean="0"/>
              <a:pPr/>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ctrTitle"/>
          </p:nvPr>
        </p:nvSpPr>
        <p:spPr>
          <a:xfrm>
            <a:off x="179512" y="2132856"/>
            <a:ext cx="9144000" cy="2835746"/>
          </a:xfrm>
        </p:spPr>
        <p:txBody>
          <a:bodyPr>
            <a:noAutofit/>
          </a:bodyPr>
          <a:lstStyle/>
          <a:p>
            <a:pPr algn="ctr"/>
            <a:r>
              <a:rPr lang="ru-RU" sz="4000" dirty="0" smtClean="0">
                <a:latin typeface="Times New Roman" pitchFamily="18" charset="0"/>
                <a:cs typeface="Times New Roman" pitchFamily="18" charset="0"/>
              </a:rPr>
              <a:t/>
            </a:r>
            <a:br>
              <a:rPr lang="ru-RU" sz="4000" dirty="0" smtClean="0">
                <a:latin typeface="Times New Roman" pitchFamily="18" charset="0"/>
                <a:cs typeface="Times New Roman" pitchFamily="18" charset="0"/>
              </a:rPr>
            </a:br>
            <a:r>
              <a:rPr lang="ru-RU" sz="4000" dirty="0" smtClean="0">
                <a:latin typeface="Times New Roman" pitchFamily="18" charset="0"/>
                <a:cs typeface="Times New Roman" pitchFamily="18" charset="0"/>
              </a:rPr>
              <a:t>Обеспечение информационной безопасности детей.</a:t>
            </a:r>
            <a:br>
              <a:rPr lang="ru-RU" sz="4000" dirty="0" smtClean="0">
                <a:latin typeface="Times New Roman" pitchFamily="18" charset="0"/>
                <a:cs typeface="Times New Roman" pitchFamily="18" charset="0"/>
              </a:rPr>
            </a:br>
            <a:r>
              <a:rPr lang="ru-RU" sz="4000" dirty="0" smtClean="0">
                <a:latin typeface="Times New Roman" pitchFamily="18" charset="0"/>
                <a:cs typeface="Times New Roman" pitchFamily="18" charset="0"/>
              </a:rPr>
              <a:t>Влияние информационного пространства</a:t>
            </a:r>
            <a:br>
              <a:rPr lang="ru-RU" sz="4000" dirty="0" smtClean="0">
                <a:latin typeface="Times New Roman" pitchFamily="18" charset="0"/>
                <a:cs typeface="Times New Roman" pitchFamily="18" charset="0"/>
              </a:rPr>
            </a:br>
            <a:r>
              <a:rPr lang="ru-RU" sz="4000" dirty="0" smtClean="0">
                <a:latin typeface="Times New Roman" pitchFamily="18" charset="0"/>
                <a:cs typeface="Times New Roman" pitchFamily="18" charset="0"/>
              </a:rPr>
              <a:t> (</a:t>
            </a:r>
            <a:r>
              <a:rPr lang="ru-RU" sz="2800" dirty="0" smtClean="0">
                <a:latin typeface="Times New Roman" pitchFamily="18" charset="0"/>
                <a:cs typeface="Times New Roman" pitchFamily="18" charset="0"/>
              </a:rPr>
              <a:t>телевидения, </a:t>
            </a:r>
            <a:r>
              <a:rPr lang="ru-RU" sz="2800" dirty="0" err="1" smtClean="0">
                <a:latin typeface="Times New Roman" pitchFamily="18" charset="0"/>
                <a:cs typeface="Times New Roman" pitchFamily="18" charset="0"/>
              </a:rPr>
              <a:t>интернет-пространства</a:t>
            </a:r>
            <a:r>
              <a:rPr lang="ru-RU" sz="4000" dirty="0" smtClean="0">
                <a:latin typeface="Times New Roman" pitchFamily="18" charset="0"/>
                <a:cs typeface="Times New Roman" pitchFamily="18" charset="0"/>
              </a:rPr>
              <a:t>) </a:t>
            </a:r>
            <a:br>
              <a:rPr lang="ru-RU" sz="4000" dirty="0" smtClean="0">
                <a:latin typeface="Times New Roman" pitchFamily="18" charset="0"/>
                <a:cs typeface="Times New Roman" pitchFamily="18" charset="0"/>
              </a:rPr>
            </a:br>
            <a:r>
              <a:rPr lang="ru-RU" sz="4000" dirty="0" smtClean="0">
                <a:latin typeface="Times New Roman" pitchFamily="18" charset="0"/>
                <a:cs typeface="Times New Roman" pitchFamily="18" charset="0"/>
              </a:rPr>
              <a:t>на </a:t>
            </a:r>
            <a:r>
              <a:rPr lang="ru-RU" sz="4000" smtClean="0">
                <a:latin typeface="Times New Roman" pitchFamily="18" charset="0"/>
                <a:cs typeface="Times New Roman" pitchFamily="18" charset="0"/>
              </a:rPr>
              <a:t>психику несовершеннолетнего</a:t>
            </a:r>
            <a:endParaRPr lang="ru-RU" sz="40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79512" y="260648"/>
            <a:ext cx="8784976" cy="6336704"/>
          </a:xfrm>
        </p:spPr>
        <p:txBody>
          <a:bodyPr>
            <a:normAutofit fontScale="55000" lnSpcReduction="20000"/>
          </a:bodyPr>
          <a:lstStyle/>
          <a:p>
            <a:pPr algn="just">
              <a:buNone/>
            </a:pPr>
            <a:r>
              <a:rPr lang="ru-RU" sz="3800" dirty="0" smtClean="0">
                <a:latin typeface="Times New Roman" pitchFamily="18" charset="0"/>
                <a:cs typeface="Times New Roman" pitchFamily="18" charset="0"/>
              </a:rPr>
              <a:t>		</a:t>
            </a:r>
          </a:p>
          <a:p>
            <a:pPr algn="just">
              <a:buNone/>
            </a:pPr>
            <a:endParaRPr lang="ru-RU" sz="3800" dirty="0" smtClean="0">
              <a:latin typeface="Times New Roman" pitchFamily="18" charset="0"/>
              <a:cs typeface="Times New Roman" pitchFamily="18" charset="0"/>
            </a:endParaRPr>
          </a:p>
          <a:p>
            <a:pPr algn="just">
              <a:buNone/>
            </a:pPr>
            <a:r>
              <a:rPr lang="ru-RU" sz="3800" dirty="0" smtClean="0">
                <a:latin typeface="Times New Roman" pitchFamily="18" charset="0"/>
                <a:cs typeface="Times New Roman" pitchFamily="18" charset="0"/>
              </a:rPr>
              <a:t>	Дети и подростки — активные пользователи интернета как в мире, так в Российской федерации.</a:t>
            </a:r>
          </a:p>
          <a:p>
            <a:pPr algn="just">
              <a:buNone/>
            </a:pPr>
            <a:r>
              <a:rPr lang="ru-RU" sz="3800" dirty="0" smtClean="0">
                <a:latin typeface="Times New Roman" pitchFamily="18" charset="0"/>
                <a:cs typeface="Times New Roman" pitchFamily="18" charset="0"/>
              </a:rPr>
              <a:t>		Российские дети начинают использование </a:t>
            </a:r>
            <a:r>
              <a:rPr lang="ru-RU" sz="3800" dirty="0" err="1" smtClean="0">
                <a:latin typeface="Times New Roman" pitchFamily="18" charset="0"/>
                <a:cs typeface="Times New Roman" pitchFamily="18" charset="0"/>
              </a:rPr>
              <a:t>интернет-пространства</a:t>
            </a:r>
            <a:r>
              <a:rPr lang="ru-RU" sz="3800" dirty="0" smtClean="0">
                <a:latin typeface="Times New Roman" pitchFamily="18" charset="0"/>
                <a:cs typeface="Times New Roman" pitchFamily="18" charset="0"/>
              </a:rPr>
              <a:t> в среднем с возраста 6–7 лет. Исходя из данных фонда развития интернет, детская интернет-аудитория за последние годы достигла своего пика, если в 2010 году каждый день в интернет выходили 82 % детей, то в 2016 уже 92 %, при этом увеличилась продолжительность времяпровождения в виртуальном мире. По данным исследования «растим детей в эпоху интернета», 56 % детей постоянно использует </a:t>
            </a:r>
            <a:r>
              <a:rPr lang="ru-RU" sz="3800" dirty="0" err="1" smtClean="0">
                <a:latin typeface="Times New Roman" pitchFamily="18" charset="0"/>
                <a:cs typeface="Times New Roman" pitchFamily="18" charset="0"/>
              </a:rPr>
              <a:t>интернет-пространством</a:t>
            </a:r>
            <a:r>
              <a:rPr lang="ru-RU" sz="3800" dirty="0" smtClean="0">
                <a:latin typeface="Times New Roman" pitchFamily="18" charset="0"/>
                <a:cs typeface="Times New Roman" pitchFamily="18" charset="0"/>
              </a:rPr>
              <a:t>, данный показатель больше, чем в США (51 %) и странах </a:t>
            </a:r>
            <a:r>
              <a:rPr lang="ru-RU" sz="3800" dirty="0" err="1" smtClean="0">
                <a:latin typeface="Times New Roman" pitchFamily="18" charset="0"/>
                <a:cs typeface="Times New Roman" pitchFamily="18" charset="0"/>
              </a:rPr>
              <a:t>европы</a:t>
            </a:r>
            <a:r>
              <a:rPr lang="ru-RU" sz="3800" dirty="0" smtClean="0">
                <a:latin typeface="Times New Roman" pitchFamily="18" charset="0"/>
                <a:cs typeface="Times New Roman" pitchFamily="18" charset="0"/>
              </a:rPr>
              <a:t> (40 %).</a:t>
            </a:r>
          </a:p>
          <a:p>
            <a:pPr algn="just">
              <a:buNone/>
            </a:pPr>
            <a:r>
              <a:rPr lang="ru-RU" sz="3800" dirty="0" smtClean="0">
                <a:latin typeface="Times New Roman" pitchFamily="18" charset="0"/>
                <a:cs typeface="Times New Roman" pitchFamily="18" charset="0"/>
              </a:rPr>
              <a:t>		По данным исследования «образ жизни российских подростков в сети» у 87% процентов детей возникали различные проблемы в сети «интернет» только за последний год, однако только 17% рассказали о них своим родителям.  </a:t>
            </a:r>
          </a:p>
          <a:p>
            <a:pPr algn="just">
              <a:buNone/>
            </a:pPr>
            <a:r>
              <a:rPr lang="ru-RU" sz="3800" dirty="0" smtClean="0">
                <a:latin typeface="Times New Roman" pitchFamily="18" charset="0"/>
                <a:cs typeface="Times New Roman" pitchFamily="18" charset="0"/>
              </a:rPr>
              <a:t>		По этой причине образовательные организации должны осуществлять профилактику и обучение детей навыкам безопасного использования сети «интернет» и информирование их родителей (законных представителей) о возможных сетевых рисках.</a:t>
            </a:r>
          </a:p>
          <a:p>
            <a:pPr algn="just">
              <a:buNone/>
            </a:pPr>
            <a:r>
              <a:rPr lang="ru-RU" dirty="0" smtClean="0">
                <a:latin typeface="Times New Roman" pitchFamily="18" charset="0"/>
                <a:cs typeface="Times New Roman" pitchFamily="18" charset="0"/>
              </a:rPr>
              <a:t/>
            </a:r>
            <a:br>
              <a:rPr lang="ru-RU" dirty="0" smtClean="0">
                <a:latin typeface="Times New Roman" pitchFamily="18" charset="0"/>
                <a:cs typeface="Times New Roman" pitchFamily="18" charset="0"/>
              </a:rPr>
            </a:br>
            <a:endParaRPr lang="ru-RU"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07504" y="116632"/>
            <a:ext cx="8784976" cy="6264696"/>
          </a:xfrm>
        </p:spPr>
        <p:txBody>
          <a:bodyPr>
            <a:normAutofit fontScale="25000" lnSpcReduction="20000"/>
          </a:bodyPr>
          <a:lstStyle/>
          <a:p>
            <a:pPr algn="just">
              <a:buNone/>
            </a:pPr>
            <a:r>
              <a:rPr lang="ru-RU" dirty="0" smtClean="0"/>
              <a:t>		</a:t>
            </a:r>
            <a:r>
              <a:rPr lang="ru-RU" sz="7200" dirty="0" smtClean="0">
                <a:latin typeface="Times New Roman" pitchFamily="18" charset="0"/>
                <a:cs typeface="Times New Roman" pitchFamily="18" charset="0"/>
              </a:rPr>
              <a:t>Федеральный закон от 29.12.2010 N 436-ФЗ «О защите детей от информации, причиняющей вред их здоровью и развитию» определяет перечень запрещенной для детей информации, возрастные категории детей и виды информации, разрешенной для той или иной категории, а также требования к обороту информационной продукции.</a:t>
            </a:r>
          </a:p>
          <a:p>
            <a:pPr algn="just">
              <a:buNone/>
            </a:pPr>
            <a:r>
              <a:rPr lang="ru-RU" sz="7200" u="sng" dirty="0" smtClean="0">
                <a:latin typeface="Times New Roman" pitchFamily="18" charset="0"/>
                <a:cs typeface="Times New Roman" pitchFamily="18" charset="0"/>
              </a:rPr>
              <a:t>К информации, запрещенной для распространения среди детей, относится информация:</a:t>
            </a:r>
          </a:p>
          <a:p>
            <a:pPr algn="just">
              <a:buNone/>
            </a:pPr>
            <a:r>
              <a:rPr lang="ru-RU" sz="7200" dirty="0" smtClean="0">
                <a:latin typeface="Times New Roman" pitchFamily="18" charset="0"/>
                <a:cs typeface="Times New Roman" pitchFamily="18" charset="0"/>
              </a:rPr>
              <a:t>  - побуждающая детей к совершению действий, представляющих угрозу их жизни и (или) здоровью, в том числе к причинению вреда своему здоровью, самоубийству;</a:t>
            </a:r>
          </a:p>
          <a:p>
            <a:pPr algn="just">
              <a:buNone/>
            </a:pPr>
            <a:r>
              <a:rPr lang="ru-RU" sz="7200" dirty="0" smtClean="0">
                <a:latin typeface="Times New Roman" pitchFamily="18" charset="0"/>
                <a:cs typeface="Times New Roman" pitchFamily="18" charset="0"/>
              </a:rPr>
              <a:t> -  способная вызвать у детей желание употребить наркотические средства, психотропные и (или) одурманивающие вещества, табачные изделия, алкогольную и спиртосодержащую продукцию, принять участие в азартных играх, заниматься проституцией, бродяжничеством или попрошайничеством;</a:t>
            </a:r>
          </a:p>
          <a:p>
            <a:pPr algn="just">
              <a:buNone/>
            </a:pPr>
            <a:r>
              <a:rPr lang="ru-RU" sz="7200" dirty="0" smtClean="0">
                <a:latin typeface="Times New Roman" pitchFamily="18" charset="0"/>
                <a:cs typeface="Times New Roman" pitchFamily="18" charset="0"/>
              </a:rPr>
              <a:t> -  обосновывающая или оправдывающая допустимость насилия и (или) жестокости либо побуждающая осуществлять насильственные действия по отношению к людям или животным, за исключением случаев, предусмотренных настоящим Федеральным законом;</a:t>
            </a:r>
          </a:p>
          <a:p>
            <a:pPr algn="just">
              <a:buNone/>
            </a:pPr>
            <a:r>
              <a:rPr lang="ru-RU" sz="7200" dirty="0" smtClean="0">
                <a:latin typeface="Times New Roman" pitchFamily="18" charset="0"/>
                <a:cs typeface="Times New Roman" pitchFamily="18" charset="0"/>
              </a:rPr>
              <a:t> -  отрицающая семейные ценности, пропагандирующая нетрадиционные сексуальные отношения и формирующая неуважение к родителям и (или) другим членам семьи;</a:t>
            </a:r>
          </a:p>
          <a:p>
            <a:pPr algn="just">
              <a:buNone/>
            </a:pPr>
            <a:r>
              <a:rPr lang="ru-RU" sz="7200" dirty="0" smtClean="0">
                <a:latin typeface="Times New Roman" pitchFamily="18" charset="0"/>
                <a:cs typeface="Times New Roman" pitchFamily="18" charset="0"/>
              </a:rPr>
              <a:t> -  оправдывающая противоправное поведение;</a:t>
            </a:r>
          </a:p>
          <a:p>
            <a:pPr algn="just">
              <a:buNone/>
            </a:pPr>
            <a:r>
              <a:rPr lang="ru-RU" sz="7200" dirty="0" smtClean="0">
                <a:latin typeface="Times New Roman" pitchFamily="18" charset="0"/>
                <a:cs typeface="Times New Roman" pitchFamily="18" charset="0"/>
              </a:rPr>
              <a:t> -  содержащая нецензурную брань;</a:t>
            </a:r>
          </a:p>
          <a:p>
            <a:pPr algn="just">
              <a:buNone/>
            </a:pPr>
            <a:r>
              <a:rPr lang="ru-RU" sz="7200" dirty="0" smtClean="0">
                <a:latin typeface="Times New Roman" pitchFamily="18" charset="0"/>
                <a:cs typeface="Times New Roman" pitchFamily="18" charset="0"/>
              </a:rPr>
              <a:t> -  содержащая информацию порнографического характера;</a:t>
            </a:r>
          </a:p>
          <a:p>
            <a:pPr algn="just">
              <a:buNone/>
            </a:pPr>
            <a:r>
              <a:rPr lang="ru-RU" sz="7200" dirty="0" smtClean="0">
                <a:latin typeface="Times New Roman" pitchFamily="18" charset="0"/>
                <a:cs typeface="Times New Roman" pitchFamily="18" charset="0"/>
              </a:rPr>
              <a:t> -  о несовершеннолетнем, пострадавшем в результате противоправных действий (бездействия), включая фамилии, имена, отчества, фото- и видеоизображения такого несовершеннолетнего, его родителей и иных законных представителей, дату рождения такого несовершеннолетнего, аудиозапись его голоса, место его жительства или место временного пребывания, место его учебы или работы, иную информацию, позволяющую прямо или косвенно установить личность такого несовершеннолетнего.</a:t>
            </a:r>
          </a:p>
          <a:p>
            <a:pPr algn="just"/>
            <a:endParaRPr lang="ru-RU"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457200" y="260648"/>
            <a:ext cx="8229600" cy="6264696"/>
          </a:xfrm>
        </p:spPr>
        <p:txBody>
          <a:bodyPr>
            <a:normAutofit lnSpcReduction="10000"/>
          </a:bodyPr>
          <a:lstStyle/>
          <a:p>
            <a:pPr algn="just">
              <a:buNone/>
            </a:pPr>
            <a:r>
              <a:rPr lang="ru-RU" u="sng" dirty="0" smtClean="0">
                <a:latin typeface="Times New Roman" pitchFamily="18" charset="0"/>
                <a:cs typeface="Times New Roman" pitchFamily="18" charset="0"/>
              </a:rPr>
              <a:t>Особая категория информации, к которой доступ ограничен для определенных возрастных категорий:</a:t>
            </a:r>
          </a:p>
          <a:p>
            <a:pPr algn="just">
              <a:buNone/>
            </a:pPr>
            <a:r>
              <a:rPr lang="ru-RU" dirty="0" smtClean="0">
                <a:latin typeface="Times New Roman" pitchFamily="18" charset="0"/>
                <a:cs typeface="Times New Roman" pitchFamily="18" charset="0"/>
              </a:rPr>
              <a:t>  - представляемая в виде изображения или описания жестокости, физического и (или) психического насилия, преступления или иного антиобщественного действия;</a:t>
            </a:r>
          </a:p>
          <a:p>
            <a:pPr algn="just">
              <a:buNone/>
            </a:pPr>
            <a:r>
              <a:rPr lang="ru-RU" dirty="0" smtClean="0">
                <a:latin typeface="Times New Roman" pitchFamily="18" charset="0"/>
                <a:cs typeface="Times New Roman" pitchFamily="18" charset="0"/>
              </a:rPr>
              <a:t> -  вызывающая у детей страх, ужас или панику, в том числе представляемая в виде изображения или описания в унижающей человеческое достоинство форме ненасильственной смерти, заболевания, самоубийства, несчастного случая, аварии или катастрофы и (или) их последствий;</a:t>
            </a:r>
          </a:p>
          <a:p>
            <a:pPr algn="just">
              <a:buNone/>
            </a:pPr>
            <a:r>
              <a:rPr lang="ru-RU" dirty="0" smtClean="0">
                <a:latin typeface="Times New Roman" pitchFamily="18" charset="0"/>
                <a:cs typeface="Times New Roman" pitchFamily="18" charset="0"/>
              </a:rPr>
              <a:t> -  представляемая в виде изображения или описания половых отношений между мужчиной и женщиной;</a:t>
            </a:r>
          </a:p>
          <a:p>
            <a:pPr algn="just">
              <a:buNone/>
            </a:pPr>
            <a:r>
              <a:rPr lang="ru-RU" dirty="0" smtClean="0">
                <a:latin typeface="Times New Roman" pitchFamily="18" charset="0"/>
                <a:cs typeface="Times New Roman" pitchFamily="18" charset="0"/>
              </a:rPr>
              <a:t> -  содержащая бранные слова и выражения, не относящиеся к нецензурной </a:t>
            </a:r>
            <a:r>
              <a:rPr lang="ru-RU" dirty="0" smtClean="0"/>
              <a:t>брани.</a:t>
            </a:r>
          </a:p>
          <a:p>
            <a:endParaRPr lang="ru-RU"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1520" y="116632"/>
            <a:ext cx="5688632" cy="1224136"/>
          </a:xfrm>
        </p:spPr>
        <p:txBody>
          <a:bodyPr>
            <a:normAutofit/>
          </a:bodyPr>
          <a:lstStyle/>
          <a:p>
            <a:pPr algn="l"/>
            <a:r>
              <a:rPr lang="ru-RU" sz="3200" b="1" u="sng" dirty="0" smtClean="0"/>
              <a:t>Классификация </a:t>
            </a:r>
            <a:r>
              <a:rPr lang="ru-RU" sz="3200" b="1" u="sng" dirty="0" err="1" smtClean="0"/>
              <a:t>Интернет-угроз</a:t>
            </a:r>
            <a:r>
              <a:rPr lang="ru-RU" sz="3200" b="1" u="sng" dirty="0" smtClean="0"/>
              <a:t> </a:t>
            </a:r>
            <a:br>
              <a:rPr lang="ru-RU" sz="3200" b="1" u="sng" dirty="0" smtClean="0"/>
            </a:br>
            <a:r>
              <a:rPr lang="ru-RU" sz="3200" b="1" u="sng" dirty="0" smtClean="0"/>
              <a:t>психолога В. </a:t>
            </a:r>
            <a:r>
              <a:rPr lang="ru-RU" sz="3200" b="1" u="sng" dirty="0" err="1" smtClean="0"/>
              <a:t>Паксеваткиной</a:t>
            </a:r>
            <a:endParaRPr lang="ru-RU" sz="3200" b="1" u="sng" dirty="0"/>
          </a:p>
        </p:txBody>
      </p:sp>
      <p:sp>
        <p:nvSpPr>
          <p:cNvPr id="3" name="Содержимое 2"/>
          <p:cNvSpPr>
            <a:spLocks noGrp="1"/>
          </p:cNvSpPr>
          <p:nvPr>
            <p:ph idx="1"/>
          </p:nvPr>
        </p:nvSpPr>
        <p:spPr>
          <a:xfrm>
            <a:off x="457200" y="1412776"/>
            <a:ext cx="8229600" cy="5112568"/>
          </a:xfrm>
        </p:spPr>
        <p:txBody>
          <a:bodyPr>
            <a:noAutofit/>
          </a:bodyPr>
          <a:lstStyle/>
          <a:p>
            <a:pPr marL="514350" indent="-514350" algn="just">
              <a:buFont typeface="+mj-lt"/>
              <a:buAutoNum type="arabicPeriod"/>
            </a:pPr>
            <a:r>
              <a:rPr lang="ru-RU" sz="1600" dirty="0" err="1" smtClean="0">
                <a:latin typeface="Times New Roman" pitchFamily="18" charset="0"/>
                <a:cs typeface="Times New Roman" pitchFamily="18" charset="0"/>
              </a:rPr>
              <a:t>Контентные</a:t>
            </a:r>
            <a:r>
              <a:rPr lang="ru-RU" sz="1600" dirty="0" smtClean="0">
                <a:latin typeface="Times New Roman" pitchFamily="18" charset="0"/>
                <a:cs typeface="Times New Roman" pitchFamily="18" charset="0"/>
              </a:rPr>
              <a:t> риски (разнообразные материалы,</a:t>
            </a:r>
          </a:p>
          <a:p>
            <a:pPr marL="514350" indent="-514350" algn="just">
              <a:buNone/>
            </a:pPr>
            <a:r>
              <a:rPr lang="ru-RU" sz="1600" dirty="0" smtClean="0">
                <a:latin typeface="Times New Roman" pitchFamily="18" charset="0"/>
                <a:cs typeface="Times New Roman" pitchFamily="18" charset="0"/>
              </a:rPr>
              <a:t> содержащие вредоносную (опасную), противозаконную</a:t>
            </a:r>
          </a:p>
          <a:p>
            <a:pPr marL="514350" indent="-514350" algn="just">
              <a:buNone/>
            </a:pPr>
            <a:r>
              <a:rPr lang="ru-RU" sz="1600" dirty="0" smtClean="0">
                <a:latin typeface="Times New Roman" pitchFamily="18" charset="0"/>
                <a:cs typeface="Times New Roman" pitchFamily="18" charset="0"/>
              </a:rPr>
              <a:t> и неэтичную информацию);</a:t>
            </a:r>
          </a:p>
          <a:p>
            <a:pPr marL="514350" indent="-514350" algn="just">
              <a:buNone/>
            </a:pPr>
            <a:r>
              <a:rPr lang="ru-RU" sz="1600" dirty="0" smtClean="0">
                <a:latin typeface="Times New Roman" pitchFamily="18" charset="0"/>
                <a:cs typeface="Times New Roman" pitchFamily="18" charset="0"/>
              </a:rPr>
              <a:t>2. Коммуникационные риски (установление дружеских отношений с ребенком с целью изнасилования. Злоумышленник нередко общается в интернете с ребенком, выдавая себя за ровесника либо ребенка немного старше. Также, </a:t>
            </a:r>
            <a:r>
              <a:rPr lang="ru-RU" sz="1600" dirty="0" err="1" smtClean="0">
                <a:latin typeface="Times New Roman" pitchFamily="18" charset="0"/>
                <a:cs typeface="Times New Roman" pitchFamily="18" charset="0"/>
              </a:rPr>
              <a:t>киберпреследование</a:t>
            </a:r>
            <a:r>
              <a:rPr lang="ru-RU" sz="1600" dirty="0" smtClean="0">
                <a:latin typeface="Times New Roman" pitchFamily="18" charset="0"/>
                <a:cs typeface="Times New Roman" pitchFamily="18" charset="0"/>
              </a:rPr>
              <a:t> может принимать такие формы, как обмен информацией, контактами или изображениями, запугивание, подражание, хулиганство (</a:t>
            </a:r>
            <a:r>
              <a:rPr lang="ru-RU" sz="1600" dirty="0" err="1" smtClean="0">
                <a:latin typeface="Times New Roman" pitchFamily="18" charset="0"/>
                <a:cs typeface="Times New Roman" pitchFamily="18" charset="0"/>
              </a:rPr>
              <a:t>интернет-троллинг</a:t>
            </a:r>
            <a:r>
              <a:rPr lang="ru-RU" sz="1600" dirty="0" smtClean="0">
                <a:latin typeface="Times New Roman" pitchFamily="18" charset="0"/>
                <a:cs typeface="Times New Roman" pitchFamily="18" charset="0"/>
              </a:rPr>
              <a:t>) и социальное бойкотирование</a:t>
            </a:r>
          </a:p>
          <a:p>
            <a:pPr marL="514350" indent="-514350" algn="just">
              <a:buNone/>
            </a:pPr>
            <a:r>
              <a:rPr lang="ru-RU" sz="1600" dirty="0" smtClean="0">
                <a:latin typeface="Times New Roman" pitchFamily="18" charset="0"/>
                <a:cs typeface="Times New Roman" pitchFamily="18" charset="0"/>
              </a:rPr>
              <a:t>3. Потребительские риски, в частности </a:t>
            </a:r>
            <a:r>
              <a:rPr lang="ru-RU" sz="1600" dirty="0" err="1" smtClean="0">
                <a:latin typeface="Times New Roman" pitchFamily="18" charset="0"/>
                <a:cs typeface="Times New Roman" pitchFamily="18" charset="0"/>
              </a:rPr>
              <a:t>кибермошенничество</a:t>
            </a:r>
            <a:r>
              <a:rPr lang="ru-RU" sz="1600" dirty="0" smtClean="0">
                <a:latin typeface="Times New Roman" pitchFamily="18" charset="0"/>
                <a:cs typeface="Times New Roman" pitchFamily="18" charset="0"/>
              </a:rPr>
              <a:t> (причинение материального или иного ущерба путем хищения личной информации пользователя (номера банковских счетов, паспортные данные, коды, пароли и др.). Помимо этого, с процессом глобализации стало легким и доступным способом приобретение товаров через </a:t>
            </a:r>
            <a:r>
              <a:rPr lang="ru-RU" sz="1600" dirty="0" err="1" smtClean="0">
                <a:latin typeface="Times New Roman" pitchFamily="18" charset="0"/>
                <a:cs typeface="Times New Roman" pitchFamily="18" charset="0"/>
              </a:rPr>
              <a:t>Интернет-магазины</a:t>
            </a:r>
            <a:r>
              <a:rPr lang="ru-RU" sz="1600" dirty="0" smtClean="0">
                <a:latin typeface="Times New Roman" pitchFamily="18" charset="0"/>
                <a:cs typeface="Times New Roman" pitchFamily="18" charset="0"/>
              </a:rPr>
              <a:t>, однако создаются множество сайтов и групп в социальных сетях, предлагающие товары за низкую цену. Нередко такие привлекательные предложения оказываются обманом, в результате которого подросток тратит денежные средства.</a:t>
            </a:r>
          </a:p>
          <a:p>
            <a:pPr marL="514350" indent="-514350" algn="just">
              <a:buNone/>
            </a:pPr>
            <a:r>
              <a:rPr lang="ru-RU" sz="1600" dirty="0" smtClean="0">
                <a:latin typeface="Times New Roman" pitchFamily="18" charset="0"/>
                <a:cs typeface="Times New Roman" pitchFamily="18" charset="0"/>
              </a:rPr>
              <a:t>4. Электронные риски (различное программное обеспечение (вирусы, черви, «троянские кони», шпионские программы, боты и др.), которое может нанести вред компьютеру и нарушить конфиденциальность хранящейся в нем информации). </a:t>
            </a:r>
            <a:endParaRPr lang="ru-RU" sz="1600" dirty="0">
              <a:latin typeface="Times New Roman" pitchFamily="18" charset="0"/>
              <a:cs typeface="Times New Roman" pitchFamily="18" charset="0"/>
            </a:endParaRPr>
          </a:p>
        </p:txBody>
      </p:sp>
      <p:pic>
        <p:nvPicPr>
          <p:cNvPr id="4" name="Рисунок 3" descr="https://i.pinimg.com/736x/c1/6e/5f/c16e5f0eefb4423a542750b6a6508cad.jpg"/>
          <p:cNvPicPr/>
          <p:nvPr/>
        </p:nvPicPr>
        <p:blipFill>
          <a:blip r:embed="rId2" cstate="print"/>
          <a:srcRect/>
          <a:stretch>
            <a:fillRect/>
          </a:stretch>
        </p:blipFill>
        <p:spPr bwMode="auto">
          <a:xfrm>
            <a:off x="6012160" y="188640"/>
            <a:ext cx="3024336" cy="1800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Школа\Documents\интернат\интернет и дети\9uwgMF1GVFQ.jpg"/>
          <p:cNvPicPr>
            <a:picLocks noGrp="1" noChangeAspect="1" noChangeArrowheads="1"/>
          </p:cNvPicPr>
          <p:nvPr>
            <p:ph idx="1"/>
          </p:nvPr>
        </p:nvPicPr>
        <p:blipFill>
          <a:blip r:embed="rId2" cstate="print"/>
          <a:srcRect/>
          <a:stretch>
            <a:fillRect/>
          </a:stretch>
        </p:blipFill>
        <p:spPr bwMode="auto">
          <a:xfrm>
            <a:off x="67151" y="476672"/>
            <a:ext cx="9076849" cy="5649491"/>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07504" y="0"/>
            <a:ext cx="8820472" cy="6480720"/>
          </a:xfrm>
        </p:spPr>
        <p:txBody>
          <a:bodyPr>
            <a:noAutofit/>
          </a:bodyPr>
          <a:lstStyle/>
          <a:p>
            <a:pPr algn="ctr">
              <a:buNone/>
            </a:pPr>
            <a:r>
              <a:rPr lang="ru-RU" sz="1800" dirty="0" smtClean="0">
                <a:latin typeface="Times New Roman" pitchFamily="18" charset="0"/>
                <a:cs typeface="Times New Roman" pitchFamily="18" charset="0"/>
              </a:rPr>
              <a:t>	</a:t>
            </a:r>
            <a:r>
              <a:rPr lang="ru-RU" sz="1800" u="sng" dirty="0" smtClean="0">
                <a:latin typeface="Times New Roman" pitchFamily="18" charset="0"/>
                <a:cs typeface="Times New Roman" pitchFamily="18" charset="0"/>
              </a:rPr>
              <a:t> Программы, направленные на безопасное использование интернета, действующие в России</a:t>
            </a:r>
          </a:p>
          <a:p>
            <a:pPr algn="just"/>
            <a:r>
              <a:rPr lang="ru-RU" sz="1800" dirty="0" smtClean="0">
                <a:latin typeface="Times New Roman" pitchFamily="18" charset="0"/>
                <a:cs typeface="Times New Roman" pitchFamily="18" charset="0"/>
              </a:rPr>
              <a:t>с конца 2007 г. применяется система блокирования сайтов «Чистая линия». </a:t>
            </a:r>
          </a:p>
          <a:p>
            <a:pPr algn="just"/>
            <a:r>
              <a:rPr lang="ru-RU" sz="1800" dirty="0" smtClean="0">
                <a:latin typeface="Times New Roman" pitchFamily="18" charset="0"/>
                <a:cs typeface="Times New Roman" pitchFamily="18" charset="0"/>
              </a:rPr>
              <a:t>В 2008 г. создан Центр безопасного Интернета в России (содержит материалы об </a:t>
            </a:r>
            <a:r>
              <a:rPr lang="ru-RU" sz="1800" dirty="0" err="1" smtClean="0">
                <a:latin typeface="Times New Roman" pitchFamily="18" charset="0"/>
                <a:cs typeface="Times New Roman" pitchFamily="18" charset="0"/>
              </a:rPr>
              <a:t>Интернет-угрозах</a:t>
            </a:r>
            <a:r>
              <a:rPr lang="ru-RU" sz="1800" dirty="0" smtClean="0">
                <a:latin typeface="Times New Roman" pitchFamily="18" charset="0"/>
                <a:cs typeface="Times New Roman" pitchFamily="18" charset="0"/>
              </a:rPr>
              <a:t>, памятки, видеоролики, статистику, раздел консультаций и психологической помощи и «горячую линию» по сбору информации о противоправном </a:t>
            </a:r>
            <a:r>
              <a:rPr lang="ru-RU" sz="1800" dirty="0" err="1" smtClean="0">
                <a:latin typeface="Times New Roman" pitchFamily="18" charset="0"/>
                <a:cs typeface="Times New Roman" pitchFamily="18" charset="0"/>
              </a:rPr>
              <a:t>контенте</a:t>
            </a:r>
            <a:r>
              <a:rPr lang="ru-RU" sz="1800" dirty="0" smtClean="0">
                <a:latin typeface="Times New Roman" pitchFamily="18" charset="0"/>
                <a:cs typeface="Times New Roman" pitchFamily="18" charset="0"/>
              </a:rPr>
              <a:t> и содействию его закрытию, а также специальные тематические проекты). </a:t>
            </a:r>
          </a:p>
          <a:p>
            <a:pPr algn="just"/>
            <a:r>
              <a:rPr lang="ru-RU" sz="1800" dirty="0" smtClean="0">
                <a:latin typeface="Times New Roman" pitchFamily="18" charset="0"/>
                <a:cs typeface="Times New Roman" pitchFamily="18" charset="0"/>
              </a:rPr>
              <a:t>В 2010 г. Декларация «За безопасность детей и молодежи в Интернете». </a:t>
            </a:r>
          </a:p>
          <a:p>
            <a:pPr algn="just"/>
            <a:r>
              <a:rPr lang="ru-RU" sz="1800" dirty="0" smtClean="0">
                <a:latin typeface="Times New Roman" pitchFamily="18" charset="0"/>
                <a:cs typeface="Times New Roman" pitchFamily="18" charset="0"/>
              </a:rPr>
              <a:t>В январе 2011 г. учреждена Лига безопасного Интернета, представляющего собой некоммерческое партнерство, главная цель которого — искоренение опасного </a:t>
            </a:r>
            <a:r>
              <a:rPr lang="ru-RU" sz="1800" dirty="0" err="1" smtClean="0">
                <a:latin typeface="Times New Roman" pitchFamily="18" charset="0"/>
                <a:cs typeface="Times New Roman" pitchFamily="18" charset="0"/>
              </a:rPr>
              <a:t>контента</a:t>
            </a:r>
            <a:r>
              <a:rPr lang="ru-RU" sz="1800" dirty="0" smtClean="0">
                <a:latin typeface="Times New Roman" pitchFamily="18" charset="0"/>
                <a:cs typeface="Times New Roman" pitchFamily="18" charset="0"/>
              </a:rPr>
              <a:t> в сети Интернет. </a:t>
            </a:r>
          </a:p>
          <a:p>
            <a:pPr algn="just"/>
            <a:r>
              <a:rPr lang="ru-RU" sz="1800" dirty="0" smtClean="0">
                <a:latin typeface="Times New Roman" pitchFamily="18" charset="0"/>
                <a:cs typeface="Times New Roman" pitchFamily="18" charset="0"/>
              </a:rPr>
              <a:t>Начиная с 2012 года осуществляет свою деятельность Фонд «Разумный интернет», в задачи которого входят, как поддержка гуманитарных сетевых проектов (доменная зона «Дети»), так и развитие специальных Интернет-ресурсов.</a:t>
            </a:r>
          </a:p>
          <a:p>
            <a:pPr algn="just"/>
            <a:r>
              <a:rPr lang="ru-RU" sz="1800" dirty="0" smtClean="0">
                <a:latin typeface="Times New Roman" pitchFamily="18" charset="0"/>
                <a:cs typeface="Times New Roman" pitchFamily="18" charset="0"/>
              </a:rPr>
              <a:t>С 2012 года вступил в силу ФЗ «О защите детей от информации, причиняющей вред их здоровью и развитию», обеспечивающий информационную безопасность несовершеннолетних, путем закрепления перечня запрещенной информации для детей и возрастного классификатора продукции информационного пространства. В Законе регламентировано понятие информационная безопасность детей — состояние защищенности детей, при котором отсутствует риск, связанный с причинением информацией вреда их здоровью и (или) физическому, психическому, духовному, нравственному развитию. </a:t>
            </a:r>
            <a:endParaRPr lang="ru-RU" sz="18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07504" y="116632"/>
            <a:ext cx="8856984" cy="6480720"/>
          </a:xfrm>
        </p:spPr>
        <p:txBody>
          <a:bodyPr>
            <a:normAutofit fontScale="32500" lnSpcReduction="20000"/>
          </a:bodyPr>
          <a:lstStyle/>
          <a:p>
            <a:pPr algn="ctr">
              <a:buNone/>
            </a:pPr>
            <a:r>
              <a:rPr lang="ru-RU" sz="8600" b="1" i="1" dirty="0" smtClean="0">
                <a:latin typeface="Times New Roman" pitchFamily="18" charset="0"/>
                <a:cs typeface="Times New Roman" pitchFamily="18" charset="0"/>
              </a:rPr>
              <a:t>Отрицательные моменты общения ребенка и компьютера</a:t>
            </a:r>
            <a:endParaRPr lang="ru-RU" sz="8600" dirty="0" smtClean="0">
              <a:latin typeface="Times New Roman" pitchFamily="18" charset="0"/>
              <a:cs typeface="Times New Roman" pitchFamily="18" charset="0"/>
            </a:endParaRPr>
          </a:p>
          <a:p>
            <a:pPr marL="514350" indent="-514350">
              <a:buNone/>
            </a:pPr>
            <a:r>
              <a:rPr lang="ru-RU" sz="5600" u="sng" dirty="0" smtClean="0">
                <a:latin typeface="Times New Roman" pitchFamily="18" charset="0"/>
                <a:cs typeface="Times New Roman" pitchFamily="18" charset="0"/>
              </a:rPr>
              <a:t>основные негативные факторы</a:t>
            </a:r>
            <a:r>
              <a:rPr lang="ru-RU" sz="5600" dirty="0" smtClean="0">
                <a:latin typeface="Times New Roman" pitchFamily="18" charset="0"/>
                <a:cs typeface="Times New Roman" pitchFamily="18" charset="0"/>
              </a:rPr>
              <a:t>:</a:t>
            </a:r>
          </a:p>
          <a:p>
            <a:pPr marL="514350" indent="-514350">
              <a:buFont typeface="+mj-lt"/>
              <a:buAutoNum type="arabicPeriod"/>
            </a:pPr>
            <a:r>
              <a:rPr lang="ru-RU" sz="5600" dirty="0" smtClean="0">
                <a:latin typeface="Times New Roman" pitchFamily="18" charset="0"/>
                <a:cs typeface="Times New Roman" pitchFamily="18" charset="0"/>
              </a:rPr>
              <a:t> нагрузка на зрение, </a:t>
            </a:r>
          </a:p>
          <a:p>
            <a:pPr marL="514350" indent="-514350">
              <a:buFont typeface="+mj-lt"/>
              <a:buAutoNum type="arabicPeriod"/>
            </a:pPr>
            <a:r>
              <a:rPr lang="ru-RU" sz="5600" dirty="0" smtClean="0">
                <a:latin typeface="Times New Roman" pitchFamily="18" charset="0"/>
                <a:cs typeface="Times New Roman" pitchFamily="18" charset="0"/>
              </a:rPr>
              <a:t>стеснённая поза, </a:t>
            </a:r>
          </a:p>
          <a:p>
            <a:pPr marL="514350" indent="-514350">
              <a:buFont typeface="+mj-lt"/>
              <a:buAutoNum type="arabicPeriod"/>
            </a:pPr>
            <a:r>
              <a:rPr lang="ru-RU" sz="5600" dirty="0" smtClean="0">
                <a:latin typeface="Times New Roman" pitchFamily="18" charset="0"/>
                <a:cs typeface="Times New Roman" pitchFamily="18" charset="0"/>
              </a:rPr>
              <a:t>нагрузка на психику, </a:t>
            </a:r>
          </a:p>
          <a:p>
            <a:pPr marL="514350" indent="-514350">
              <a:buFont typeface="+mj-lt"/>
              <a:buAutoNum type="arabicPeriod"/>
            </a:pPr>
            <a:r>
              <a:rPr lang="ru-RU" sz="5600" dirty="0" smtClean="0">
                <a:latin typeface="Times New Roman" pitchFamily="18" charset="0"/>
                <a:cs typeface="Times New Roman" pitchFamily="18" charset="0"/>
              </a:rPr>
              <a:t>излучение. </a:t>
            </a:r>
          </a:p>
          <a:p>
            <a:pPr>
              <a:buNone/>
            </a:pPr>
            <a:r>
              <a:rPr lang="ru-RU" sz="5600" dirty="0" smtClean="0">
                <a:latin typeface="Times New Roman" pitchFamily="18" charset="0"/>
                <a:cs typeface="Times New Roman" pitchFamily="18" charset="0"/>
              </a:rPr>
              <a:t>Рассмотрим </a:t>
            </a:r>
            <a:r>
              <a:rPr lang="ru-RU" sz="5600" b="1" dirty="0" smtClean="0">
                <a:latin typeface="Times New Roman" pitchFamily="18" charset="0"/>
                <a:cs typeface="Times New Roman" pitchFamily="18" charset="0"/>
              </a:rPr>
              <a:t>влияние компьютера на психику ребёнка</a:t>
            </a:r>
            <a:r>
              <a:rPr lang="ru-RU" sz="5600" dirty="0" smtClean="0">
                <a:latin typeface="Times New Roman" pitchFamily="18" charset="0"/>
                <a:cs typeface="Times New Roman" pitchFamily="18" charset="0"/>
              </a:rPr>
              <a:t>.</a:t>
            </a:r>
          </a:p>
          <a:p>
            <a:pPr>
              <a:buNone/>
            </a:pPr>
            <a:r>
              <a:rPr lang="ru-RU" sz="5600" dirty="0" smtClean="0">
                <a:latin typeface="Times New Roman" pitchFamily="18" charset="0"/>
                <a:cs typeface="Times New Roman" pitchFamily="18" charset="0"/>
              </a:rPr>
              <a:t>Компьютер по степени сосредоточенности внимания малыша можно сравнить с вождением автомобиля для</a:t>
            </a:r>
          </a:p>
          <a:p>
            <a:pPr>
              <a:buNone/>
            </a:pPr>
            <a:r>
              <a:rPr lang="ru-RU" sz="5600" dirty="0" smtClean="0">
                <a:latin typeface="Times New Roman" pitchFamily="18" charset="0"/>
                <a:cs typeface="Times New Roman" pitchFamily="18" charset="0"/>
              </a:rPr>
              <a:t>взрослого человека. Игры требуют огромного нервного напряжения, которого практически невозможно добиться</a:t>
            </a:r>
          </a:p>
          <a:p>
            <a:pPr>
              <a:buNone/>
            </a:pPr>
            <a:r>
              <a:rPr lang="ru-RU" sz="5600" dirty="0" smtClean="0">
                <a:latin typeface="Times New Roman" pitchFamily="18" charset="0"/>
                <a:cs typeface="Times New Roman" pitchFamily="18" charset="0"/>
              </a:rPr>
              <a:t>в обычных условиях. Следовательно, необходимо снижать уровень психической нагрузки </a:t>
            </a:r>
            <a:r>
              <a:rPr lang="ru-RU" sz="5600" dirty="0" err="1" smtClean="0">
                <a:latin typeface="Times New Roman" pitchFamily="18" charset="0"/>
                <a:cs typeface="Times New Roman" pitchFamily="18" charset="0"/>
              </a:rPr>
              <a:t>ребёгка</a:t>
            </a:r>
            <a:r>
              <a:rPr lang="ru-RU" sz="5600" dirty="0" smtClean="0">
                <a:latin typeface="Times New Roman" pitchFamily="18" charset="0"/>
                <a:cs typeface="Times New Roman" pitchFamily="18" charset="0"/>
              </a:rPr>
              <a:t> при общении с</a:t>
            </a:r>
          </a:p>
          <a:p>
            <a:pPr>
              <a:buNone/>
            </a:pPr>
            <a:r>
              <a:rPr lang="ru-RU" sz="5600" dirty="0" smtClean="0">
                <a:latin typeface="Times New Roman" pitchFamily="18" charset="0"/>
                <a:cs typeface="Times New Roman" pitchFamily="18" charset="0"/>
              </a:rPr>
              <a:t>компьютером:</a:t>
            </a:r>
          </a:p>
          <a:p>
            <a:r>
              <a:rPr lang="ru-RU" sz="5600" dirty="0" smtClean="0">
                <a:latin typeface="Times New Roman" pitchFamily="18" charset="0"/>
                <a:cs typeface="Times New Roman" pitchFamily="18" charset="0"/>
              </a:rPr>
              <a:t>следует делать перерывы на подвижную деятельность (для детей до трех лет желательно вообще исключить компьютер, малышам 3-4 лет желательно играть не более 15 минут, с перерывом в середине игры, в 5-6 лет ребенок может общаться с ребенком уже около получаса, но с двумя перерывами, 6-7 летние дети способны играть в компьютер без вреда для психического развития около часа, но с тремя перерывами.</a:t>
            </a:r>
          </a:p>
          <a:p>
            <a:r>
              <a:rPr lang="ru-RU" sz="5600" dirty="0" smtClean="0">
                <a:latin typeface="Times New Roman" pitchFamily="18" charset="0"/>
                <a:cs typeface="Times New Roman" pitchFamily="18" charset="0"/>
              </a:rPr>
              <a:t>необходимо учитывать содержательную характеристику игр ( </a:t>
            </a:r>
            <a:r>
              <a:rPr lang="ru-RU" sz="5600" i="1" dirty="0" smtClean="0">
                <a:latin typeface="Times New Roman" pitchFamily="18" charset="0"/>
                <a:cs typeface="Times New Roman" pitchFamily="18" charset="0"/>
              </a:rPr>
              <a:t>выбирайте игру в соответствии с интересами и способностями ребенка</a:t>
            </a:r>
            <a:r>
              <a:rPr lang="ru-RU" sz="5600" dirty="0" smtClean="0">
                <a:latin typeface="Times New Roman" pitchFamily="18" charset="0"/>
                <a:cs typeface="Times New Roman" pitchFamily="18" charset="0"/>
              </a:rPr>
              <a:t>)</a:t>
            </a:r>
          </a:p>
          <a:p>
            <a:endParaRPr lang="ru-RU"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07504" y="116632"/>
            <a:ext cx="8928992" cy="6408712"/>
          </a:xfrm>
        </p:spPr>
        <p:txBody>
          <a:bodyPr>
            <a:normAutofit fontScale="55000" lnSpcReduction="20000"/>
          </a:bodyPr>
          <a:lstStyle/>
          <a:p>
            <a:pPr algn="ctr">
              <a:buNone/>
            </a:pPr>
            <a:r>
              <a:rPr lang="ru-RU" sz="5100" b="1" i="1" dirty="0" smtClean="0">
                <a:latin typeface="Times New Roman" pitchFamily="18" charset="0"/>
                <a:cs typeface="Times New Roman" pitchFamily="18" charset="0"/>
              </a:rPr>
              <a:t>Положительные моменты общения ребенка и компьютера</a:t>
            </a:r>
          </a:p>
          <a:p>
            <a:pPr algn="ctr">
              <a:buNone/>
            </a:pPr>
            <a:endParaRPr lang="ru-RU" sz="3400" dirty="0" smtClean="0">
              <a:latin typeface="Times New Roman" pitchFamily="18" charset="0"/>
              <a:cs typeface="Times New Roman" pitchFamily="18" charset="0"/>
            </a:endParaRPr>
          </a:p>
          <a:p>
            <a:pPr algn="just"/>
            <a:r>
              <a:rPr lang="ru-RU" sz="2900" dirty="0" smtClean="0">
                <a:latin typeface="Times New Roman" pitchFamily="18" charset="0"/>
                <a:cs typeface="Times New Roman" pitchFamily="18" charset="0"/>
              </a:rPr>
              <a:t> </a:t>
            </a:r>
            <a:r>
              <a:rPr lang="ru-RU" sz="2900" b="1" dirty="0" smtClean="0">
                <a:latin typeface="Times New Roman" pitchFamily="18" charset="0"/>
                <a:cs typeface="Times New Roman" pitchFamily="18" charset="0"/>
              </a:rPr>
              <a:t>развитие способности сначала мыслить, а только затем действовать</a:t>
            </a:r>
            <a:r>
              <a:rPr lang="ru-RU" sz="2900" dirty="0" smtClean="0">
                <a:latin typeface="Times New Roman" pitchFamily="18" charset="0"/>
                <a:cs typeface="Times New Roman" pitchFamily="18" charset="0"/>
              </a:rPr>
              <a:t>. Данный навык необходим при обучении в школе, но, ни детский сад, ни родители не способны его до конца сформировать в силу развития определенных структур головного мозга. Такое поведение обусловлено развитием теоретического мышления и в первую очередь связано с осознанием необходимого способа действия для решения различных задач: учебной, игровой, изобразительной или другой. Также происходит развитие логического, оперативного мышления, умения прогнозировать.</a:t>
            </a:r>
          </a:p>
          <a:p>
            <a:pPr algn="just"/>
            <a:r>
              <a:rPr lang="ru-RU" sz="2900" dirty="0" smtClean="0">
                <a:latin typeface="Times New Roman" pitchFamily="18" charset="0"/>
                <a:cs typeface="Times New Roman" pitchFamily="18" charset="0"/>
              </a:rPr>
              <a:t> </a:t>
            </a:r>
            <a:r>
              <a:rPr lang="ru-RU" sz="2900" b="1" dirty="0" smtClean="0">
                <a:latin typeface="Times New Roman" pitchFamily="18" charset="0"/>
                <a:cs typeface="Times New Roman" pitchFamily="18" charset="0"/>
              </a:rPr>
              <a:t>ознакомление ребенка с исследовательской работой</a:t>
            </a:r>
            <a:r>
              <a:rPr lang="ru-RU" sz="2900" dirty="0" smtClean="0">
                <a:latin typeface="Times New Roman" pitchFamily="18" charset="0"/>
                <a:cs typeface="Times New Roman" pitchFamily="18" charset="0"/>
              </a:rPr>
              <a:t>. В процессе игры ребенок пробует, проверяет, делает выводы, корректирует свои действия в соответствии с желаемым результатом. И в игре это сделать гораздо проще и быстрее, чем в реальной жизни.</a:t>
            </a:r>
          </a:p>
          <a:p>
            <a:pPr algn="just"/>
            <a:r>
              <a:rPr lang="ru-RU" sz="2900" b="1" dirty="0" smtClean="0">
                <a:latin typeface="Times New Roman" pitchFamily="18" charset="0"/>
                <a:cs typeface="Times New Roman" pitchFamily="18" charset="0"/>
              </a:rPr>
              <a:t>развитие ориентации ребенка в пространстве</a:t>
            </a:r>
            <a:r>
              <a:rPr lang="ru-RU" sz="2900" dirty="0" smtClean="0">
                <a:latin typeface="Times New Roman" pitchFamily="18" charset="0"/>
                <a:cs typeface="Times New Roman" pitchFamily="18" charset="0"/>
              </a:rPr>
              <a:t>. В играх действия рук нужно сочетать с картинкой на экране. Таким образом, развивается необходимая зрительно-моторная координация.</a:t>
            </a:r>
          </a:p>
          <a:p>
            <a:pPr algn="just"/>
            <a:r>
              <a:rPr lang="ru-RU" sz="2900" b="1" dirty="0" smtClean="0">
                <a:latin typeface="Times New Roman" pitchFamily="18" charset="0"/>
                <a:cs typeface="Times New Roman" pitchFamily="18" charset="0"/>
              </a:rPr>
              <a:t>повышение способности к социальной адаптации</a:t>
            </a:r>
            <a:r>
              <a:rPr lang="ru-RU" sz="2900" dirty="0" smtClean="0">
                <a:latin typeface="Times New Roman" pitchFamily="18" charset="0"/>
                <a:cs typeface="Times New Roman" pitchFamily="18" charset="0"/>
              </a:rPr>
              <a:t>, столь необходимой при переходе в школу. Компьютерные игры и достижения в них способствуют повышению уверенности в себе, самооценки.</a:t>
            </a:r>
          </a:p>
          <a:p>
            <a:pPr algn="just">
              <a:buNone/>
            </a:pPr>
            <a:endParaRPr lang="ru-RU" sz="2900" dirty="0" smtClean="0">
              <a:latin typeface="Times New Roman" pitchFamily="18" charset="0"/>
              <a:cs typeface="Times New Roman" pitchFamily="18" charset="0"/>
            </a:endParaRPr>
          </a:p>
          <a:p>
            <a:pPr algn="just">
              <a:buNone/>
            </a:pPr>
            <a:r>
              <a:rPr lang="ru-RU" sz="2900" dirty="0" smtClean="0">
                <a:latin typeface="Times New Roman" pitchFamily="18" charset="0"/>
                <a:cs typeface="Times New Roman" pitchFamily="18" charset="0"/>
              </a:rPr>
              <a:t>	Важно помнить, что во всем хороша мера, так при длительном взаимодействии с компьютером эти положительные качества могут превратиться в отрицательные: точность и аккуратность в педантизм, развитие творческих способностей в ригидность, зависимость мыслительных процессов от техники. Сам по себе компьютер не является ни плохим, ни хорошим, и каким он станет для вашего ребенка, зависит только от вас. Всякое лекарство может стать ядом, если принято в не разумных дозах.</a:t>
            </a:r>
          </a:p>
          <a:p>
            <a:pPr algn="just"/>
            <a:endParaRPr lang="ru-RU" sz="29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Grp="1" noChangeAspect="1" noChangeArrowheads="1"/>
          </p:cNvPicPr>
          <p:nvPr>
            <p:ph idx="1"/>
          </p:nvPr>
        </p:nvPicPr>
        <p:blipFill>
          <a:blip r:embed="rId2" cstate="print"/>
          <a:srcRect/>
          <a:stretch>
            <a:fillRect/>
          </a:stretch>
        </p:blipFill>
        <p:spPr bwMode="auto">
          <a:xfrm>
            <a:off x="467544" y="260648"/>
            <a:ext cx="8066066" cy="5721499"/>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Grp="1" noChangeAspect="1" noChangeArrowheads="1"/>
          </p:cNvPicPr>
          <p:nvPr>
            <p:ph idx="1"/>
          </p:nvPr>
        </p:nvPicPr>
        <p:blipFill>
          <a:blip r:embed="rId2" cstate="print"/>
          <a:srcRect/>
          <a:stretch>
            <a:fillRect/>
          </a:stretch>
        </p:blipFill>
        <p:spPr bwMode="auto">
          <a:xfrm>
            <a:off x="-180528" y="548680"/>
            <a:ext cx="9082029" cy="557748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Grp="1" noChangeAspect="1" noChangeArrowheads="1"/>
          </p:cNvPicPr>
          <p:nvPr>
            <p:ph idx="1"/>
          </p:nvPr>
        </p:nvPicPr>
        <p:blipFill>
          <a:blip r:embed="rId2" cstate="print"/>
          <a:srcRect/>
          <a:stretch>
            <a:fillRect/>
          </a:stretch>
        </p:blipFill>
        <p:spPr bwMode="auto">
          <a:xfrm>
            <a:off x="395536" y="332656"/>
            <a:ext cx="8255189" cy="583264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Grp="1" noChangeAspect="1" noChangeArrowheads="1"/>
          </p:cNvPicPr>
          <p:nvPr>
            <p:ph idx="1"/>
          </p:nvPr>
        </p:nvPicPr>
        <p:blipFill>
          <a:blip r:embed="rId2" cstate="print"/>
          <a:srcRect/>
          <a:stretch>
            <a:fillRect/>
          </a:stretch>
        </p:blipFill>
        <p:spPr bwMode="auto">
          <a:xfrm>
            <a:off x="683568" y="0"/>
            <a:ext cx="7848872" cy="648072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Grp="1" noChangeAspect="1" noChangeArrowheads="1"/>
          </p:cNvPicPr>
          <p:nvPr>
            <p:ph idx="1"/>
          </p:nvPr>
        </p:nvPicPr>
        <p:blipFill>
          <a:blip r:embed="rId2" cstate="print"/>
          <a:srcRect/>
          <a:stretch>
            <a:fillRect/>
          </a:stretch>
        </p:blipFill>
        <p:spPr bwMode="auto">
          <a:xfrm>
            <a:off x="0" y="116631"/>
            <a:ext cx="8892480" cy="3403295"/>
          </a:xfrm>
          <a:prstGeom prst="rect">
            <a:avLst/>
          </a:prstGeom>
          <a:noFill/>
          <a:ln w="9525">
            <a:noFill/>
            <a:miter lim="800000"/>
            <a:headEnd/>
            <a:tailEnd/>
          </a:ln>
        </p:spPr>
      </p:pic>
      <p:pic>
        <p:nvPicPr>
          <p:cNvPr id="3075" name="Picture 3"/>
          <p:cNvPicPr>
            <a:picLocks noChangeAspect="1" noChangeArrowheads="1"/>
          </p:cNvPicPr>
          <p:nvPr/>
        </p:nvPicPr>
        <p:blipFill>
          <a:blip r:embed="rId3" cstate="print"/>
          <a:srcRect/>
          <a:stretch>
            <a:fillRect/>
          </a:stretch>
        </p:blipFill>
        <p:spPr bwMode="auto">
          <a:xfrm>
            <a:off x="213026" y="3645024"/>
            <a:ext cx="8930974" cy="266429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Grp="1" noChangeAspect="1" noChangeArrowheads="1"/>
          </p:cNvPicPr>
          <p:nvPr>
            <p:ph idx="1"/>
          </p:nvPr>
        </p:nvPicPr>
        <p:blipFill>
          <a:blip r:embed="rId2" cstate="print"/>
          <a:srcRect/>
          <a:stretch>
            <a:fillRect/>
          </a:stretch>
        </p:blipFill>
        <p:spPr bwMode="auto">
          <a:xfrm>
            <a:off x="755576" y="152670"/>
            <a:ext cx="7776863" cy="651669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Grp="1" noChangeAspect="1" noChangeArrowheads="1"/>
          </p:cNvPicPr>
          <p:nvPr>
            <p:ph idx="1"/>
          </p:nvPr>
        </p:nvPicPr>
        <p:blipFill>
          <a:blip r:embed="rId2" cstate="print"/>
          <a:srcRect/>
          <a:stretch>
            <a:fillRect/>
          </a:stretch>
        </p:blipFill>
        <p:spPr bwMode="auto">
          <a:xfrm>
            <a:off x="-39285" y="0"/>
            <a:ext cx="9183285"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Grp="1" noChangeAspect="1" noChangeArrowheads="1"/>
          </p:cNvPicPr>
          <p:nvPr>
            <p:ph idx="1"/>
          </p:nvPr>
        </p:nvPicPr>
        <p:blipFill>
          <a:blip r:embed="rId2" cstate="print"/>
          <a:srcRect/>
          <a:stretch>
            <a:fillRect/>
          </a:stretch>
        </p:blipFill>
        <p:spPr bwMode="auto">
          <a:xfrm>
            <a:off x="-33324" y="0"/>
            <a:ext cx="9177324" cy="674136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2.jpeg"/></Relationships>
</file>

<file path=ppt/theme/theme1.xml><?xml version="1.0" encoding="utf-8"?>
<a:theme xmlns:a="http://schemas.openxmlformats.org/drawingml/2006/main" name="Эркер">
  <a:themeElements>
    <a:clrScheme name="Серая">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Эркер">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Эркер">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206</TotalTime>
  <Words>363</Words>
  <Application>Microsoft Office PowerPoint</Application>
  <PresentationFormat>Экран (4:3)</PresentationFormat>
  <Paragraphs>58</Paragraphs>
  <Slides>17</Slides>
  <Notes>0</Notes>
  <HiddenSlides>0</HiddenSlides>
  <MMClips>0</MMClips>
  <ScaleCrop>false</ScaleCrop>
  <HeadingPairs>
    <vt:vector size="6" baseType="variant">
      <vt:variant>
        <vt:lpstr>Использованные шрифты</vt:lpstr>
      </vt:variant>
      <vt:variant>
        <vt:i4>6</vt:i4>
      </vt:variant>
      <vt:variant>
        <vt:lpstr>Тема</vt:lpstr>
      </vt:variant>
      <vt:variant>
        <vt:i4>2</vt:i4>
      </vt:variant>
      <vt:variant>
        <vt:lpstr>Заголовки слайдов</vt:lpstr>
      </vt:variant>
      <vt:variant>
        <vt:i4>17</vt:i4>
      </vt:variant>
    </vt:vector>
  </HeadingPairs>
  <TitlesOfParts>
    <vt:vector size="25" baseType="lpstr">
      <vt:lpstr>Calibri</vt:lpstr>
      <vt:lpstr>Century Schoolbook</vt:lpstr>
      <vt:lpstr>Constantia</vt:lpstr>
      <vt:lpstr>Times New Roman</vt:lpstr>
      <vt:lpstr>Wingdings</vt:lpstr>
      <vt:lpstr>Wingdings 2</vt:lpstr>
      <vt:lpstr>Эркер</vt:lpstr>
      <vt:lpstr>Поток</vt:lpstr>
      <vt:lpstr> Обеспечение информационной безопасности детей. Влияние информационного пространства  (телевидения, интернет-пространства)  на психику несовершеннолетнего</vt:lpstr>
      <vt:lpstr>Презентация PowerPoint</vt:lpstr>
      <vt:lpstr>Презентация PowerPoint</vt:lpstr>
      <vt:lpstr>Презентация PowerPoint</vt:lpstr>
      <vt:lpstr>Классификация Интернет-угроз  психолога В. Паксеваткиной</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Пользователь Windows</dc:creator>
  <cp:lastModifiedBy>OK</cp:lastModifiedBy>
  <cp:revision>27</cp:revision>
  <dcterms:created xsi:type="dcterms:W3CDTF">2020-12-02T08:10:20Z</dcterms:created>
  <dcterms:modified xsi:type="dcterms:W3CDTF">2020-12-18T16:53:22Z</dcterms:modified>
</cp:coreProperties>
</file>