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1" r:id="rId4"/>
    <p:sldId id="279" r:id="rId5"/>
    <p:sldId id="292" r:id="rId6"/>
    <p:sldId id="281" r:id="rId7"/>
    <p:sldId id="282" r:id="rId8"/>
    <p:sldId id="283" r:id="rId9"/>
    <p:sldId id="286" r:id="rId10"/>
    <p:sldId id="284" r:id="rId11"/>
    <p:sldId id="287" r:id="rId12"/>
    <p:sldId id="285" r:id="rId13"/>
    <p:sldId id="288" r:id="rId14"/>
    <p:sldId id="289" r:id="rId15"/>
    <p:sldId id="29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FFFF99"/>
    <a:srgbClr val="FFFFCC"/>
    <a:srgbClr val="BCE2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3" d="100"/>
          <a:sy n="43" d="100"/>
        </p:scale>
        <p:origin x="792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5CE9-632E-4571-ABD5-BB3B15B40804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D537-A61E-4236-A61C-A85F0B7EC97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1901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5CE9-632E-4571-ABD5-BB3B15B40804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D537-A61E-4236-A61C-A85F0B7EC97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341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5CE9-632E-4571-ABD5-BB3B15B40804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D537-A61E-4236-A61C-A85F0B7EC97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6662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5CE9-632E-4571-ABD5-BB3B15B40804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D537-A61E-4236-A61C-A85F0B7EC97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0269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5CE9-632E-4571-ABD5-BB3B15B40804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D537-A61E-4236-A61C-A85F0B7EC97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7927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5CE9-632E-4571-ABD5-BB3B15B40804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D537-A61E-4236-A61C-A85F0B7EC97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3282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5CE9-632E-4571-ABD5-BB3B15B40804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D537-A61E-4236-A61C-A85F0B7EC97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3000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5CE9-632E-4571-ABD5-BB3B15B40804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D537-A61E-4236-A61C-A85F0B7EC97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3957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5CE9-632E-4571-ABD5-BB3B15B40804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D537-A61E-4236-A61C-A85F0B7EC97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7365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5CE9-632E-4571-ABD5-BB3B15B40804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D537-A61E-4236-A61C-A85F0B7EC97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9313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5CE9-632E-4571-ABD5-BB3B15B40804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CD537-A61E-4236-A61C-A85F0B7EC97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2933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99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75CE9-632E-4571-ABD5-BB3B15B40804}" type="datetimeFigureOut">
              <a:rPr lang="ru-RU" smtClean="0"/>
              <a:pPr/>
              <a:t>28.01.2021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CD537-A61E-4236-A61C-A85F0B7EC97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7097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https://muzhor.krl.muzkult.ru/media/2018/08/26/1229507165/image_image_1150260.JPG" TargetMode="External"/><Relationship Id="rId3" Type="http://schemas.openxmlformats.org/officeDocument/2006/relationships/image" Target="https://avatars.mds.yandex.net/get-altay/1777247/2a0000016ae330bf63295e4f23fe2e2fa411/XXL" TargetMode="External"/><Relationship Id="rId7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http://www.npsve.ru/newsenergy/images/80451.jpg" TargetMode="External"/><Relationship Id="rId10" Type="http://schemas.openxmlformats.org/officeDocument/2006/relationships/image" Target="../media/image5.png"/><Relationship Id="rId4" Type="http://schemas.openxmlformats.org/officeDocument/2006/relationships/image" Target="../media/image7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5.png"/><Relationship Id="rId7" Type="http://schemas.openxmlformats.org/officeDocument/2006/relationships/image" Target="../media/image1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11" Type="http://schemas.openxmlformats.org/officeDocument/2006/relationships/image" Target="../media/image19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11" Type="http://schemas.openxmlformats.org/officeDocument/2006/relationships/image" Target="../media/image5.png"/><Relationship Id="rId5" Type="http://schemas.openxmlformats.org/officeDocument/2006/relationships/image" Target="../media/image24.jpeg"/><Relationship Id="rId10" Type="http://schemas.openxmlformats.org/officeDocument/2006/relationships/image" Target="../media/image29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Relationship Id="rId9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11" Type="http://schemas.openxmlformats.org/officeDocument/2006/relationships/image" Target="../media/image5.png"/><Relationship Id="rId5" Type="http://schemas.openxmlformats.org/officeDocument/2006/relationships/image" Target="../media/image52.jpeg"/><Relationship Id="rId10" Type="http://schemas.openxmlformats.org/officeDocument/2006/relationships/image" Target="../media/image57.jpeg"/><Relationship Id="rId4" Type="http://schemas.openxmlformats.org/officeDocument/2006/relationships/image" Target="../media/image51.jpeg"/><Relationship Id="rId9" Type="http://schemas.openxmlformats.org/officeDocument/2006/relationships/image" Target="../media/image5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10" Type="http://schemas.openxmlformats.org/officeDocument/2006/relationships/image" Target="../media/image5.png"/><Relationship Id="rId4" Type="http://schemas.openxmlformats.org/officeDocument/2006/relationships/image" Target="../media/image60.jpeg"/><Relationship Id="rId9" Type="http://schemas.openxmlformats.org/officeDocument/2006/relationships/image" Target="../media/image6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7" Type="http://schemas.openxmlformats.org/officeDocument/2006/relationships/image" Target="../media/image70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png"/><Relationship Id="rId5" Type="http://schemas.openxmlformats.org/officeDocument/2006/relationships/image" Target="../media/image5.png"/><Relationship Id="rId4" Type="http://schemas.openxmlformats.org/officeDocument/2006/relationships/image" Target="../media/image6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1514" y="3554611"/>
            <a:ext cx="10544174" cy="2908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300" dirty="0" smtClean="0">
                <a:solidFill>
                  <a:srgbClr val="006600"/>
                </a:solidFill>
              </a:rPr>
              <a:t>проект</a:t>
            </a:r>
            <a:r>
              <a:rPr lang="ru-RU" sz="3300" b="1" dirty="0" smtClean="0">
                <a:solidFill>
                  <a:srgbClr val="006600"/>
                </a:solidFill>
              </a:rPr>
              <a:t> </a:t>
            </a:r>
          </a:p>
          <a:p>
            <a:pPr algn="ctr"/>
            <a:r>
              <a:rPr lang="ru-RU" sz="3300" b="1" dirty="0" smtClean="0">
                <a:solidFill>
                  <a:srgbClr val="006600"/>
                </a:solidFill>
              </a:rPr>
              <a:t> Социальное партнерство в образовательном пространстве микрорайона (</a:t>
            </a:r>
            <a:r>
              <a:rPr lang="ru-RU" sz="3300" b="1" dirty="0" err="1" smtClean="0">
                <a:solidFill>
                  <a:srgbClr val="006600"/>
                </a:solidFill>
              </a:rPr>
              <a:t>Сулажгора</a:t>
            </a:r>
            <a:r>
              <a:rPr lang="ru-RU" sz="3300" b="1" dirty="0" smtClean="0">
                <a:solidFill>
                  <a:srgbClr val="006600"/>
                </a:solidFill>
              </a:rPr>
              <a:t>)</a:t>
            </a:r>
            <a:endParaRPr lang="ru-RU" sz="3300" dirty="0" smtClean="0">
              <a:solidFill>
                <a:srgbClr val="006600"/>
              </a:solidFill>
            </a:endParaRPr>
          </a:p>
          <a:p>
            <a:pPr algn="ctr"/>
            <a:endParaRPr lang="ru-RU" sz="2100" b="1" dirty="0" smtClean="0">
              <a:solidFill>
                <a:srgbClr val="C00000"/>
              </a:solidFill>
            </a:endParaRPr>
          </a:p>
          <a:p>
            <a:pPr algn="ctr"/>
            <a:endParaRPr lang="ru-RU" sz="2100" b="1" dirty="0" smtClean="0">
              <a:solidFill>
                <a:srgbClr val="C00000"/>
              </a:solidFill>
            </a:endParaRPr>
          </a:p>
          <a:p>
            <a:pPr algn="ctr"/>
            <a:r>
              <a:rPr lang="ru-RU" sz="2100" b="1" dirty="0" smtClean="0">
                <a:solidFill>
                  <a:srgbClr val="006600"/>
                </a:solidFill>
              </a:rPr>
              <a:t>28 января 2021 года</a:t>
            </a:r>
          </a:p>
          <a:p>
            <a:pPr algn="ctr"/>
            <a:r>
              <a:rPr lang="ru-RU" sz="2100" b="1" dirty="0" smtClean="0">
                <a:solidFill>
                  <a:srgbClr val="006600"/>
                </a:solidFill>
              </a:rPr>
              <a:t>г. Петрозаводск</a:t>
            </a:r>
            <a:endParaRPr lang="ru-RU" sz="2100" b="1" dirty="0">
              <a:solidFill>
                <a:srgbClr val="0066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7237" y="214313"/>
            <a:ext cx="1101566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700" b="1" dirty="0">
                <a:solidFill>
                  <a:srgbClr val="006600"/>
                </a:solidFill>
                <a:latin typeface="Calibri" panose="020F0502020204030204" pitchFamily="34" charset="0"/>
              </a:rPr>
              <a:t>Публичная презентация итогов работы </a:t>
            </a:r>
            <a:r>
              <a:rPr lang="ru-RU" sz="2700" b="1" dirty="0" smtClean="0">
                <a:solidFill>
                  <a:srgbClr val="006600"/>
                </a:solidFill>
                <a:latin typeface="Calibri" panose="020F0502020204030204" pitchFamily="34" charset="0"/>
              </a:rPr>
              <a:t> </a:t>
            </a:r>
            <a:r>
              <a:rPr lang="ru-RU" sz="2700" b="1" dirty="0">
                <a:solidFill>
                  <a:srgbClr val="006600"/>
                </a:solidFill>
                <a:latin typeface="Calibri" panose="020F0502020204030204" pitchFamily="34" charset="0"/>
              </a:rPr>
              <a:t>образовательных организаций</a:t>
            </a:r>
          </a:p>
        </p:txBody>
      </p:sp>
      <p:pic>
        <p:nvPicPr>
          <p:cNvPr id="19458" name="Picture 2" descr="https://im0-tub-ru.yandex.net/i?id=ce3f3fdfc5d423ca2947daa7dc7adbd2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84701" y="914400"/>
            <a:ext cx="2433747" cy="25860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87285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etp\Desktop\БУКЛЕТЫ\сад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9" t="4938" r="3381" b="6175"/>
          <a:stretch/>
        </p:blipFill>
        <p:spPr bwMode="auto">
          <a:xfrm>
            <a:off x="8500139" y="1642515"/>
            <a:ext cx="2846066" cy="28211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Рисунок 2"/>
          <p:cNvPicPr/>
          <p:nvPr/>
        </p:nvPicPr>
        <p:blipFill>
          <a:blip r:embed="rId3" cstate="print"/>
          <a:srcRect b="10507"/>
          <a:stretch>
            <a:fillRect/>
          </a:stretch>
        </p:blipFill>
        <p:spPr bwMode="auto">
          <a:xfrm>
            <a:off x="703999" y="1622837"/>
            <a:ext cx="3111320" cy="2740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Татьяна Петровна\Desktop\БУКЛЕТЫ\здания\23 школа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31701" y="1662443"/>
            <a:ext cx="2712049" cy="2718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186113" y="1085849"/>
            <a:ext cx="578001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b="1" dirty="0" smtClean="0">
                <a:solidFill>
                  <a:srgbClr val="006600"/>
                </a:solidFill>
                <a:latin typeface="Calibri" panose="020F0502020204030204" pitchFamily="34" charset="0"/>
                <a:cs typeface="Times New Roman" pitchFamily="18" charset="0"/>
              </a:rPr>
              <a:t>Социальные партнеры проекта</a:t>
            </a:r>
            <a:endParaRPr lang="ru-RU" sz="2100" b="1" dirty="0">
              <a:solidFill>
                <a:srgbClr val="006600"/>
              </a:solidFill>
              <a:latin typeface="Calibri" panose="020F0502020204030204" pitchFamily="34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8172450" y="4713198"/>
            <a:ext cx="373946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ea typeface="Times New Roman" pitchFamily="18" charset="0"/>
                <a:cs typeface="Times New Roman" pitchFamily="18" charset="0"/>
              </a:rPr>
              <a:t>ДОУ «Детский сад № 22» «Яблонька»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 smtClean="0">
                <a:solidFill>
                  <a:srgbClr val="006600"/>
                </a:solidFill>
                <a:ea typeface="Times New Roman" pitchFamily="18" charset="0"/>
                <a:cs typeface="Times New Roman" pitchFamily="18" charset="0"/>
              </a:rPr>
              <a:t>Заведующий –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 smtClean="0">
                <a:solidFill>
                  <a:srgbClr val="006600"/>
                </a:solidFill>
                <a:ea typeface="Times New Roman" pitchFamily="18" charset="0"/>
                <a:cs typeface="Times New Roman" pitchFamily="18" charset="0"/>
              </a:rPr>
              <a:t>Галина Владимировна </a:t>
            </a:r>
            <a:r>
              <a:rPr lang="ru-RU" b="1" dirty="0" err="1" smtClean="0">
                <a:solidFill>
                  <a:srgbClr val="006600"/>
                </a:solidFill>
                <a:ea typeface="Times New Roman" pitchFamily="18" charset="0"/>
                <a:cs typeface="Times New Roman" pitchFamily="18" charset="0"/>
              </a:rPr>
              <a:t>Чанжалова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ea typeface="Times New Roman" pitchFamily="18" charset="0"/>
                <a:cs typeface="Times New Roman" pitchFamily="18" charset="0"/>
              </a:rPr>
              <a:t>  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006600"/>
              </a:solidFill>
              <a:effectLst/>
              <a:cs typeface="Times New Roman" pitchFamily="18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424163" y="4571036"/>
            <a:ext cx="339212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Calibri" panose="020F0502020204030204" pitchFamily="34" charset="0"/>
                <a:ea typeface="Times New Roman" pitchFamily="18" charset="0"/>
                <a:cs typeface="Times New Roman" pitchFamily="18" charset="0"/>
              </a:rPr>
              <a:t>МОУ «Средняя школа № 12»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 smtClean="0">
                <a:solidFill>
                  <a:srgbClr val="006600"/>
                </a:solidFill>
                <a:latin typeface="Calibri" panose="020F0502020204030204" pitchFamily="34" charset="0"/>
                <a:cs typeface="Times New Roman" pitchFamily="18" charset="0"/>
              </a:rPr>
              <a:t>Директор –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 smtClean="0">
                <a:solidFill>
                  <a:srgbClr val="006600"/>
                </a:solidFill>
                <a:latin typeface="Calibri" panose="020F0502020204030204" pitchFamily="34" charset="0"/>
                <a:cs typeface="Times New Roman" pitchFamily="18" charset="0"/>
              </a:rPr>
              <a:t>Татьяна Николаевна Богданова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6600"/>
              </a:solidFill>
              <a:effectLst/>
              <a:latin typeface="Calibri" panose="020F0502020204030204" pitchFamily="34" charset="0"/>
              <a:cs typeface="Times New Roman" pitchFamily="18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4292781" y="4502233"/>
            <a:ext cx="3495369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Calibri" panose="020F0502020204030204" pitchFamily="34" charset="0"/>
                <a:ea typeface="Times New Roman" pitchFamily="18" charset="0"/>
                <a:cs typeface="Times New Roman" pitchFamily="18" charset="0"/>
              </a:rPr>
              <a:t>ГОУ Республики Карелия "Специальная (коррекционная) общеобразовательная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Calibri" panose="020F0502020204030204" pitchFamily="34" charset="0"/>
                <a:ea typeface="Times New Roman" pitchFamily="18" charset="0"/>
                <a:cs typeface="Times New Roman" pitchFamily="18" charset="0"/>
              </a:rPr>
              <a:t>школа - интернат № 23«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 smtClean="0">
                <a:solidFill>
                  <a:srgbClr val="006600"/>
                </a:solidFill>
                <a:latin typeface="Calibri" panose="020F0502020204030204" pitchFamily="34" charset="0"/>
                <a:cs typeface="Times New Roman" pitchFamily="18" charset="0"/>
              </a:rPr>
              <a:t>Директор –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 smtClean="0">
                <a:solidFill>
                  <a:srgbClr val="006600"/>
                </a:solidFill>
                <a:latin typeface="Calibri" panose="020F0502020204030204" pitchFamily="34" charset="0"/>
                <a:cs typeface="Times New Roman" pitchFamily="18" charset="0"/>
              </a:rPr>
              <a:t>Ольга Анатольевна Фёдорова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6600"/>
              </a:solidFill>
              <a:effectLst/>
              <a:latin typeface="Calibri" panose="020F0502020204030204" pitchFamily="34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00036" y="0"/>
            <a:ext cx="11358563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100" b="1" dirty="0" smtClean="0">
                <a:solidFill>
                  <a:srgbClr val="006600"/>
                </a:solidFill>
              </a:rPr>
              <a:t> </a:t>
            </a:r>
            <a:r>
              <a:rPr lang="ru-RU" sz="2500" b="1" dirty="0" smtClean="0">
                <a:solidFill>
                  <a:srgbClr val="006600"/>
                </a:solidFill>
              </a:rPr>
              <a:t>Социальное партнерство в образовательном пространстве микрорайона (</a:t>
            </a:r>
            <a:r>
              <a:rPr lang="ru-RU" sz="2500" b="1" dirty="0" err="1" smtClean="0">
                <a:solidFill>
                  <a:srgbClr val="006600"/>
                </a:solidFill>
              </a:rPr>
              <a:t>Сулажгора</a:t>
            </a:r>
            <a:r>
              <a:rPr lang="ru-RU" sz="2500" b="1" dirty="0" smtClean="0">
                <a:solidFill>
                  <a:srgbClr val="006600"/>
                </a:solidFill>
              </a:rPr>
              <a:t>)</a:t>
            </a:r>
            <a:endParaRPr lang="ru-RU" sz="2500" dirty="0" smtClean="0">
              <a:solidFill>
                <a:srgbClr val="006600"/>
              </a:solidFill>
            </a:endParaRPr>
          </a:p>
        </p:txBody>
      </p:sp>
      <p:pic>
        <p:nvPicPr>
          <p:cNvPr id="10" name="Рисунок 9" descr="C:\Users\Татьяна Петровна\Desktop\image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346205" y="83046"/>
            <a:ext cx="714798" cy="695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2806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get-altay/1777247/2a0000016ae330bf63295e4f23fe2e2fa411/XXL"/>
          <p:cNvPicPr/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653730" y="402824"/>
            <a:ext cx="2446658" cy="1997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http://www.npsve.ru/newsenergy/images/80451.jpg"/>
          <p:cNvPicPr/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1143722" y="3743325"/>
            <a:ext cx="2842491" cy="184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sun9-61.userapi.com/c850632/v850632567/1019ec/GN0uGvWtezs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88143" y="709022"/>
            <a:ext cx="2276476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muzhor.krl.muzkult.ru/media/2018/08/26/1229507165/image_image_1150260.JPG"/>
          <p:cNvPicPr/>
          <p:nvPr/>
        </p:nvPicPr>
        <p:blipFill>
          <a:blip r:embed="rId7" r:link="rId8" cstate="print"/>
          <a:srcRect/>
          <a:stretch>
            <a:fillRect/>
          </a:stretch>
        </p:blipFill>
        <p:spPr bwMode="auto">
          <a:xfrm>
            <a:off x="7106424" y="3822856"/>
            <a:ext cx="3057525" cy="198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1307969" y="5867881"/>
            <a:ext cx="22532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6600"/>
                </a:solidFill>
                <a:cs typeface="Times New Roman" pitchFamily="18" charset="0"/>
              </a:rPr>
              <a:t>Петрозаводская ТЭЦ</a:t>
            </a:r>
            <a:endParaRPr lang="ru-RU" b="1" dirty="0">
              <a:solidFill>
                <a:srgbClr val="006600"/>
              </a:solidFill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97269" y="2558534"/>
            <a:ext cx="1828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6600"/>
                </a:solidFill>
                <a:cs typeface="Times New Roman" pitchFamily="18" charset="0"/>
              </a:rPr>
              <a:t>Библиотека № 7</a:t>
            </a:r>
            <a:endParaRPr lang="ru-RU" b="1" dirty="0">
              <a:solidFill>
                <a:srgbClr val="006600"/>
              </a:solidFill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86188" y="3057525"/>
            <a:ext cx="34147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6600"/>
                </a:solidFill>
                <a:cs typeface="Times New Roman" pitchFamily="18" charset="0"/>
              </a:rPr>
              <a:t>Центр помощи детям </a:t>
            </a:r>
          </a:p>
          <a:p>
            <a:pPr algn="ctr"/>
            <a:r>
              <a:rPr lang="ru-RU" b="1" dirty="0" smtClean="0">
                <a:solidFill>
                  <a:srgbClr val="006600"/>
                </a:solidFill>
                <a:cs typeface="Times New Roman" pitchFamily="18" charset="0"/>
              </a:rPr>
              <a:t>«Надежда»</a:t>
            </a:r>
            <a:endParaRPr lang="ru-RU" b="1" dirty="0">
              <a:solidFill>
                <a:srgbClr val="006600"/>
              </a:solidFill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15139" y="5877520"/>
            <a:ext cx="4057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6600"/>
                </a:solidFill>
                <a:latin typeface="Calibri" panose="020F0502020204030204" pitchFamily="34" charset="0"/>
                <a:cs typeface="Times New Roman" pitchFamily="18" charset="0"/>
              </a:rPr>
              <a:t>Детская музыкально-хоровая школа (филиал)</a:t>
            </a:r>
            <a:endParaRPr lang="ru-RU" b="1" dirty="0">
              <a:solidFill>
                <a:srgbClr val="006600"/>
              </a:solidFill>
              <a:latin typeface="Calibri" panose="020F0502020204030204" pitchFamily="34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367715" y="2654082"/>
            <a:ext cx="3257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6600"/>
                </a:solidFill>
                <a:cs typeface="Times New Roman" pitchFamily="18" charset="0"/>
              </a:rPr>
              <a:t>Совет ветеранов </a:t>
            </a:r>
          </a:p>
          <a:p>
            <a:pPr algn="ctr"/>
            <a:r>
              <a:rPr lang="ru-RU" b="1" dirty="0" smtClean="0">
                <a:solidFill>
                  <a:srgbClr val="006600"/>
                </a:solidFill>
                <a:cs typeface="Times New Roman" pitchFamily="18" charset="0"/>
              </a:rPr>
              <a:t>микрорайона </a:t>
            </a:r>
            <a:r>
              <a:rPr lang="ru-RU" b="1" dirty="0" err="1" smtClean="0">
                <a:solidFill>
                  <a:srgbClr val="006600"/>
                </a:solidFill>
                <a:cs typeface="Times New Roman" pitchFamily="18" charset="0"/>
              </a:rPr>
              <a:t>Сулажгора</a:t>
            </a:r>
            <a:endParaRPr lang="ru-RU" b="1" dirty="0">
              <a:solidFill>
                <a:srgbClr val="006600"/>
              </a:solidFill>
              <a:cs typeface="Times New Roman" pitchFamily="18" charset="0"/>
            </a:endParaRPr>
          </a:p>
        </p:txBody>
      </p:sp>
      <p:pic>
        <p:nvPicPr>
          <p:cNvPr id="13" name="Picture 7" descr="DSC0034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6333" y="585788"/>
            <a:ext cx="2577805" cy="1932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13" descr="C:\Users\Татьяна Петровна\Desktop\image.pn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615576" y="210708"/>
            <a:ext cx="1296144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C:\Users\Татьяна Петровна\Desktop\image.pn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529851" y="182133"/>
            <a:ext cx="1296144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34947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38" y="166274"/>
            <a:ext cx="2695074" cy="2021305"/>
          </a:xfrm>
          <a:prstGeom prst="rect">
            <a:avLst/>
          </a:prstGeom>
        </p:spPr>
      </p:pic>
      <p:pic>
        <p:nvPicPr>
          <p:cNvPr id="4" name="Рисунок 3" descr="C:\Users\Татьяна Петровна\Desktop\image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46205" y="83046"/>
            <a:ext cx="714798" cy="695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652318" y="96385"/>
            <a:ext cx="219126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 smtClean="0">
                <a:solidFill>
                  <a:srgbClr val="006600"/>
                </a:solidFill>
              </a:rPr>
              <a:t>Мы - вместе</a:t>
            </a:r>
            <a:endParaRPr lang="ru-RU" sz="2500" b="1" dirty="0">
              <a:solidFill>
                <a:srgbClr val="0066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162" y="3114553"/>
            <a:ext cx="2401330" cy="18009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61" y="2553351"/>
            <a:ext cx="2327842" cy="174588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162" y="760192"/>
            <a:ext cx="2496065" cy="187204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043" y="1176926"/>
            <a:ext cx="2509795" cy="188234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3789" y="166274"/>
            <a:ext cx="2446638" cy="183497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0388" y="2431573"/>
            <a:ext cx="2652584" cy="198943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01" y="4822875"/>
            <a:ext cx="2463114" cy="184733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595" y="3477294"/>
            <a:ext cx="2018371" cy="2691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900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6">
            <a:extLst>
              <a:ext uri="{FF2B5EF4-FFF2-40B4-BE49-F238E27FC236}">
                <a16:creationId xmlns="" xmlns:a16="http://schemas.microsoft.com/office/drawing/2014/main" id="{D8BE004A-6015-4339-9C13-4855BDF93D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399" y="152400"/>
            <a:ext cx="1537840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3" name="Group 1">
            <a:extLst>
              <a:ext uri="{FF2B5EF4-FFF2-40B4-BE49-F238E27FC236}">
                <a16:creationId xmlns="" xmlns:a16="http://schemas.microsoft.com/office/drawing/2014/main" id="{9EF9BC7F-6C0D-4244-873A-F5E422CA2B0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79876" y="4443"/>
            <a:ext cx="11486445" cy="10512425"/>
            <a:chOff x="1034" y="778"/>
            <a:chExt cx="10747" cy="16556"/>
          </a:xfrm>
        </p:grpSpPr>
        <p:sp>
          <p:nvSpPr>
            <p:cNvPr id="4" name="AutoShape 55">
              <a:extLst>
                <a:ext uri="{FF2B5EF4-FFF2-40B4-BE49-F238E27FC236}">
                  <a16:creationId xmlns="" xmlns:a16="http://schemas.microsoft.com/office/drawing/2014/main" id="{1F5F1389-E756-4622-8FBC-77E26724399F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161" y="778"/>
              <a:ext cx="10620" cy="165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5" name="Rectangle 54">
              <a:extLst>
                <a:ext uri="{FF2B5EF4-FFF2-40B4-BE49-F238E27FC236}">
                  <a16:creationId xmlns="" xmlns:a16="http://schemas.microsoft.com/office/drawing/2014/main" id="{D80F87CB-1C46-451D-BECF-4100176FE9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6" y="778"/>
              <a:ext cx="8007" cy="530"/>
            </a:xfrm>
            <a:prstGeom prst="rect">
              <a:avLst/>
            </a:prstGeom>
            <a:solidFill>
              <a:srgbClr val="9BBB59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4E6128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Структурная модель</a:t>
              </a:r>
              <a:r>
                <a:rPr kumimoji="0" lang="ru-RU" altLang="ru-RU" sz="16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ru-RU" sz="1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социального партнерства в образовательном пространстве микрорайона</a:t>
              </a:r>
              <a:endParaRPr kumimoji="0" lang="ru-RU" altLang="ru-RU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" name="Rectangle 53">
              <a:extLst>
                <a:ext uri="{FF2B5EF4-FFF2-40B4-BE49-F238E27FC236}">
                  <a16:creationId xmlns="" xmlns:a16="http://schemas.microsoft.com/office/drawing/2014/main" id="{60ADB56B-A29F-4CC2-B0DF-60E1903C0B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83" y="4156"/>
              <a:ext cx="3866" cy="1880"/>
            </a:xfrm>
            <a:prstGeom prst="rect">
              <a:avLst/>
            </a:prstGeom>
            <a:solidFill>
              <a:srgbClr val="4F81BD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243F60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-сформировать образовательное пространство микрорайона </a:t>
              </a:r>
              <a:r>
                <a:rPr kumimoji="0" lang="ru-RU" altLang="ru-RU" sz="12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Сулажгора</a:t>
              </a:r>
              <a:r>
                <a:rPr kumimoji="0" lang="ru-RU" altLang="ru-RU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, используя внутренние и внешние связи; </a:t>
              </a:r>
              <a:endParaRPr kumimoji="0" lang="ru-RU" altLang="ru-RU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- создать сетевую организацию;</a:t>
              </a:r>
              <a:endParaRPr kumimoji="0" lang="ru-RU" altLang="ru-RU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- обеспечить сопровождение  индивидуальных образовательных траекторий обучающихся;</a:t>
              </a:r>
              <a:endParaRPr kumimoji="0" lang="ru-RU" altLang="ru-RU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;</a:t>
              </a:r>
              <a:endPara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" name="Rectangle 52">
              <a:extLst>
                <a:ext uri="{FF2B5EF4-FFF2-40B4-BE49-F238E27FC236}">
                  <a16:creationId xmlns="" xmlns:a16="http://schemas.microsoft.com/office/drawing/2014/main" id="{A69039DA-18DD-427C-949B-B3620B135D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12" y="4086"/>
              <a:ext cx="3713" cy="1997"/>
            </a:xfrm>
            <a:prstGeom prst="rect">
              <a:avLst/>
            </a:prstGeom>
            <a:solidFill>
              <a:srgbClr val="4F81BD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243F60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- реализовать идеи государственно-общественного характера управления школой;</a:t>
              </a:r>
              <a:endParaRPr kumimoji="0" lang="ru-RU" altLang="ru-RU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- развить потребности личностного участия в образовательном пространстве микрорайона</a:t>
              </a:r>
              <a:endParaRPr kumimoji="0" lang="ru-RU" altLang="ru-RU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" name="Line 51">
              <a:extLst>
                <a:ext uri="{FF2B5EF4-FFF2-40B4-BE49-F238E27FC236}">
                  <a16:creationId xmlns="" xmlns:a16="http://schemas.microsoft.com/office/drawing/2014/main" id="{4E4EEAE4-5288-4205-BF80-BB30E6794F8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01" y="14994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9" name="Rectangle 50">
              <a:extLst>
                <a:ext uri="{FF2B5EF4-FFF2-40B4-BE49-F238E27FC236}">
                  <a16:creationId xmlns="" xmlns:a16="http://schemas.microsoft.com/office/drawing/2014/main" id="{C04E6D16-A119-43DA-BBEA-3B22F31024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4" y="2725"/>
              <a:ext cx="1012" cy="8790"/>
            </a:xfrm>
            <a:prstGeom prst="rect">
              <a:avLst/>
            </a:prstGeom>
            <a:solidFill>
              <a:srgbClr val="9BBB59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4E6128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Электронная образовательная среда</a:t>
              </a:r>
              <a:endPara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" name="Rectangle 49">
              <a:extLst>
                <a:ext uri="{FF2B5EF4-FFF2-40B4-BE49-F238E27FC236}">
                  <a16:creationId xmlns="" xmlns:a16="http://schemas.microsoft.com/office/drawing/2014/main" id="{3397292C-CD3D-4815-AD47-4DCE4A25BB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01" y="2600"/>
              <a:ext cx="1060" cy="8978"/>
            </a:xfrm>
            <a:prstGeom prst="rect">
              <a:avLst/>
            </a:prstGeom>
            <a:solidFill>
              <a:srgbClr val="9BBB59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4E6128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0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Электронная образовательная среда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" name="Rectangle 48">
              <a:extLst>
                <a:ext uri="{FF2B5EF4-FFF2-40B4-BE49-F238E27FC236}">
                  <a16:creationId xmlns="" xmlns:a16="http://schemas.microsoft.com/office/drawing/2014/main" id="{4B8185A4-0D77-4781-86BA-047D40A3F2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57" y="3384"/>
              <a:ext cx="8025" cy="587"/>
            </a:xfrm>
            <a:prstGeom prst="rect">
              <a:avLst/>
            </a:prstGeom>
            <a:solidFill>
              <a:srgbClr val="9BBB59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4E6128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Задачи </a:t>
              </a:r>
              <a:r>
                <a:rPr kumimoji="0" lang="ru-RU" altLang="ru-RU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социального партнерства в образовательном пространстве микрорайона</a:t>
              </a:r>
              <a:endParaRPr kumimoji="0" lang="ru-RU" altLang="ru-RU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" name="Line 47">
              <a:extLst>
                <a:ext uri="{FF2B5EF4-FFF2-40B4-BE49-F238E27FC236}">
                  <a16:creationId xmlns="" xmlns:a16="http://schemas.microsoft.com/office/drawing/2014/main" id="{424583D0-8BB3-41BD-AF68-BD09D84F746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076" y="1826"/>
              <a:ext cx="1" cy="1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3" name="Line 46">
              <a:extLst>
                <a:ext uri="{FF2B5EF4-FFF2-40B4-BE49-F238E27FC236}">
                  <a16:creationId xmlns="" xmlns:a16="http://schemas.microsoft.com/office/drawing/2014/main" id="{83A9DD2F-101A-48E6-8DE3-CE436B8B6C7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01" y="2121"/>
              <a:ext cx="3" cy="24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4" name="Line 45">
              <a:extLst>
                <a:ext uri="{FF2B5EF4-FFF2-40B4-BE49-F238E27FC236}">
                  <a16:creationId xmlns="" xmlns:a16="http://schemas.microsoft.com/office/drawing/2014/main" id="{4A05D379-BD94-4938-A8A5-3040DF59AE7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93" y="8231"/>
              <a:ext cx="5" cy="32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5" name="Rectangle 44">
              <a:extLst>
                <a:ext uri="{FF2B5EF4-FFF2-40B4-BE49-F238E27FC236}">
                  <a16:creationId xmlns="" xmlns:a16="http://schemas.microsoft.com/office/drawing/2014/main" id="{1F134BA4-8315-4693-95E5-937746CC34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63" y="8539"/>
              <a:ext cx="7652" cy="445"/>
            </a:xfrm>
            <a:prstGeom prst="rect">
              <a:avLst/>
            </a:prstGeom>
            <a:solidFill>
              <a:srgbClr val="9BBB59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4E6128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1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Конкурсы, викторины, экскурсии, встречи, фестивали, игры, концерты, конференции, гостиные, олимпиады, форумы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6" name="Line 43">
              <a:extLst>
                <a:ext uri="{FF2B5EF4-FFF2-40B4-BE49-F238E27FC236}">
                  <a16:creationId xmlns="" xmlns:a16="http://schemas.microsoft.com/office/drawing/2014/main" id="{F952E53E-6761-4508-903F-47A9E4E8BE4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52" y="4009"/>
              <a:ext cx="3" cy="25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" name="Line 42">
              <a:extLst>
                <a:ext uri="{FF2B5EF4-FFF2-40B4-BE49-F238E27FC236}">
                  <a16:creationId xmlns="" xmlns:a16="http://schemas.microsoft.com/office/drawing/2014/main" id="{BDD463A0-A3BE-4C1A-BFD7-904ECCBF1DC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454" y="3920"/>
              <a:ext cx="1" cy="25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8" name="Rectangle 41">
              <a:extLst>
                <a:ext uri="{FF2B5EF4-FFF2-40B4-BE49-F238E27FC236}">
                  <a16:creationId xmlns="" xmlns:a16="http://schemas.microsoft.com/office/drawing/2014/main" id="{AD93BCDF-7784-479E-803F-819927DBFB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4" y="6279"/>
              <a:ext cx="7790" cy="692"/>
            </a:xfrm>
            <a:prstGeom prst="rect">
              <a:avLst/>
            </a:prstGeom>
            <a:solidFill>
              <a:srgbClr val="9BBB59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4E6128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1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Программы </a:t>
              </a:r>
              <a:r>
                <a:rPr kumimoji="0" lang="ru-RU" altLang="ru-RU" sz="11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воспитания </a:t>
              </a:r>
              <a:r>
                <a:rPr kumimoji="0" lang="ru-RU" altLang="ru-RU" sz="11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ОУ</a:t>
              </a:r>
              <a:endParaRPr kumimoji="0" lang="ru-RU" altLang="ru-RU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9" name="Line 40">
              <a:extLst>
                <a:ext uri="{FF2B5EF4-FFF2-40B4-BE49-F238E27FC236}">
                  <a16:creationId xmlns="" xmlns:a16="http://schemas.microsoft.com/office/drawing/2014/main" id="{F3A74280-8F57-49D2-AE6D-05EC55C64A6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62" y="6927"/>
              <a:ext cx="5" cy="23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" name="Line 39">
              <a:extLst>
                <a:ext uri="{FF2B5EF4-FFF2-40B4-BE49-F238E27FC236}">
                  <a16:creationId xmlns="" xmlns:a16="http://schemas.microsoft.com/office/drawing/2014/main" id="{DE142AF9-05A4-48DD-A011-ADAAC1BDD15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508" y="6913"/>
              <a:ext cx="1" cy="23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1" name="Rectangle 38">
              <a:extLst>
                <a:ext uri="{FF2B5EF4-FFF2-40B4-BE49-F238E27FC236}">
                  <a16:creationId xmlns="" xmlns:a16="http://schemas.microsoft.com/office/drawing/2014/main" id="{8AFD6EB1-57F3-41F6-A276-FC39795060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82" y="7889"/>
              <a:ext cx="2490" cy="431"/>
            </a:xfrm>
            <a:prstGeom prst="rect">
              <a:avLst/>
            </a:prstGeom>
            <a:solidFill>
              <a:srgbClr val="4F81BD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243F60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1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Экологическое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2" name="Rectangle 37">
              <a:extLst>
                <a:ext uri="{FF2B5EF4-FFF2-40B4-BE49-F238E27FC236}">
                  <a16:creationId xmlns="" xmlns:a16="http://schemas.microsoft.com/office/drawing/2014/main" id="{F223A1E5-0CFF-4FCE-BAA3-05BB480AC0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22" y="2316"/>
              <a:ext cx="3273" cy="950"/>
            </a:xfrm>
            <a:prstGeom prst="rect">
              <a:avLst/>
            </a:prstGeom>
            <a:solidFill>
              <a:srgbClr val="4F81BD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243F60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1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Материально-технические ресурсы: </a:t>
              </a:r>
              <a:r>
                <a:rPr kumimoji="0" lang="ru-RU" altLang="ru-RU" sz="11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площадки школы и социальных партнеров с имеющимися материальными ресурсами</a:t>
              </a:r>
              <a:endParaRPr kumimoji="0" lang="ru-RU" altLang="ru-RU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3" name="Line 36">
              <a:extLst>
                <a:ext uri="{FF2B5EF4-FFF2-40B4-BE49-F238E27FC236}">
                  <a16:creationId xmlns="" xmlns:a16="http://schemas.microsoft.com/office/drawing/2014/main" id="{9279DBEB-BE78-4DC6-AE69-60E2E2762FF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508" y="7521"/>
              <a:ext cx="1" cy="30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" name="Line 35">
              <a:extLst>
                <a:ext uri="{FF2B5EF4-FFF2-40B4-BE49-F238E27FC236}">
                  <a16:creationId xmlns="" xmlns:a16="http://schemas.microsoft.com/office/drawing/2014/main" id="{55BD590E-9D4F-464E-9A2D-35600F1DA1C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352" y="7541"/>
              <a:ext cx="5" cy="32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5" name="Rectangle 34">
              <a:extLst>
                <a:ext uri="{FF2B5EF4-FFF2-40B4-BE49-F238E27FC236}">
                  <a16:creationId xmlns="" xmlns:a16="http://schemas.microsoft.com/office/drawing/2014/main" id="{4C2D2935-02EA-4847-9FA3-F2413359FDF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V="1">
              <a:off x="2344" y="7117"/>
              <a:ext cx="7652" cy="497"/>
            </a:xfrm>
            <a:prstGeom prst="rect">
              <a:avLst/>
            </a:prstGeom>
            <a:solidFill>
              <a:srgbClr val="9BBB59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4E6128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1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Направления деятельности</a:t>
              </a:r>
              <a:endParaRPr kumimoji="0" lang="ru-RU" altLang="ru-RU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26" name="Line 33">
              <a:extLst>
                <a:ext uri="{FF2B5EF4-FFF2-40B4-BE49-F238E27FC236}">
                  <a16:creationId xmlns="" xmlns:a16="http://schemas.microsoft.com/office/drawing/2014/main" id="{5B279C86-F414-4AC1-9A11-02AB8146C27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12" y="8341"/>
              <a:ext cx="1" cy="30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7" name="Line 32">
              <a:extLst>
                <a:ext uri="{FF2B5EF4-FFF2-40B4-BE49-F238E27FC236}">
                  <a16:creationId xmlns="" xmlns:a16="http://schemas.microsoft.com/office/drawing/2014/main" id="{F95431FA-A749-4FE7-B671-4E68CBD6F05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74" y="7614"/>
              <a:ext cx="1" cy="30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8" name="Line 31">
              <a:extLst>
                <a:ext uri="{FF2B5EF4-FFF2-40B4-BE49-F238E27FC236}">
                  <a16:creationId xmlns="" xmlns:a16="http://schemas.microsoft.com/office/drawing/2014/main" id="{51778573-66A0-49A0-A3B8-8F88B6A45DB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341" y="13835"/>
              <a:ext cx="36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9" name="Line 30">
              <a:extLst>
                <a:ext uri="{FF2B5EF4-FFF2-40B4-BE49-F238E27FC236}">
                  <a16:creationId xmlns="" xmlns:a16="http://schemas.microsoft.com/office/drawing/2014/main" id="{5C9FFBB6-2FA1-428C-9477-42648E4916F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341" y="11285"/>
              <a:ext cx="36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" name="Line 29">
              <a:extLst>
                <a:ext uri="{FF2B5EF4-FFF2-40B4-BE49-F238E27FC236}">
                  <a16:creationId xmlns="" xmlns:a16="http://schemas.microsoft.com/office/drawing/2014/main" id="{094D870E-B4E6-4F2A-B590-61B22FA6D22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230" y="10031"/>
              <a:ext cx="36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1" name="Line 28">
              <a:extLst>
                <a:ext uri="{FF2B5EF4-FFF2-40B4-BE49-F238E27FC236}">
                  <a16:creationId xmlns="" xmlns:a16="http://schemas.microsoft.com/office/drawing/2014/main" id="{CCEC3278-BF00-411C-9E6A-847655AE128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341" y="7220"/>
              <a:ext cx="36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2" name="Line 27">
              <a:extLst>
                <a:ext uri="{FF2B5EF4-FFF2-40B4-BE49-F238E27FC236}">
                  <a16:creationId xmlns="" xmlns:a16="http://schemas.microsoft.com/office/drawing/2014/main" id="{9C6764C9-DBCB-46F1-8749-9306C1AC039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341" y="6306"/>
              <a:ext cx="36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4" name="Line 25">
              <a:extLst>
                <a:ext uri="{FF2B5EF4-FFF2-40B4-BE49-F238E27FC236}">
                  <a16:creationId xmlns="" xmlns:a16="http://schemas.microsoft.com/office/drawing/2014/main" id="{BECCC81B-129B-4238-9E88-5236B726210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81" y="11156"/>
              <a:ext cx="453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5" name="Line 24">
              <a:extLst>
                <a:ext uri="{FF2B5EF4-FFF2-40B4-BE49-F238E27FC236}">
                  <a16:creationId xmlns="" xmlns:a16="http://schemas.microsoft.com/office/drawing/2014/main" id="{133A9E72-8D9D-4290-9135-72C0940EBC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98" y="10030"/>
              <a:ext cx="453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6" name="Line 23">
              <a:extLst>
                <a:ext uri="{FF2B5EF4-FFF2-40B4-BE49-F238E27FC236}">
                  <a16:creationId xmlns="" xmlns:a16="http://schemas.microsoft.com/office/drawing/2014/main" id="{F54D9912-7A0D-4ADA-B2DD-125F7C6E7BD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81" y="7221"/>
              <a:ext cx="453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7" name="Line 22">
              <a:extLst>
                <a:ext uri="{FF2B5EF4-FFF2-40B4-BE49-F238E27FC236}">
                  <a16:creationId xmlns="" xmlns:a16="http://schemas.microsoft.com/office/drawing/2014/main" id="{4631C2CE-7F54-4F7F-9FEF-83DF638F8CA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81" y="6220"/>
              <a:ext cx="324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8" name="Rectangle 21">
              <a:extLst>
                <a:ext uri="{FF2B5EF4-FFF2-40B4-BE49-F238E27FC236}">
                  <a16:creationId xmlns="" xmlns:a16="http://schemas.microsoft.com/office/drawing/2014/main" id="{A2FB0692-3033-4782-A47D-FF396A9D37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4" y="2371"/>
              <a:ext cx="3783" cy="895"/>
            </a:xfrm>
            <a:prstGeom prst="rect">
              <a:avLst/>
            </a:prstGeom>
            <a:solidFill>
              <a:srgbClr val="4F81BD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243F60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1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Кадровые ресурсы:</a:t>
              </a:r>
              <a:r>
                <a:rPr kumimoji="0" lang="ru-RU" altLang="ru-RU" sz="11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ru-RU" sz="11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администрация и педагогические коллективы ОО, СОУ, ДОУ, родители; работники библиотеки, коллектив  </a:t>
              </a:r>
              <a:r>
                <a:rPr kumimoji="0" lang="ru-RU" altLang="ru-RU" sz="11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ДМХШ</a:t>
              </a:r>
              <a:r>
                <a:rPr kumimoji="0" lang="ru-RU" altLang="ru-RU" sz="11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, работники ТЭЦ</a:t>
              </a:r>
              <a:endParaRPr kumimoji="0" lang="ru-RU" altLang="ru-RU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9" name="Rectangle 20">
              <a:extLst>
                <a:ext uri="{FF2B5EF4-FFF2-40B4-BE49-F238E27FC236}">
                  <a16:creationId xmlns="" xmlns:a16="http://schemas.microsoft.com/office/drawing/2014/main" id="{4BC254B3-3D57-4A80-8A3E-926D0C5999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10" y="7910"/>
              <a:ext cx="2172" cy="449"/>
            </a:xfrm>
            <a:prstGeom prst="rect">
              <a:avLst/>
            </a:prstGeom>
            <a:solidFill>
              <a:srgbClr val="4F81BD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243F60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1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Социальное</a:t>
              </a:r>
              <a:endPara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0" name="Rectangle 19">
              <a:extLst>
                <a:ext uri="{FF2B5EF4-FFF2-40B4-BE49-F238E27FC236}">
                  <a16:creationId xmlns="" xmlns:a16="http://schemas.microsoft.com/office/drawing/2014/main" id="{E8E7605D-1622-48CF-AE6C-E0CC72BFD9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70" y="7946"/>
              <a:ext cx="2490" cy="401"/>
            </a:xfrm>
            <a:prstGeom prst="rect">
              <a:avLst/>
            </a:prstGeom>
            <a:solidFill>
              <a:srgbClr val="4F81BD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243F60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Духовно-нравственное</a:t>
              </a:r>
              <a:endPara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1" name="Line 18">
              <a:extLst>
                <a:ext uri="{FF2B5EF4-FFF2-40B4-BE49-F238E27FC236}">
                  <a16:creationId xmlns="" xmlns:a16="http://schemas.microsoft.com/office/drawing/2014/main" id="{1C7D3447-C8E3-4DF4-AA36-DC663B885C9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75" y="6062"/>
              <a:ext cx="5" cy="23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42" name="Line 17">
              <a:extLst>
                <a:ext uri="{FF2B5EF4-FFF2-40B4-BE49-F238E27FC236}">
                  <a16:creationId xmlns="" xmlns:a16="http://schemas.microsoft.com/office/drawing/2014/main" id="{6B86CE37-0FB0-4473-ACB5-C20441155FC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327" y="6983"/>
              <a:ext cx="5" cy="23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43" name="Line 16">
              <a:extLst>
                <a:ext uri="{FF2B5EF4-FFF2-40B4-BE49-F238E27FC236}">
                  <a16:creationId xmlns="" xmlns:a16="http://schemas.microsoft.com/office/drawing/2014/main" id="{6F17A48B-20B1-4599-BC66-30AAA726229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458" y="6150"/>
              <a:ext cx="5" cy="23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44" name="Rectangle 15">
              <a:extLst>
                <a:ext uri="{FF2B5EF4-FFF2-40B4-BE49-F238E27FC236}">
                  <a16:creationId xmlns="" xmlns:a16="http://schemas.microsoft.com/office/drawing/2014/main" id="{6F338294-3F09-419F-8E44-2205C270E1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46" y="9222"/>
              <a:ext cx="7962" cy="2119"/>
            </a:xfrm>
            <a:prstGeom prst="rect">
              <a:avLst/>
            </a:prstGeom>
            <a:solidFill>
              <a:srgbClr val="9BBB59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4E6128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858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858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858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858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858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858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858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858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85800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685800" algn="l"/>
                </a:tabLst>
              </a:pPr>
              <a:r>
                <a:rPr kumimoji="0" lang="ru-RU" altLang="ru-RU" sz="11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Образовательные продукты:</a:t>
              </a:r>
              <a:r>
                <a:rPr kumimoji="0" lang="ru-RU" altLang="ru-RU" sz="14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ru-RU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Практико-ориентированный семинар «Социальное партнерство в образовательном пространстве микрорайона </a:t>
              </a:r>
              <a:r>
                <a:rPr kumimoji="0" lang="ru-RU" altLang="ru-RU" sz="11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Сулажгора</a:t>
              </a:r>
              <a:r>
                <a:rPr kumimoji="0" lang="ru-RU" altLang="ru-RU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как фактор формирования активной</a:t>
              </a:r>
              <a:r>
                <a:rPr kumimoji="0" lang="ru-RU" altLang="ru-RU" sz="14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ru-RU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гражданской позиции и ответственного поведения в процессе учебной, внеучебной, внешкольной, общественно значимой деятельности</a:t>
              </a:r>
              <a:r>
                <a:rPr kumimoji="0" lang="ru-RU" altLang="ru-RU" sz="14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ru-RU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обучающихся»;</a:t>
              </a:r>
              <a:r>
                <a:rPr kumimoji="0" lang="ru-RU" altLang="ru-RU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ru-RU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Экологическая гостиная;</a:t>
              </a:r>
              <a:endParaRPr kumimoji="0" lang="ru-RU" altLang="ru-RU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685800" algn="l"/>
                </a:tabLst>
              </a:pPr>
              <a:r>
                <a:rPr kumimoji="0" lang="ru-RU" altLang="ru-RU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Фестиваль «Мы вместе»; Круглый стол на тему «Социальное партнерство в образовательном пространстве микрорайона как фактор</a:t>
              </a:r>
              <a:r>
                <a:rPr kumimoji="0" lang="ru-RU" altLang="ru-RU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ru-RU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включения обучающихся в общественно значимые дела, социальные и культурные практики»; Сборник методических материалов «Формы организации</a:t>
              </a:r>
              <a:r>
                <a:rPr kumimoji="0" lang="ru-RU" altLang="ru-RU" sz="11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ru-RU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социального партнерства в</a:t>
              </a:r>
              <a:r>
                <a:rPr kumimoji="0" lang="ru-RU" altLang="ru-RU" sz="11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ru-RU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образовательном пространстве</a:t>
              </a:r>
              <a:r>
                <a:rPr kumimoji="0" lang="ru-RU" altLang="ru-RU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ru-RU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микрорайона».</a:t>
              </a:r>
              <a:endParaRPr kumimoji="0" lang="ru-RU" altLang="ru-RU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685800" algn="l"/>
                </a:tabLst>
              </a:pPr>
              <a:endPara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5" name="Line 14">
              <a:extLst>
                <a:ext uri="{FF2B5EF4-FFF2-40B4-BE49-F238E27FC236}">
                  <a16:creationId xmlns="" xmlns:a16="http://schemas.microsoft.com/office/drawing/2014/main" id="{26966E47-530A-4B8B-93C8-6D9B79F32AA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12" y="8952"/>
              <a:ext cx="5" cy="32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46" name="Line 13">
              <a:extLst>
                <a:ext uri="{FF2B5EF4-FFF2-40B4-BE49-F238E27FC236}">
                  <a16:creationId xmlns="" xmlns:a16="http://schemas.microsoft.com/office/drawing/2014/main" id="{44A72501-210B-460A-BE2A-C083E82DB06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548" y="8229"/>
              <a:ext cx="5" cy="32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47" name="Line 12">
              <a:extLst>
                <a:ext uri="{FF2B5EF4-FFF2-40B4-BE49-F238E27FC236}">
                  <a16:creationId xmlns="" xmlns:a16="http://schemas.microsoft.com/office/drawing/2014/main" id="{5B8E9058-DEC8-402A-8496-21103D0B2BB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352" y="6638"/>
              <a:ext cx="1" cy="1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48" name="Rectangle 11">
              <a:extLst>
                <a:ext uri="{FF2B5EF4-FFF2-40B4-BE49-F238E27FC236}">
                  <a16:creationId xmlns="" xmlns:a16="http://schemas.microsoft.com/office/drawing/2014/main" id="{46DDEFA2-547C-4B35-884B-33C5C4AA48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4" y="1403"/>
              <a:ext cx="8177" cy="810"/>
            </a:xfrm>
            <a:prstGeom prst="rect">
              <a:avLst/>
            </a:prstGeom>
            <a:solidFill>
              <a:srgbClr val="9BBB59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4E6128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100" b="1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Партнеры:</a:t>
              </a:r>
              <a:r>
                <a:rPr kumimoji="0" lang="ru-RU" altLang="ru-RU" sz="11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СОШ</a:t>
              </a:r>
              <a:r>
                <a:rPr kumimoji="0" lang="ru-RU" altLang="ru-RU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ru-RU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№12, Детский сад №22, Школа-интернат №23,</a:t>
              </a:r>
              <a:r>
                <a:rPr kumimoji="0" lang="ru-RU" altLang="ru-RU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ru-RU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Библиотека № 7</a:t>
              </a:r>
              <a:endParaRPr kumimoji="0" lang="ru-RU" altLang="ru-RU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Петрозаводская ТЭЦ</a:t>
              </a:r>
              <a:endParaRPr kumimoji="0" lang="ru-RU" altLang="ru-RU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9" name="Line 10">
              <a:extLst>
                <a:ext uri="{FF2B5EF4-FFF2-40B4-BE49-F238E27FC236}">
                  <a16:creationId xmlns="" xmlns:a16="http://schemas.microsoft.com/office/drawing/2014/main" id="{EE43B99E-4138-4542-8827-CDB0D7F8C8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076" y="1231"/>
              <a:ext cx="3" cy="24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50" name="Line 9">
              <a:extLst>
                <a:ext uri="{FF2B5EF4-FFF2-40B4-BE49-F238E27FC236}">
                  <a16:creationId xmlns="" xmlns:a16="http://schemas.microsoft.com/office/drawing/2014/main" id="{1B27B9F4-5374-4643-8614-D733050BD4C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228" y="2103"/>
              <a:ext cx="3" cy="24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51" name="Line 8">
              <a:extLst>
                <a:ext uri="{FF2B5EF4-FFF2-40B4-BE49-F238E27FC236}">
                  <a16:creationId xmlns="" xmlns:a16="http://schemas.microsoft.com/office/drawing/2014/main" id="{489E1F66-BBF2-4AC8-8E1A-27E37956047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414" y="3223"/>
              <a:ext cx="3" cy="24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52" name="Line 7">
              <a:extLst>
                <a:ext uri="{FF2B5EF4-FFF2-40B4-BE49-F238E27FC236}">
                  <a16:creationId xmlns="" xmlns:a16="http://schemas.microsoft.com/office/drawing/2014/main" id="{0AFC4B37-8CB1-4772-A3F7-5AC91FB89E8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54" y="3223"/>
              <a:ext cx="3" cy="24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56" name="Line 3">
              <a:extLst>
                <a:ext uri="{FF2B5EF4-FFF2-40B4-BE49-F238E27FC236}">
                  <a16:creationId xmlns="" xmlns:a16="http://schemas.microsoft.com/office/drawing/2014/main" id="{1A1FE7F6-A52B-4D38-9D30-0F9F7F28902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346" y="9070"/>
              <a:ext cx="36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57" name="Line 2">
              <a:extLst>
                <a:ext uri="{FF2B5EF4-FFF2-40B4-BE49-F238E27FC236}">
                  <a16:creationId xmlns="" xmlns:a16="http://schemas.microsoft.com/office/drawing/2014/main" id="{F9A1083C-402B-4508-AD02-161ED9337B2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81" y="9069"/>
              <a:ext cx="453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41809414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57339" y="385763"/>
            <a:ext cx="8829675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500" b="1" dirty="0" smtClean="0">
                <a:solidFill>
                  <a:srgbClr val="006600"/>
                </a:solidFill>
              </a:rPr>
              <a:t>Направления деятельности проекта</a:t>
            </a:r>
            <a:endParaRPr lang="ru-RU" sz="3500" b="1" dirty="0">
              <a:solidFill>
                <a:srgbClr val="0066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4338" y="4271961"/>
            <a:ext cx="372903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700" b="1" dirty="0" smtClean="0">
                <a:solidFill>
                  <a:srgbClr val="006600"/>
                </a:solidFill>
              </a:rPr>
              <a:t>духовно-нравственное</a:t>
            </a:r>
            <a:endParaRPr lang="ru-RU" sz="2700" dirty="0" smtClean="0">
              <a:solidFill>
                <a:srgbClr val="0066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38613" y="4710113"/>
            <a:ext cx="372903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700" b="1" dirty="0" smtClean="0">
                <a:solidFill>
                  <a:srgbClr val="006600"/>
                </a:solidFill>
              </a:rPr>
              <a:t>социальное</a:t>
            </a:r>
            <a:endParaRPr lang="ru-RU" sz="2700" dirty="0" smtClean="0">
              <a:solidFill>
                <a:srgbClr val="0066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29550" y="4371973"/>
            <a:ext cx="372903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700" b="1" dirty="0" smtClean="0">
                <a:solidFill>
                  <a:srgbClr val="006600"/>
                </a:solidFill>
              </a:rPr>
              <a:t>экологическое</a:t>
            </a:r>
            <a:endParaRPr lang="ru-RU" sz="2700" dirty="0" smtClean="0">
              <a:solidFill>
                <a:srgbClr val="0066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18595" y="224273"/>
            <a:ext cx="1540321" cy="1533089"/>
          </a:xfrm>
          <a:prstGeom prst="rect">
            <a:avLst/>
          </a:prstGeom>
        </p:spPr>
      </p:pic>
      <p:cxnSp>
        <p:nvCxnSpPr>
          <p:cNvPr id="13" name="Прямая со стрелкой 12"/>
          <p:cNvCxnSpPr/>
          <p:nvPr/>
        </p:nvCxnSpPr>
        <p:spPr>
          <a:xfrm flipH="1">
            <a:off x="1785939" y="1614488"/>
            <a:ext cx="1785936" cy="2514601"/>
          </a:xfrm>
          <a:prstGeom prst="straightConnector1">
            <a:avLst/>
          </a:prstGeom>
          <a:ln w="57150">
            <a:solidFill>
              <a:srgbClr val="0066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>
            <a:off x="5938840" y="1743075"/>
            <a:ext cx="4760" cy="2867025"/>
          </a:xfrm>
          <a:prstGeom prst="straightConnector1">
            <a:avLst/>
          </a:prstGeom>
          <a:ln w="57150">
            <a:solidFill>
              <a:srgbClr val="0066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7858126" y="1643063"/>
            <a:ext cx="1857375" cy="2571751"/>
          </a:xfrm>
          <a:prstGeom prst="straightConnector1">
            <a:avLst/>
          </a:prstGeom>
          <a:ln w="57150">
            <a:solidFill>
              <a:srgbClr val="0066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57438" y="200025"/>
            <a:ext cx="7729538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500" b="1" dirty="0" smtClean="0">
                <a:solidFill>
                  <a:srgbClr val="006600"/>
                </a:solidFill>
              </a:rPr>
              <a:t>Духовно-нравственное направление</a:t>
            </a:r>
            <a:endParaRPr lang="ru-RU" sz="3500" b="1" dirty="0">
              <a:solidFill>
                <a:srgbClr val="0066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7056" y="1086922"/>
            <a:ext cx="395262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1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рисунков на асфальте</a:t>
            </a:r>
            <a:endParaRPr lang="ru-RU" sz="21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899"/>
          <a:stretch/>
        </p:blipFill>
        <p:spPr>
          <a:xfrm>
            <a:off x="776431" y="3480059"/>
            <a:ext cx="2376264" cy="13028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62"/>
          <a:stretch/>
        </p:blipFill>
        <p:spPr>
          <a:xfrm>
            <a:off x="285750" y="4893146"/>
            <a:ext cx="2334055" cy="163390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2520" y="1744863"/>
            <a:ext cx="1843087" cy="138231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253" b="16743"/>
          <a:stretch/>
        </p:blipFill>
        <p:spPr>
          <a:xfrm>
            <a:off x="4433755" y="3557587"/>
            <a:ext cx="2635938" cy="106763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543425" y="1071563"/>
            <a:ext cx="32861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b="1" dirty="0" smtClean="0">
                <a:solidFill>
                  <a:srgbClr val="006600"/>
                </a:solidFill>
              </a:rPr>
              <a:t>Мероприятия, посвященные Дню мира</a:t>
            </a:r>
            <a:endParaRPr lang="ru-RU" sz="2100" b="1" dirty="0">
              <a:solidFill>
                <a:srgbClr val="006600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0563" y="4857751"/>
            <a:ext cx="2339347" cy="175451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776269" y="2072006"/>
            <a:ext cx="1628011" cy="122100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3713" y="3100387"/>
            <a:ext cx="2145804" cy="160935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153400" y="966788"/>
            <a:ext cx="376237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b="1" dirty="0" smtClean="0">
                <a:solidFill>
                  <a:srgbClr val="006600"/>
                </a:solidFill>
              </a:rPr>
              <a:t>Торжественное возложение цветов на </a:t>
            </a:r>
            <a:r>
              <a:rPr lang="ru-RU" sz="2100" b="1" dirty="0" err="1" smtClean="0">
                <a:solidFill>
                  <a:srgbClr val="006600"/>
                </a:solidFill>
              </a:rPr>
              <a:t>Сулажгорских</a:t>
            </a:r>
            <a:r>
              <a:rPr lang="ru-RU" sz="2100" b="1" dirty="0" smtClean="0">
                <a:solidFill>
                  <a:srgbClr val="006600"/>
                </a:solidFill>
              </a:rPr>
              <a:t> высотах. День Победы</a:t>
            </a:r>
            <a:endParaRPr lang="ru-RU" sz="2100" b="1" dirty="0">
              <a:solidFill>
                <a:srgbClr val="006600"/>
              </a:solidFill>
            </a:endParaRPr>
          </a:p>
        </p:txBody>
      </p:sp>
      <p:pic>
        <p:nvPicPr>
          <p:cNvPr id="14" name="Picture 2" descr="P117095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6856" y="4786313"/>
            <a:ext cx="2425805" cy="181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08" r="28364"/>
          <a:stretch/>
        </p:blipFill>
        <p:spPr>
          <a:xfrm>
            <a:off x="10434463" y="2041656"/>
            <a:ext cx="1368152" cy="1607840"/>
          </a:xfrm>
          <a:prstGeom prst="rect">
            <a:avLst/>
          </a:prstGeom>
        </p:spPr>
      </p:pic>
      <p:pic>
        <p:nvPicPr>
          <p:cNvPr id="16" name="Рисунок 15" descr="C:\Users\Татьяна Петровна\Desktop\image.pn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346205" y="83046"/>
            <a:ext cx="714798" cy="695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93294" y="215384"/>
            <a:ext cx="7343292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500" b="1" dirty="0" smtClean="0">
                <a:solidFill>
                  <a:srgbClr val="006600"/>
                </a:solidFill>
              </a:rPr>
              <a:t>Духовно-нравственное направление</a:t>
            </a:r>
            <a:endParaRPr lang="ru-RU" sz="3500" b="1" dirty="0">
              <a:solidFill>
                <a:srgbClr val="0066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494" y="1614488"/>
            <a:ext cx="2636538" cy="19774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4338" y="857250"/>
            <a:ext cx="39433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b="1" dirty="0" smtClean="0">
                <a:solidFill>
                  <a:srgbClr val="006600"/>
                </a:solidFill>
              </a:rPr>
              <a:t>Фестиваль </a:t>
            </a:r>
          </a:p>
          <a:p>
            <a:pPr algn="ctr"/>
            <a:r>
              <a:rPr lang="ru-RU" sz="2100" b="1" dirty="0" smtClean="0">
                <a:solidFill>
                  <a:srgbClr val="006600"/>
                </a:solidFill>
              </a:rPr>
              <a:t>патриотической песни</a:t>
            </a:r>
            <a:endParaRPr lang="ru-RU" sz="2100" b="1" dirty="0">
              <a:solidFill>
                <a:srgbClr val="0066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50" y="3883943"/>
            <a:ext cx="2699792" cy="202484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323"/>
          <a:stretch/>
        </p:blipFill>
        <p:spPr>
          <a:xfrm>
            <a:off x="4441702" y="4007915"/>
            <a:ext cx="3549052" cy="156186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77" t="21220"/>
          <a:stretch/>
        </p:blipFill>
        <p:spPr>
          <a:xfrm rot="5400000">
            <a:off x="6363520" y="1914411"/>
            <a:ext cx="2042286" cy="172819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37"/>
          <a:stretch>
            <a:fillRect/>
          </a:stretch>
        </p:blipFill>
        <p:spPr>
          <a:xfrm rot="5400000">
            <a:off x="4261716" y="1774605"/>
            <a:ext cx="2035029" cy="201453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567238" y="952500"/>
            <a:ext cx="39433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b="1" dirty="0" smtClean="0">
                <a:solidFill>
                  <a:srgbClr val="006600"/>
                </a:solidFill>
              </a:rPr>
              <a:t>Экскурсии </a:t>
            </a:r>
          </a:p>
          <a:p>
            <a:pPr algn="ctr"/>
            <a:r>
              <a:rPr lang="ru-RU" sz="2100" b="1" dirty="0" smtClean="0">
                <a:solidFill>
                  <a:srgbClr val="006600"/>
                </a:solidFill>
              </a:rPr>
              <a:t>в музей Боевой славы</a:t>
            </a:r>
            <a:endParaRPr lang="ru-RU" sz="2100" b="1" dirty="0">
              <a:solidFill>
                <a:srgbClr val="0066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829675" y="942975"/>
            <a:ext cx="302895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b="1" dirty="0" smtClean="0">
                <a:solidFill>
                  <a:srgbClr val="006600"/>
                </a:solidFill>
              </a:rPr>
              <a:t>Конкурс чтецов </a:t>
            </a:r>
          </a:p>
          <a:p>
            <a:pPr algn="ctr"/>
            <a:r>
              <a:rPr lang="ru-RU" sz="2100" b="1" dirty="0" smtClean="0">
                <a:solidFill>
                  <a:srgbClr val="006600"/>
                </a:solidFill>
              </a:rPr>
              <a:t>«К штыку приравняли перо…»</a:t>
            </a:r>
            <a:endParaRPr lang="ru-RU" sz="2100" b="1" dirty="0">
              <a:solidFill>
                <a:srgbClr val="006600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05"/>
          <a:stretch/>
        </p:blipFill>
        <p:spPr>
          <a:xfrm>
            <a:off x="8880851" y="2081697"/>
            <a:ext cx="2806325" cy="158055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236876" y="4007643"/>
            <a:ext cx="2343147" cy="1757360"/>
          </a:xfrm>
          <a:prstGeom prst="rect">
            <a:avLst/>
          </a:prstGeom>
        </p:spPr>
      </p:pic>
      <p:pic>
        <p:nvPicPr>
          <p:cNvPr id="14" name="Рисунок 13" descr="C:\Users\Татьяна Петровна\Desktop\image.pn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346205" y="83046"/>
            <a:ext cx="714798" cy="695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71763" y="314325"/>
            <a:ext cx="7586663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500" b="1" dirty="0" smtClean="0">
                <a:solidFill>
                  <a:srgbClr val="006600"/>
                </a:solidFill>
              </a:rPr>
              <a:t>Социальное направление</a:t>
            </a:r>
            <a:endParaRPr lang="ru-RU" sz="3500" b="1" dirty="0">
              <a:solidFill>
                <a:srgbClr val="0066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8066" y="929758"/>
            <a:ext cx="4057586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100" b="1" dirty="0" smtClean="0">
                <a:solidFill>
                  <a:srgbClr val="006600"/>
                </a:solidFill>
              </a:rPr>
              <a:t>Интерактивная психологическая </a:t>
            </a:r>
          </a:p>
          <a:p>
            <a:pPr algn="ctr"/>
            <a:r>
              <a:rPr lang="ru-RU" sz="2100" b="1" dirty="0" smtClean="0">
                <a:solidFill>
                  <a:srgbClr val="006600"/>
                </a:solidFill>
              </a:rPr>
              <a:t>игра «Дерево добра»</a:t>
            </a:r>
            <a:endParaRPr lang="ru-RU" sz="2100" dirty="0">
              <a:solidFill>
                <a:srgbClr val="006600"/>
              </a:solidFill>
            </a:endParaRPr>
          </a:p>
        </p:txBody>
      </p:sp>
      <p:pic>
        <p:nvPicPr>
          <p:cNvPr id="4" name="Рисунок 3" descr="IMG-348ed834eed7ea81d5f4334ee9573c3f-V.jpg"/>
          <p:cNvPicPr>
            <a:picLocks noChangeAspect="1"/>
          </p:cNvPicPr>
          <p:nvPr/>
        </p:nvPicPr>
        <p:blipFill>
          <a:blip r:embed="rId2" cstate="print"/>
          <a:srcRect t="22050" r="6201" b="22301"/>
          <a:stretch>
            <a:fillRect/>
          </a:stretch>
        </p:blipFill>
        <p:spPr>
          <a:xfrm>
            <a:off x="1652838" y="1813167"/>
            <a:ext cx="2876302" cy="2275284"/>
          </a:xfrm>
          <a:prstGeom prst="rect">
            <a:avLst/>
          </a:prstGeom>
        </p:spPr>
      </p:pic>
      <p:pic>
        <p:nvPicPr>
          <p:cNvPr id="5" name="Рисунок 4" descr="IMG-8fe6add753e3fa878d142b96425e503e-V.jpg"/>
          <p:cNvPicPr>
            <a:picLocks noChangeAspect="1"/>
          </p:cNvPicPr>
          <p:nvPr/>
        </p:nvPicPr>
        <p:blipFill>
          <a:blip r:embed="rId3" cstate="print"/>
          <a:srcRect t="16388" r="2341"/>
          <a:stretch>
            <a:fillRect/>
          </a:stretch>
        </p:blipFill>
        <p:spPr>
          <a:xfrm>
            <a:off x="1010990" y="4192514"/>
            <a:ext cx="2160240" cy="2466032"/>
          </a:xfrm>
          <a:prstGeom prst="rect">
            <a:avLst/>
          </a:prstGeom>
        </p:spPr>
      </p:pic>
      <p:pic>
        <p:nvPicPr>
          <p:cNvPr id="6" name="Picture 2" descr="C:\Users\111\Downloads\IMG_20191118_184838.jpg"/>
          <p:cNvPicPr>
            <a:picLocks noChangeAspect="1" noChangeArrowheads="1"/>
          </p:cNvPicPr>
          <p:nvPr/>
        </p:nvPicPr>
        <p:blipFill>
          <a:blip r:embed="rId4" cstate="print"/>
          <a:srcRect t="13614" r="8596"/>
          <a:stretch>
            <a:fillRect/>
          </a:stretch>
        </p:blipFill>
        <p:spPr bwMode="auto">
          <a:xfrm>
            <a:off x="174330" y="1757364"/>
            <a:ext cx="1278932" cy="201453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091111" y="1000125"/>
            <a:ext cx="279558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100" b="1" dirty="0" smtClean="0">
                <a:solidFill>
                  <a:srgbClr val="006600"/>
                </a:solidFill>
              </a:rPr>
              <a:t>Веб-урок </a:t>
            </a:r>
          </a:p>
          <a:p>
            <a:pPr algn="ctr"/>
            <a:r>
              <a:rPr lang="ru-RU" sz="2100" b="1" dirty="0" smtClean="0">
                <a:solidFill>
                  <a:srgbClr val="006600"/>
                </a:solidFill>
              </a:rPr>
              <a:t>«В мире сказки»</a:t>
            </a:r>
            <a:endParaRPr lang="ru-RU" sz="2100" dirty="0">
              <a:solidFill>
                <a:srgbClr val="006600"/>
              </a:solidFill>
            </a:endParaRPr>
          </a:p>
        </p:txBody>
      </p:sp>
      <p:pic>
        <p:nvPicPr>
          <p:cNvPr id="8" name="Содержимое 3" descr="P118082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86909" y="1857376"/>
            <a:ext cx="2897102" cy="2172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Прямоугольник 10"/>
          <p:cNvSpPr/>
          <p:nvPr/>
        </p:nvSpPr>
        <p:spPr>
          <a:xfrm>
            <a:off x="8731389" y="886897"/>
            <a:ext cx="2722477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100" b="1" dirty="0" smtClean="0">
                <a:solidFill>
                  <a:srgbClr val="006600"/>
                </a:solidFill>
                <a:cs typeface="Times New Roman" panose="02020603050405020304" pitchFamily="18" charset="0"/>
              </a:rPr>
              <a:t>Городской </a:t>
            </a:r>
          </a:p>
          <a:p>
            <a:r>
              <a:rPr lang="ru-RU" sz="2100" b="1" dirty="0" smtClean="0">
                <a:solidFill>
                  <a:srgbClr val="006600"/>
                </a:solidFill>
                <a:cs typeface="Times New Roman" panose="02020603050405020304" pitchFamily="18" charset="0"/>
              </a:rPr>
              <a:t>праздник «Марьяне»</a:t>
            </a:r>
            <a:endParaRPr lang="ru-RU" sz="2100" b="1" dirty="0">
              <a:solidFill>
                <a:srgbClr val="006600"/>
              </a:solidFill>
              <a:cs typeface="Times New Roman" panose="02020603050405020304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6477" y="1828800"/>
            <a:ext cx="2647948" cy="198596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1249" y="4032788"/>
            <a:ext cx="3380793" cy="2535595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4986909" y="4192514"/>
            <a:ext cx="279558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100" b="1" dirty="0" smtClean="0">
                <a:solidFill>
                  <a:srgbClr val="006600"/>
                </a:solidFill>
              </a:rPr>
              <a:t>Веб-урок </a:t>
            </a:r>
          </a:p>
          <a:p>
            <a:pPr algn="ctr"/>
            <a:r>
              <a:rPr lang="ru-RU" sz="2100" b="1" dirty="0" smtClean="0">
                <a:solidFill>
                  <a:srgbClr val="006600"/>
                </a:solidFill>
              </a:rPr>
              <a:t>«Что такое доброта?»</a:t>
            </a:r>
            <a:endParaRPr lang="ru-RU" sz="2100" dirty="0">
              <a:solidFill>
                <a:srgbClr val="006600"/>
              </a:solidFill>
            </a:endParaRPr>
          </a:p>
        </p:txBody>
      </p:sp>
      <p:pic>
        <p:nvPicPr>
          <p:cNvPr id="15" name="Рисунок 14" descr="C:\Users\Татьяна Петровна\Desktop\image.pn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346205" y="83046"/>
            <a:ext cx="714798" cy="695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24813" y="543996"/>
            <a:ext cx="5228099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500" b="1" dirty="0" smtClean="0">
                <a:solidFill>
                  <a:srgbClr val="006600"/>
                </a:solidFill>
              </a:rPr>
              <a:t>Социальное направление</a:t>
            </a:r>
            <a:endParaRPr lang="ru-RU" sz="3500" b="1" dirty="0">
              <a:solidFill>
                <a:srgbClr val="0066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61988" y="1200150"/>
            <a:ext cx="353853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00" b="1" dirty="0" smtClean="0">
                <a:solidFill>
                  <a:srgbClr val="006600"/>
                </a:solidFill>
              </a:rPr>
              <a:t>Спортивный праздник</a:t>
            </a:r>
            <a:br>
              <a:rPr lang="ru-RU" sz="2100" b="1" dirty="0" smtClean="0">
                <a:solidFill>
                  <a:srgbClr val="006600"/>
                </a:solidFill>
              </a:rPr>
            </a:br>
            <a:r>
              <a:rPr lang="ru-RU" sz="2100" b="1" dirty="0" smtClean="0">
                <a:solidFill>
                  <a:srgbClr val="006600"/>
                </a:solidFill>
              </a:rPr>
              <a:t> «Зимние дозоры»</a:t>
            </a:r>
            <a:endParaRPr lang="ru-RU" sz="2100" dirty="0">
              <a:solidFill>
                <a:srgbClr val="006600"/>
              </a:solidFill>
            </a:endParaRPr>
          </a:p>
        </p:txBody>
      </p:sp>
      <p:pic>
        <p:nvPicPr>
          <p:cNvPr id="4" name="Рисунок 3" descr="P1150515.JPG"/>
          <p:cNvPicPr>
            <a:picLocks noChangeAspect="1"/>
          </p:cNvPicPr>
          <p:nvPr/>
        </p:nvPicPr>
        <p:blipFill>
          <a:blip r:embed="rId2" cstate="print"/>
          <a:srcRect r="1667" b="8599"/>
          <a:stretch>
            <a:fillRect/>
          </a:stretch>
        </p:blipFill>
        <p:spPr>
          <a:xfrm>
            <a:off x="524074" y="2043112"/>
            <a:ext cx="2837593" cy="1978153"/>
          </a:xfrm>
          <a:prstGeom prst="rect">
            <a:avLst/>
          </a:prstGeom>
        </p:spPr>
      </p:pic>
      <p:pic>
        <p:nvPicPr>
          <p:cNvPr id="5" name="Рисунок 4" descr="P115049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5481" y="4086235"/>
            <a:ext cx="2152637" cy="1614478"/>
          </a:xfrm>
          <a:prstGeom prst="rect">
            <a:avLst/>
          </a:prstGeom>
        </p:spPr>
      </p:pic>
      <p:pic>
        <p:nvPicPr>
          <p:cNvPr id="6" name="Рисунок 5" descr="P115042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80940" y="4629151"/>
            <a:ext cx="2447107" cy="183533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7377112" y="1185864"/>
            <a:ext cx="353853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00" b="1" dirty="0" smtClean="0">
                <a:solidFill>
                  <a:srgbClr val="006600"/>
                </a:solidFill>
              </a:rPr>
              <a:t>Праздничные мероприятия</a:t>
            </a:r>
            <a:br>
              <a:rPr lang="ru-RU" sz="2100" b="1" dirty="0" smtClean="0">
                <a:solidFill>
                  <a:srgbClr val="006600"/>
                </a:solidFill>
              </a:rPr>
            </a:br>
            <a:r>
              <a:rPr lang="ru-RU" sz="2100" b="1" dirty="0" smtClean="0">
                <a:solidFill>
                  <a:srgbClr val="006600"/>
                </a:solidFill>
              </a:rPr>
              <a:t> для жителей микрорайона</a:t>
            </a:r>
            <a:endParaRPr lang="ru-RU" sz="2100" dirty="0">
              <a:solidFill>
                <a:srgbClr val="006600"/>
              </a:solidFill>
            </a:endParaRPr>
          </a:p>
        </p:txBody>
      </p:sp>
      <p:pic>
        <p:nvPicPr>
          <p:cNvPr id="8" name="Рисунок 7" descr="P116055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897715" y="4600576"/>
            <a:ext cx="2370938" cy="1778204"/>
          </a:xfrm>
          <a:prstGeom prst="rect">
            <a:avLst/>
          </a:prstGeom>
        </p:spPr>
      </p:pic>
      <p:pic>
        <p:nvPicPr>
          <p:cNvPr id="9" name="Рисунок 8" descr="P116054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43600" y="4161135"/>
            <a:ext cx="2592288" cy="1944216"/>
          </a:xfrm>
          <a:prstGeom prst="rect">
            <a:avLst/>
          </a:prstGeom>
        </p:spPr>
      </p:pic>
      <p:pic>
        <p:nvPicPr>
          <p:cNvPr id="10" name="Рисунок 9" descr="P1140301.JPG"/>
          <p:cNvPicPr>
            <a:picLocks noChangeAspect="1"/>
          </p:cNvPicPr>
          <p:nvPr/>
        </p:nvPicPr>
        <p:blipFill>
          <a:blip r:embed="rId7" cstate="print"/>
          <a:srcRect t="14414" r="6757" b="24540"/>
          <a:stretch>
            <a:fillRect/>
          </a:stretch>
        </p:blipFill>
        <p:spPr>
          <a:xfrm>
            <a:off x="6053907" y="2114575"/>
            <a:ext cx="4464496" cy="2029316"/>
          </a:xfrm>
          <a:prstGeom prst="rect">
            <a:avLst/>
          </a:prstGeom>
        </p:spPr>
      </p:pic>
      <p:pic>
        <p:nvPicPr>
          <p:cNvPr id="11" name="Рисунок 10" descr="C:\Users\Татьяна Петровна\Desktop\image.pn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346205" y="83046"/>
            <a:ext cx="714798" cy="695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4350" y="1143000"/>
            <a:ext cx="3328987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b="1" dirty="0" smtClean="0">
                <a:solidFill>
                  <a:srgbClr val="006600"/>
                </a:solidFill>
              </a:rPr>
              <a:t>Акция </a:t>
            </a:r>
          </a:p>
          <a:p>
            <a:pPr algn="ctr"/>
            <a:r>
              <a:rPr lang="ru-RU" sz="2100" b="1" dirty="0" smtClean="0">
                <a:solidFill>
                  <a:srgbClr val="006600"/>
                </a:solidFill>
              </a:rPr>
              <a:t>«Спаси ёжика»</a:t>
            </a:r>
          </a:p>
          <a:p>
            <a:pPr algn="ctr"/>
            <a:r>
              <a:rPr lang="ru-RU" sz="2100" b="1" dirty="0" smtClean="0">
                <a:solidFill>
                  <a:srgbClr val="006600"/>
                </a:solidFill>
              </a:rPr>
              <a:t>(сбор батареек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690294" y="1170267"/>
            <a:ext cx="4562474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b="1" dirty="0" smtClean="0">
                <a:solidFill>
                  <a:srgbClr val="006600"/>
                </a:solidFill>
              </a:rPr>
              <a:t>Акция </a:t>
            </a:r>
          </a:p>
          <a:p>
            <a:pPr algn="ctr"/>
            <a:r>
              <a:rPr lang="ru-RU" sz="2100" b="1" dirty="0" smtClean="0">
                <a:solidFill>
                  <a:srgbClr val="006600"/>
                </a:solidFill>
              </a:rPr>
              <a:t>«Добрые крышечки»</a:t>
            </a:r>
          </a:p>
          <a:p>
            <a:pPr algn="ctr"/>
            <a:r>
              <a:rPr lang="ru-RU" sz="2100" b="1" dirty="0" smtClean="0">
                <a:solidFill>
                  <a:srgbClr val="006600"/>
                </a:solidFill>
              </a:rPr>
              <a:t>(сбор крышечек)</a:t>
            </a:r>
            <a:endParaRPr lang="ru-RU" sz="2100" b="1" dirty="0">
              <a:solidFill>
                <a:srgbClr val="0066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26739" y="1191535"/>
            <a:ext cx="284321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b="1" dirty="0" smtClean="0">
                <a:solidFill>
                  <a:srgbClr val="006600"/>
                </a:solidFill>
              </a:rPr>
              <a:t>Сбор макулатуры</a:t>
            </a:r>
            <a:endParaRPr lang="ru-RU" sz="2100" b="1" dirty="0">
              <a:solidFill>
                <a:srgbClr val="0066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32679" y="301109"/>
            <a:ext cx="5746830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500" b="1" dirty="0" smtClean="0">
                <a:solidFill>
                  <a:srgbClr val="006600"/>
                </a:solidFill>
              </a:rPr>
              <a:t>Экологическое направление</a:t>
            </a:r>
            <a:endParaRPr lang="ru-RU" sz="3500" b="1" dirty="0">
              <a:solidFill>
                <a:srgbClr val="0066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618"/>
          <a:stretch/>
        </p:blipFill>
        <p:spPr>
          <a:xfrm>
            <a:off x="176233" y="2204829"/>
            <a:ext cx="2561968" cy="131393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233" y="5145639"/>
            <a:ext cx="1196031" cy="159470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264" y="3743091"/>
            <a:ext cx="2233334" cy="167500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5665" y="2072982"/>
            <a:ext cx="2294323" cy="172074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6930" y="4454290"/>
            <a:ext cx="2060716" cy="1545537"/>
          </a:xfrm>
          <a:prstGeom prst="rect">
            <a:avLst/>
          </a:prstGeom>
        </p:spPr>
      </p:pic>
      <p:pic>
        <p:nvPicPr>
          <p:cNvPr id="20" name="Рисунок 19" descr="https://static-cdn3.vigbo.tech/u52479/64955/blog/4813606/4189354/53859439/1000-2d2738186c227869a443b6e44a70a4e9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42297" y="2202258"/>
            <a:ext cx="871127" cy="1381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http://1517.msk.ru/events/900/1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47432" y="2202666"/>
            <a:ext cx="1290320" cy="1318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3" t="17544" r="15376" b="-17544"/>
          <a:stretch/>
        </p:blipFill>
        <p:spPr>
          <a:xfrm>
            <a:off x="5057871" y="3640926"/>
            <a:ext cx="1993557" cy="1824797"/>
          </a:xfrm>
          <a:prstGeom prst="rect">
            <a:avLst/>
          </a:prstGeom>
        </p:spPr>
      </p:pic>
      <p:sp>
        <p:nvSpPr>
          <p:cNvPr id="18" name="AutoShape 9" descr="https://e.mail.ru/api/v1/messages/attaches/view?id=KRYFCM6iTgKgGutCkH1EErrF:nfAVZjStVG6&amp;type=cloud_stock&amp;x-email=eltsova%40bk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390663" y="5227059"/>
            <a:ext cx="1909155" cy="1431867"/>
          </a:xfrm>
          <a:prstGeom prst="rect">
            <a:avLst/>
          </a:prstGeom>
        </p:spPr>
      </p:pic>
      <p:pic>
        <p:nvPicPr>
          <p:cNvPr id="16" name="Рисунок 15" descr="C:\Users\Татьяна Петровна\Desktop\image.pn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346205" y="83046"/>
            <a:ext cx="714798" cy="695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36007" y="263069"/>
            <a:ext cx="6772275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500" b="1" dirty="0" smtClean="0">
                <a:solidFill>
                  <a:srgbClr val="006600"/>
                </a:solidFill>
              </a:rPr>
              <a:t>Экологическое направление</a:t>
            </a:r>
            <a:endParaRPr lang="ru-RU" sz="3500" b="1" dirty="0">
              <a:solidFill>
                <a:srgbClr val="006600"/>
              </a:solidFill>
            </a:endParaRPr>
          </a:p>
        </p:txBody>
      </p:sp>
      <p:sp>
        <p:nvSpPr>
          <p:cNvPr id="33794" name="AutoShape 2" descr="https://apf.mail.ru/cgi-bin/readmsg?id=16117630611702802914;0;3&amp;exif=1&amp;full=1&amp;x-email=eltsova%40bk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3796" name="AutoShape 4" descr="https://apf.mail.ru/cgi-bin/readmsg?id=16117630611702802914;0;3&amp;exif=1&amp;full=1&amp;x-email=eltsova%40bk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Picture 2" descr="9NaCQI5VfU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2499143"/>
            <a:ext cx="2630522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DSC_000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037" y="2282894"/>
            <a:ext cx="2805735" cy="187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8" name="Picture 4" descr="E6YfrafMUj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302" y="4647838"/>
            <a:ext cx="1276222" cy="1704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31302" y="996742"/>
            <a:ext cx="354162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b="1" dirty="0" smtClean="0">
                <a:solidFill>
                  <a:srgbClr val="006600"/>
                </a:solidFill>
              </a:rPr>
              <a:t>Мастер-классы по изготовлению школьных принадлежностей из бросового материала</a:t>
            </a:r>
            <a:endParaRPr lang="ru-RU" sz="2100" b="1" dirty="0">
              <a:solidFill>
                <a:srgbClr val="0066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16410" y="996742"/>
            <a:ext cx="3130378" cy="11587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spcAft>
                <a:spcPts val="598"/>
              </a:spcAft>
            </a:pPr>
            <a:r>
              <a:rPr lang="ru-RU" sz="2100" b="1" kern="1400" dirty="0" smtClean="0">
                <a:solidFill>
                  <a:srgbClr val="006600"/>
                </a:solidFill>
              </a:rPr>
              <a:t>флэш-мобы </a:t>
            </a:r>
            <a:r>
              <a:rPr lang="ru-RU" sz="2100" b="1" kern="1400" dirty="0">
                <a:solidFill>
                  <a:srgbClr val="006600"/>
                </a:solidFill>
              </a:rPr>
              <a:t>по призыву раздельного сбора </a:t>
            </a:r>
            <a:r>
              <a:rPr lang="ru-RU" sz="2100" b="1" kern="1400" dirty="0" smtClean="0">
                <a:solidFill>
                  <a:srgbClr val="006600"/>
                </a:solidFill>
              </a:rPr>
              <a:t>мусора      </a:t>
            </a:r>
            <a:endParaRPr lang="ru-RU" sz="2100" b="1" kern="1400" dirty="0">
              <a:ln>
                <a:noFill/>
              </a:ln>
              <a:solidFill>
                <a:srgbClr val="006600"/>
              </a:soli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982465" y="1004980"/>
            <a:ext cx="3534032" cy="11587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spcAft>
                <a:spcPts val="598"/>
              </a:spcAft>
            </a:pPr>
            <a:r>
              <a:rPr lang="ru-RU" sz="2100" b="1" kern="1400" dirty="0">
                <a:solidFill>
                  <a:srgbClr val="006600"/>
                </a:solidFill>
              </a:rPr>
              <a:t>изготовление агитационных плакатов по сбережению природных </a:t>
            </a:r>
            <a:r>
              <a:rPr lang="ru-RU" sz="2100" b="1" kern="1400" dirty="0" smtClean="0">
                <a:solidFill>
                  <a:srgbClr val="006600"/>
                </a:solidFill>
              </a:rPr>
              <a:t>ресурсов</a:t>
            </a:r>
            <a:endParaRPr lang="ru-RU" sz="2100" b="1" kern="1400" dirty="0">
              <a:ln>
                <a:noFill/>
              </a:ln>
              <a:solidFill>
                <a:srgbClr val="006600"/>
              </a:solidFill>
              <a:effectLst/>
            </a:endParaRPr>
          </a:p>
        </p:txBody>
      </p:sp>
      <p:pic>
        <p:nvPicPr>
          <p:cNvPr id="1027" name="Picture 3" descr="hGNoeCTJph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3817" y="2499143"/>
            <a:ext cx="2588575" cy="1940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98"/>
          <a:stretch/>
        </p:blipFill>
        <p:spPr>
          <a:xfrm rot="10800000" flipV="1">
            <a:off x="4102442" y="4495200"/>
            <a:ext cx="2644346" cy="154895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236" y="4647838"/>
            <a:ext cx="1861752" cy="1396314"/>
          </a:xfrm>
          <a:prstGeom prst="rect">
            <a:avLst/>
          </a:prstGeom>
        </p:spPr>
      </p:pic>
      <p:pic>
        <p:nvPicPr>
          <p:cNvPr id="1029" name="Picture 5" descr="http://im0-tub-ru.yandex.net/i?id=e460719dc80a9ee9e32f55387ce187e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2998" y="4711200"/>
            <a:ext cx="13716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Иванова Анастасия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315"/>
          <a:stretch/>
        </p:blipFill>
        <p:spPr bwMode="auto">
          <a:xfrm>
            <a:off x="10135653" y="4868561"/>
            <a:ext cx="1135155" cy="1810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 descr="C:\Users\Татьяна Петровна\Desktop\image.pn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1346205" y="83046"/>
            <a:ext cx="714798" cy="695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500" y="428626"/>
            <a:ext cx="408146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 </a:t>
            </a:r>
            <a:r>
              <a:rPr lang="ru-RU" b="1" dirty="0" smtClean="0">
                <a:solidFill>
                  <a:srgbClr val="006600"/>
                </a:solidFill>
                <a:cs typeface="Times New Roman" panose="02020603050405020304" pitchFamily="18" charset="0"/>
              </a:rPr>
              <a:t>городская</a:t>
            </a:r>
          </a:p>
          <a:p>
            <a:pPr algn="ctr"/>
            <a:r>
              <a:rPr lang="ru-RU" b="1" dirty="0" smtClean="0">
                <a:solidFill>
                  <a:srgbClr val="006600"/>
                </a:solidFill>
                <a:cs typeface="Times New Roman" panose="02020603050405020304" pitchFamily="18" charset="0"/>
              </a:rPr>
              <a:t> образовательная  выставка </a:t>
            </a:r>
          </a:p>
          <a:p>
            <a:pPr algn="ctr"/>
            <a:r>
              <a:rPr lang="ru-RU" b="1" dirty="0" smtClean="0">
                <a:solidFill>
                  <a:srgbClr val="006600"/>
                </a:solidFill>
                <a:cs typeface="Times New Roman" panose="02020603050405020304" pitchFamily="18" charset="0"/>
              </a:rPr>
              <a:t>«Инновационная инфраструктура как условие развития муниципальной системы образования»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6654" y="5243778"/>
            <a:ext cx="2024719" cy="1501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319588" y="528637"/>
            <a:ext cx="40243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6600"/>
                </a:solidFill>
              </a:rPr>
              <a:t>Семинар </a:t>
            </a:r>
          </a:p>
          <a:p>
            <a:pPr algn="ctr"/>
            <a:r>
              <a:rPr lang="ru-RU" b="1" dirty="0" smtClean="0">
                <a:solidFill>
                  <a:srgbClr val="006600"/>
                </a:solidFill>
              </a:rPr>
              <a:t>«Социальное партнерство в образовательном пространстве  микрорайона. </a:t>
            </a:r>
          </a:p>
          <a:p>
            <a:pPr algn="ctr"/>
            <a:r>
              <a:rPr lang="ru-RU" b="1" dirty="0" smtClean="0">
                <a:solidFill>
                  <a:srgbClr val="006600"/>
                </a:solidFill>
              </a:rPr>
              <a:t>Школьный музей открывает двери»</a:t>
            </a:r>
          </a:p>
          <a:p>
            <a:pPr algn="ctr"/>
            <a:r>
              <a:rPr lang="ru-RU" b="1" dirty="0">
                <a:solidFill>
                  <a:srgbClr val="006600"/>
                </a:solidFill>
              </a:rPr>
              <a:t>д</a:t>
            </a:r>
            <a:r>
              <a:rPr lang="ru-RU" b="1" dirty="0" smtClean="0">
                <a:solidFill>
                  <a:srgbClr val="006600"/>
                </a:solidFill>
              </a:rPr>
              <a:t>ля руководителей школьных музеев и учителей истории </a:t>
            </a:r>
          </a:p>
          <a:p>
            <a:pPr algn="ctr"/>
            <a:r>
              <a:rPr lang="ru-RU" b="1" dirty="0" smtClean="0">
                <a:solidFill>
                  <a:srgbClr val="006600"/>
                </a:solidFill>
              </a:rPr>
              <a:t> </a:t>
            </a:r>
            <a:endParaRPr lang="ru-RU" b="1" dirty="0">
              <a:solidFill>
                <a:srgbClr val="0066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48"/>
          <a:stretch/>
        </p:blipFill>
        <p:spPr>
          <a:xfrm>
            <a:off x="3912776" y="2662494"/>
            <a:ext cx="3676869" cy="201453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439150" y="414338"/>
            <a:ext cx="356235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6600"/>
                </a:solidFill>
              </a:rPr>
              <a:t>Семинар </a:t>
            </a:r>
          </a:p>
          <a:p>
            <a:pPr algn="ctr"/>
            <a:r>
              <a:rPr lang="ru-RU" b="1" dirty="0" smtClean="0">
                <a:solidFill>
                  <a:srgbClr val="006600"/>
                </a:solidFill>
              </a:rPr>
              <a:t>«Социальное партнерство в образовательном пространстве микрорайона (</a:t>
            </a:r>
            <a:r>
              <a:rPr lang="ru-RU" b="1" dirty="0" err="1" smtClean="0">
                <a:solidFill>
                  <a:srgbClr val="006600"/>
                </a:solidFill>
              </a:rPr>
              <a:t>Сулажгора</a:t>
            </a:r>
            <a:r>
              <a:rPr lang="ru-RU" b="1" dirty="0" smtClean="0">
                <a:solidFill>
                  <a:srgbClr val="006600"/>
                </a:solidFill>
              </a:rPr>
              <a:t>)» </a:t>
            </a:r>
          </a:p>
          <a:p>
            <a:pPr algn="ctr"/>
            <a:r>
              <a:rPr lang="ru-RU" b="1" dirty="0" smtClean="0">
                <a:solidFill>
                  <a:srgbClr val="006600"/>
                </a:solidFill>
              </a:rPr>
              <a:t>для заместителей директоров по воспитательной работе </a:t>
            </a:r>
          </a:p>
          <a:p>
            <a:pPr algn="ctr"/>
            <a:r>
              <a:rPr lang="ru-RU" b="1" dirty="0" smtClean="0">
                <a:solidFill>
                  <a:srgbClr val="006600"/>
                </a:solidFill>
              </a:rPr>
              <a:t> </a:t>
            </a:r>
            <a:endParaRPr lang="ru-RU" b="1" dirty="0">
              <a:solidFill>
                <a:srgbClr val="00660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86"/>
          <a:stretch/>
        </p:blipFill>
        <p:spPr>
          <a:xfrm>
            <a:off x="9429961" y="2283812"/>
            <a:ext cx="2273643" cy="2597769"/>
          </a:xfrm>
          <a:prstGeom prst="rect">
            <a:avLst/>
          </a:prstGeom>
        </p:spPr>
      </p:pic>
      <p:sp>
        <p:nvSpPr>
          <p:cNvPr id="39938" name="AutoShape 2" descr="https://apf.mail.ru/cgi-bin/readmsg?id=16117664371382612284;0;18&amp;exif=1&amp;full=1&amp;x-email=eltsova%40bk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C:\Users\Татьяна Петровна\Desktop\image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346205" y="83046"/>
            <a:ext cx="714798" cy="695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 cstate="print"/>
          <a:srcRect l="24264"/>
          <a:stretch>
            <a:fillRect/>
          </a:stretch>
        </p:blipFill>
        <p:spPr bwMode="auto">
          <a:xfrm>
            <a:off x="140522" y="1936844"/>
            <a:ext cx="1821506" cy="3243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AutoShape 2" descr="https://apf.mail.ru/cgi-bin/readmsg?id=16117664371382612284;0;22&amp;exif=1&amp;full=1&amp;x-email=eltsova%40bk.ru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1875" y="4994375"/>
            <a:ext cx="2449965" cy="181651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28888" y="657225"/>
            <a:ext cx="732948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500" b="1" dirty="0" smtClean="0">
                <a:solidFill>
                  <a:srgbClr val="006600"/>
                </a:solidFill>
              </a:rPr>
              <a:t>Мнение участников проекта</a:t>
            </a:r>
          </a:p>
          <a:p>
            <a:pPr algn="ctr"/>
            <a:endParaRPr lang="ru-RU" sz="3500" b="1" dirty="0">
              <a:solidFill>
                <a:srgbClr val="00660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43200" y="1857375"/>
            <a:ext cx="677227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500" b="1" dirty="0" smtClean="0">
                <a:solidFill>
                  <a:srgbClr val="006600"/>
                </a:solidFill>
              </a:rPr>
              <a:t>Спасибо за внимание</a:t>
            </a:r>
          </a:p>
          <a:p>
            <a:pPr algn="ctr"/>
            <a:endParaRPr lang="ru-RU" sz="3500" b="1" dirty="0" smtClean="0">
              <a:solidFill>
                <a:srgbClr val="006600"/>
              </a:solidFill>
            </a:endParaRPr>
          </a:p>
          <a:p>
            <a:pPr algn="ctr"/>
            <a:endParaRPr lang="ru-RU" sz="3500" b="1" dirty="0" smtClean="0">
              <a:solidFill>
                <a:srgbClr val="006600"/>
              </a:solidFill>
            </a:endParaRPr>
          </a:p>
          <a:p>
            <a:pPr algn="ctr"/>
            <a:r>
              <a:rPr lang="ru-RU" sz="3500" b="1" dirty="0" smtClean="0">
                <a:solidFill>
                  <a:srgbClr val="006600"/>
                </a:solidFill>
              </a:rPr>
              <a:t>Приглашаем к сотрудничеству</a:t>
            </a:r>
            <a:endParaRPr lang="ru-RU" sz="3500" b="1" dirty="0">
              <a:solidFill>
                <a:srgbClr val="006600"/>
              </a:solidFill>
            </a:endParaRPr>
          </a:p>
        </p:txBody>
      </p:sp>
      <p:pic>
        <p:nvPicPr>
          <p:cNvPr id="3" name="Picture 2" descr="https://im0-tub-ru.yandex.net/i?id=ce3f3fdfc5d423ca2947daa7dc7adbd2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13850" y="257176"/>
            <a:ext cx="2433747" cy="25860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896</TotalTime>
  <Words>507</Words>
  <Application>Microsoft Office PowerPoint</Application>
  <PresentationFormat>Широкоэкранный</PresentationFormat>
  <Paragraphs>105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Школа 12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etp.</dc:creator>
  <cp:lastModifiedBy>OK</cp:lastModifiedBy>
  <cp:revision>58</cp:revision>
  <dcterms:created xsi:type="dcterms:W3CDTF">2021-01-26T10:36:46Z</dcterms:created>
  <dcterms:modified xsi:type="dcterms:W3CDTF">2021-01-28T16:22:40Z</dcterms:modified>
</cp:coreProperties>
</file>