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31"/>
  </p:notesMasterIdLst>
  <p:sldIdLst>
    <p:sldId id="289" r:id="rId2"/>
    <p:sldId id="290" r:id="rId3"/>
    <p:sldId id="291" r:id="rId4"/>
    <p:sldId id="256" r:id="rId5"/>
    <p:sldId id="293" r:id="rId6"/>
    <p:sldId id="294" r:id="rId7"/>
    <p:sldId id="295" r:id="rId8"/>
    <p:sldId id="296" r:id="rId9"/>
    <p:sldId id="297" r:id="rId10"/>
    <p:sldId id="301" r:id="rId11"/>
    <p:sldId id="298" r:id="rId12"/>
    <p:sldId id="299" r:id="rId13"/>
    <p:sldId id="300" r:id="rId14"/>
    <p:sldId id="302" r:id="rId15"/>
    <p:sldId id="303" r:id="rId16"/>
    <p:sldId id="304" r:id="rId17"/>
    <p:sldId id="305" r:id="rId18"/>
    <p:sldId id="306" r:id="rId19"/>
    <p:sldId id="307" r:id="rId20"/>
    <p:sldId id="308" r:id="rId21"/>
    <p:sldId id="309" r:id="rId22"/>
    <p:sldId id="310" r:id="rId23"/>
    <p:sldId id="311" r:id="rId24"/>
    <p:sldId id="312" r:id="rId25"/>
    <p:sldId id="313" r:id="rId26"/>
    <p:sldId id="314" r:id="rId27"/>
    <p:sldId id="316" r:id="rId28"/>
    <p:sldId id="317" r:id="rId29"/>
    <p:sldId id="318"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8E5CCFA8-24DB-4ACF-9B18-DBC0EA6CCB9A}">
          <p14:sldIdLst>
            <p14:sldId id="289"/>
            <p14:sldId id="290"/>
            <p14:sldId id="291"/>
            <p14:sldId id="256"/>
            <p14:sldId id="293"/>
            <p14:sldId id="294"/>
            <p14:sldId id="295"/>
            <p14:sldId id="296"/>
            <p14:sldId id="297"/>
            <p14:sldId id="301"/>
            <p14:sldId id="298"/>
            <p14:sldId id="299"/>
            <p14:sldId id="300"/>
            <p14:sldId id="302"/>
            <p14:sldId id="303"/>
            <p14:sldId id="304"/>
            <p14:sldId id="305"/>
            <p14:sldId id="306"/>
            <p14:sldId id="307"/>
            <p14:sldId id="308"/>
            <p14:sldId id="309"/>
            <p14:sldId id="310"/>
            <p14:sldId id="311"/>
            <p14:sldId id="312"/>
            <p14:sldId id="313"/>
            <p14:sldId id="314"/>
            <p14:sldId id="316"/>
            <p14:sldId id="317"/>
            <p14:sldId id="31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1818" autoAdjust="0"/>
  </p:normalViewPr>
  <p:slideViewPr>
    <p:cSldViewPr snapToGrid="0">
      <p:cViewPr varScale="1">
        <p:scale>
          <a:sx n="39" d="100"/>
          <a:sy n="39" d="100"/>
        </p:scale>
        <p:origin x="98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86CE6A-9221-40DB-972D-3EFB43CE6438}" type="datetimeFigureOut">
              <a:rPr lang="ru-RU" smtClean="0"/>
              <a:t>10.02.2021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11BE77-D498-4D81-A16D-F19CAC231615}" type="slidenum">
              <a:rPr lang="ru-RU" smtClean="0"/>
              <a:t>‹#›</a:t>
            </a:fld>
            <a:endParaRPr lang="ru-RU"/>
          </a:p>
        </p:txBody>
      </p:sp>
    </p:spTree>
    <p:extLst>
      <p:ext uri="{BB962C8B-B14F-4D97-AF65-F5344CB8AC3E}">
        <p14:creationId xmlns:p14="http://schemas.microsoft.com/office/powerpoint/2010/main" val="771481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E11BE77-D498-4D81-A16D-F19CAC231615}" type="slidenum">
              <a:rPr lang="ru-RU" smtClean="0"/>
              <a:t>12</a:t>
            </a:fld>
            <a:endParaRPr lang="ru-RU"/>
          </a:p>
        </p:txBody>
      </p:sp>
    </p:spTree>
    <p:extLst>
      <p:ext uri="{BB962C8B-B14F-4D97-AF65-F5344CB8AC3E}">
        <p14:creationId xmlns:p14="http://schemas.microsoft.com/office/powerpoint/2010/main" val="2938767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E11BE77-D498-4D81-A16D-F19CAC231615}" type="slidenum">
              <a:rPr lang="ru-RU" smtClean="0"/>
              <a:t>17</a:t>
            </a:fld>
            <a:endParaRPr lang="ru-RU"/>
          </a:p>
        </p:txBody>
      </p:sp>
    </p:spTree>
    <p:extLst>
      <p:ext uri="{BB962C8B-B14F-4D97-AF65-F5344CB8AC3E}">
        <p14:creationId xmlns:p14="http://schemas.microsoft.com/office/powerpoint/2010/main" val="2793150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E3A3D34-ABF3-4861-8529-C147A96EAFD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86CB7BCE-A94C-4D1E-8AA6-D54C36159F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8D146634-8442-44E9-A4CF-D06D88EAB3BB}"/>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90A43F35-7883-488F-A424-769CC88FEB7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D61076A-1FB9-47CC-BA6B-A570BA146A96}"/>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1676107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C32886D-918E-4D01-A638-079B5C9CB9B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429DF3A8-D930-4506-BB10-FFD3CA48529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25A5004-4AA9-4563-96FA-DF356826ADAB}"/>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B438B7F6-67CF-4938-B6D5-A851374DF7F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9EA9771E-B4C1-4358-A347-3533F16E749A}"/>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461261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B0E8083-5DFA-40D9-B3C5-115A6D52D4D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9643E8AB-F662-4819-BB13-124602F34E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461476F9-A3D9-4667-8693-A7C9CC55059B}"/>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8E3588BC-1CEF-4DA1-8A77-647ABA33011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348A3AC-356C-4326-B6D0-CAFF8CE88D7C}"/>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1287577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DAE42BF-ED36-4E95-8C1E-74A88300499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E51888DB-BAE6-4EEE-AB43-F68EB2ABA4A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B2A944F9-1C7F-4019-809D-4F211230E383}"/>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36ED0175-E4B4-4916-80E6-46742BD8F818}"/>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6" name="Нижний колонтитул 5">
            <a:extLst>
              <a:ext uri="{FF2B5EF4-FFF2-40B4-BE49-F238E27FC236}">
                <a16:creationId xmlns:a16="http://schemas.microsoft.com/office/drawing/2014/main" xmlns="" id="{623733EC-A814-481E-9CC2-E409DD70924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6A4DB37C-DD07-4C00-BCFE-3EA57FE6641B}"/>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545849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BEC3737-88AF-4474-B56F-8365F88FF38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29D42F5-1168-4FA2-80AC-824B2EFD0C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AFFDB71C-F8D5-4715-B177-02D2E73409FA}"/>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EE1EEF75-E758-4961-B050-F40B987DD1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954C9D74-DDF2-4291-BD8B-1E8AB9E25886}"/>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EEF2CD19-FBC1-4EE8-AA6E-EFBE36EE364E}"/>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8" name="Нижний колонтитул 7">
            <a:extLst>
              <a:ext uri="{FF2B5EF4-FFF2-40B4-BE49-F238E27FC236}">
                <a16:creationId xmlns:a16="http://schemas.microsoft.com/office/drawing/2014/main" xmlns="" id="{554A8FF1-0D4D-41CE-935C-83C332EEB283}"/>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270FC5A8-68FE-45EA-940F-B46104560932}"/>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1908926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F4A0D00-4727-4A35-83B1-16909F0BBB8F}"/>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12F8448D-54B8-466D-BDC7-D1965C0B45E6}"/>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4" name="Нижний колонтитул 3">
            <a:extLst>
              <a:ext uri="{FF2B5EF4-FFF2-40B4-BE49-F238E27FC236}">
                <a16:creationId xmlns:a16="http://schemas.microsoft.com/office/drawing/2014/main" xmlns="" id="{2D098948-24B9-45C2-9C66-C7D0E8B15D77}"/>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36740434-BD97-453E-BEF1-C5A6F1FDB9EA}"/>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3367747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C1A6BEFB-28F6-4583-BB18-91FCAB2D4741}"/>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3" name="Нижний колонтитул 2">
            <a:extLst>
              <a:ext uri="{FF2B5EF4-FFF2-40B4-BE49-F238E27FC236}">
                <a16:creationId xmlns:a16="http://schemas.microsoft.com/office/drawing/2014/main" xmlns="" id="{85B9BF49-DCDD-4ECC-9EE8-538A058D2741}"/>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77766382-7C56-4EBD-A6DC-83C587E7EC1D}"/>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407693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829BF59-A696-413C-BA29-4BBF42968DB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2C535688-3A4B-49A4-83A7-6C1797D9FA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7BFE881B-246C-45B7-BF89-5848B540B8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125F8E43-7735-451A-B831-686266ADB0DE}"/>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6" name="Нижний колонтитул 5">
            <a:extLst>
              <a:ext uri="{FF2B5EF4-FFF2-40B4-BE49-F238E27FC236}">
                <a16:creationId xmlns:a16="http://schemas.microsoft.com/office/drawing/2014/main" xmlns="" id="{7E430B67-9DA8-43C2-8C22-45410FE499B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9737FAAE-4C37-4E27-A9AD-911C8EA5E929}"/>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4040707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803E0E5-65DD-4026-95CB-45C21DA5B7D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1181F8C5-916E-43EB-81B8-73D458DCE7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8A59FB40-D38F-4BED-9343-30BF8B8831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AD2E6F25-BDCD-4A56-802F-3322DEF306FF}"/>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6" name="Нижний колонтитул 5">
            <a:extLst>
              <a:ext uri="{FF2B5EF4-FFF2-40B4-BE49-F238E27FC236}">
                <a16:creationId xmlns:a16="http://schemas.microsoft.com/office/drawing/2014/main" xmlns="" id="{4F3F3D34-0F7D-4C80-98B1-84117761330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E8DAB3F-1393-4629-AB03-C449BE721A67}"/>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2044006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A271D3A-8971-4ACF-A39D-921BFDF2849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ED5852B8-EB6B-452B-BC8A-BF3E53AFC515}"/>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1E4A803C-7B51-4252-849C-8794AFA88CBB}"/>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87355E24-E8F7-4ABE-9A47-44B0D367BB9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44B74F3-B6AA-49DC-9C37-6821DD9CD899}"/>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907823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0B25F8A1-1179-488F-9393-429139A9301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8F434574-3D3D-4993-B16B-CFF9686D61D8}"/>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2F6BFB7B-5E68-456C-9413-708B43382305}"/>
              </a:ext>
            </a:extLst>
          </p:cNvPr>
          <p:cNvSpPr>
            <a:spLocks noGrp="1"/>
          </p:cNvSpPr>
          <p:nvPr>
            <p:ph type="dt" sz="half" idx="10"/>
          </p:nvPr>
        </p:nvSpPr>
        <p:spPr/>
        <p:txBody>
          <a:body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01EA4B93-20CB-4605-906A-1ADD6D4FF4F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366EC4F9-664B-4076-AAD7-01368E16B9ED}"/>
              </a:ext>
            </a:extLst>
          </p:cNvPr>
          <p:cNvSpPr>
            <a:spLocks noGrp="1"/>
          </p:cNvSpPr>
          <p:nvPr>
            <p:ph type="sldNum" sz="quarter" idx="12"/>
          </p:nvPr>
        </p:nvSpPr>
        <p:spPr/>
        <p:txBody>
          <a:bodyPr/>
          <a:lstStyle/>
          <a:p>
            <a:fld id="{1440794A-5424-4F7A-9B11-897CBCF52934}" type="slidenum">
              <a:rPr lang="ru-RU" smtClean="0"/>
              <a:t>‹#›</a:t>
            </a:fld>
            <a:endParaRPr lang="ru-RU"/>
          </a:p>
        </p:txBody>
      </p:sp>
    </p:spTree>
    <p:extLst>
      <p:ext uri="{BB962C8B-B14F-4D97-AF65-F5344CB8AC3E}">
        <p14:creationId xmlns:p14="http://schemas.microsoft.com/office/powerpoint/2010/main" val="2139958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3ED0E93-8C49-4BB4-9E52-9D452FDE4C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A0D21CA-A5DD-42DE-A45E-87B3B18161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CB8503E-7F80-4F15-B84E-105787D911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A55AE-84A6-47D4-92EB-A1211E58E57D}" type="datetimeFigureOut">
              <a:rPr lang="ru-RU" smtClean="0"/>
              <a:t>10.02.2021</a:t>
            </a:fld>
            <a:endParaRPr lang="ru-RU"/>
          </a:p>
        </p:txBody>
      </p:sp>
      <p:sp>
        <p:nvSpPr>
          <p:cNvPr id="5" name="Нижний колонтитул 4">
            <a:extLst>
              <a:ext uri="{FF2B5EF4-FFF2-40B4-BE49-F238E27FC236}">
                <a16:creationId xmlns:a16="http://schemas.microsoft.com/office/drawing/2014/main" xmlns="" id="{B0EDCDBC-8BB6-4B00-B855-ED55CD8337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6824F037-1E08-44CF-8201-E9F296D68A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40794A-5424-4F7A-9B11-897CBCF52934}" type="slidenum">
              <a:rPr lang="ru-RU" smtClean="0"/>
              <a:t>‹#›</a:t>
            </a:fld>
            <a:endParaRPr lang="ru-RU"/>
          </a:p>
        </p:txBody>
      </p:sp>
    </p:spTree>
    <p:extLst>
      <p:ext uri="{BB962C8B-B14F-4D97-AF65-F5344CB8AC3E}">
        <p14:creationId xmlns:p14="http://schemas.microsoft.com/office/powerpoint/2010/main" val="2180013379"/>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7.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CF33AD6-D7EC-4D08-B52E-4E26FA046DCD}"/>
              </a:ext>
            </a:extLst>
          </p:cNvPr>
          <p:cNvSpPr>
            <a:spLocks noGrp="1"/>
          </p:cNvSpPr>
          <p:nvPr>
            <p:ph type="title"/>
          </p:nvPr>
        </p:nvSpPr>
        <p:spPr>
          <a:xfrm>
            <a:off x="838200" y="365125"/>
            <a:ext cx="10515600" cy="1256285"/>
          </a:xfrm>
          <a:noFill/>
        </p:spPr>
        <p:txBody>
          <a:bodyPr>
            <a:normAutofit/>
          </a:bodyPr>
          <a:lstStyle/>
          <a:p>
            <a:pPr algn="ctr"/>
            <a:r>
              <a:rPr lang="ru-RU" sz="6600" b="1" dirty="0"/>
              <a:t>СПЕЦСЕМИНАР</a:t>
            </a:r>
          </a:p>
        </p:txBody>
      </p:sp>
      <p:sp>
        <p:nvSpPr>
          <p:cNvPr id="3" name="Объект 2">
            <a:extLst>
              <a:ext uri="{FF2B5EF4-FFF2-40B4-BE49-F238E27FC236}">
                <a16:creationId xmlns:a16="http://schemas.microsoft.com/office/drawing/2014/main" xmlns="" id="{047BEA4D-BD13-4B59-974E-C7B6401DEFC7}"/>
              </a:ext>
            </a:extLst>
          </p:cNvPr>
          <p:cNvSpPr>
            <a:spLocks noGrp="1"/>
          </p:cNvSpPr>
          <p:nvPr>
            <p:ph idx="1"/>
          </p:nvPr>
        </p:nvSpPr>
        <p:spPr>
          <a:xfrm>
            <a:off x="838200" y="1621410"/>
            <a:ext cx="10515600" cy="4741683"/>
          </a:xfrm>
          <a:noFill/>
        </p:spPr>
        <p:txBody>
          <a:bodyPr>
            <a:normAutofit/>
          </a:bodyPr>
          <a:lstStyle/>
          <a:p>
            <a:pPr marL="0" indent="0" algn="ctr">
              <a:buNone/>
            </a:pPr>
            <a:endParaRPr lang="ru-RU" sz="4800" i="1" dirty="0" smtClean="0"/>
          </a:p>
          <a:p>
            <a:pPr marL="0" indent="0" algn="ctr">
              <a:buNone/>
            </a:pPr>
            <a:r>
              <a:rPr lang="ru-RU" sz="4800" i="1" dirty="0" smtClean="0"/>
              <a:t>«Особенности развития памяти у обучающихся»</a:t>
            </a:r>
            <a:endParaRPr lang="ru-RU" sz="4800" i="1" dirty="0"/>
          </a:p>
          <a:p>
            <a:pPr marL="0" indent="0" algn="ctr">
              <a:buNone/>
            </a:pPr>
            <a:endParaRPr lang="ru-RU" sz="4800" i="1" dirty="0"/>
          </a:p>
          <a:p>
            <a:pPr marL="0" indent="0" algn="ctr">
              <a:buNone/>
            </a:pPr>
            <a:r>
              <a:rPr lang="ru-RU" sz="3600" dirty="0" smtClean="0"/>
              <a:t> февраль 2021 </a:t>
            </a:r>
            <a:r>
              <a:rPr lang="ru-RU" sz="3600" dirty="0"/>
              <a:t>г.</a:t>
            </a:r>
          </a:p>
        </p:txBody>
      </p:sp>
    </p:spTree>
    <p:extLst>
      <p:ext uri="{BB962C8B-B14F-4D97-AF65-F5344CB8AC3E}">
        <p14:creationId xmlns:p14="http://schemas.microsoft.com/office/powerpoint/2010/main" val="33939167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081BB81-C259-4EDC-9A1B-74B6ED3F51C4}"/>
              </a:ext>
            </a:extLst>
          </p:cNvPr>
          <p:cNvSpPr>
            <a:spLocks noGrp="1"/>
          </p:cNvSpPr>
          <p:nvPr>
            <p:ph type="title"/>
          </p:nvPr>
        </p:nvSpPr>
        <p:spPr/>
        <p:txBody>
          <a:bodyPr>
            <a:normAutofit/>
          </a:bodyPr>
          <a:lstStyle/>
          <a:p>
            <a:pPr algn="ctr"/>
            <a:r>
              <a:rPr lang="ru-RU" sz="4800" b="1" dirty="0"/>
              <a:t>Содержание</a:t>
            </a:r>
          </a:p>
        </p:txBody>
      </p:sp>
      <p:sp>
        <p:nvSpPr>
          <p:cNvPr id="3" name="Объект 2">
            <a:extLst>
              <a:ext uri="{FF2B5EF4-FFF2-40B4-BE49-F238E27FC236}">
                <a16:creationId xmlns:a16="http://schemas.microsoft.com/office/drawing/2014/main" xmlns="" id="{529F22E8-99F6-46A7-AC6F-D9BAD2B3A45C}"/>
              </a:ext>
            </a:extLst>
          </p:cNvPr>
          <p:cNvSpPr>
            <a:spLocks noGrp="1"/>
          </p:cNvSpPr>
          <p:nvPr>
            <p:ph idx="1"/>
          </p:nvPr>
        </p:nvSpPr>
        <p:spPr>
          <a:xfrm>
            <a:off x="838200" y="1328738"/>
            <a:ext cx="11006138" cy="4848225"/>
          </a:xfrm>
        </p:spPr>
        <p:txBody>
          <a:bodyPr>
            <a:normAutofit fontScale="92500" lnSpcReduction="20000"/>
          </a:bodyPr>
          <a:lstStyle/>
          <a:p>
            <a:pPr marL="514350" indent="-514350" algn="just">
              <a:buAutoNum type="arabicPeriod"/>
            </a:pPr>
            <a:r>
              <a:rPr lang="ru-RU" dirty="0" smtClean="0">
                <a:latin typeface="Times New Roman" panose="02020603050405020304" pitchFamily="18" charset="0"/>
                <a:cs typeface="Times New Roman" panose="02020603050405020304" pitchFamily="18" charset="0"/>
              </a:rPr>
              <a:t>Возрастные </a:t>
            </a:r>
            <a:r>
              <a:rPr lang="ru-RU" dirty="0">
                <a:latin typeface="Times New Roman" panose="02020603050405020304" pitchFamily="18" charset="0"/>
                <a:cs typeface="Times New Roman" panose="02020603050405020304" pitchFamily="18" charset="0"/>
              </a:rPr>
              <a:t>особенности памяти </a:t>
            </a:r>
            <a:r>
              <a:rPr lang="ru-RU" dirty="0" smtClean="0">
                <a:latin typeface="Times New Roman" panose="02020603050405020304" pitchFamily="18" charset="0"/>
                <a:cs typeface="Times New Roman" panose="02020603050405020304" pitchFamily="18" charset="0"/>
              </a:rPr>
              <a:t>у обучающихся. </a:t>
            </a:r>
            <a:r>
              <a:rPr lang="ru-RU" dirty="0">
                <a:latin typeface="Times New Roman" panose="02020603050405020304" pitchFamily="18" charset="0"/>
                <a:cs typeface="Times New Roman" panose="02020603050405020304" pitchFamily="18" charset="0"/>
              </a:rPr>
              <a:t>Особенности развития </a:t>
            </a:r>
            <a:r>
              <a:rPr lang="ru-RU" dirty="0" smtClean="0">
                <a:latin typeface="Times New Roman" panose="02020603050405020304" pitchFamily="18" charset="0"/>
                <a:cs typeface="Times New Roman" panose="02020603050405020304" pitchFamily="18" charset="0"/>
              </a:rPr>
              <a:t>памяти у </a:t>
            </a:r>
            <a:r>
              <a:rPr lang="ru-RU" dirty="0">
                <a:latin typeface="Times New Roman" panose="02020603050405020304" pitchFamily="18" charset="0"/>
                <a:cs typeface="Times New Roman" panose="02020603050405020304" pitchFamily="18" charset="0"/>
              </a:rPr>
              <a:t>учащихся с нарушением зрения</a:t>
            </a:r>
            <a:r>
              <a:rPr lang="ru-RU"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marL="0" indent="0" algn="just">
              <a:buNone/>
            </a:pPr>
            <a:r>
              <a:rPr lang="ru-RU" dirty="0" smtClean="0">
                <a:latin typeface="Times New Roman" panose="02020603050405020304" pitchFamily="18" charset="0"/>
                <a:cs typeface="Times New Roman" panose="02020603050405020304" pitchFamily="18" charset="0"/>
              </a:rPr>
              <a:t>      Горина </a:t>
            </a:r>
            <a:r>
              <a:rPr lang="ru-RU" dirty="0">
                <a:latin typeface="Times New Roman" panose="02020603050405020304" pitchFamily="18" charset="0"/>
                <a:cs typeface="Times New Roman" panose="02020603050405020304" pitchFamily="18" charset="0"/>
              </a:rPr>
              <a:t>С.В., учитель-дефектолог</a:t>
            </a:r>
          </a:p>
          <a:p>
            <a:pPr marL="0" indent="0" algn="just">
              <a:buNone/>
            </a:pP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smtClean="0">
                <a:latin typeface="Times New Roman" panose="02020603050405020304" pitchFamily="18" charset="0"/>
                <a:cs typeface="Times New Roman" panose="02020603050405020304" pitchFamily="18" charset="0"/>
              </a:rPr>
              <a:t>2. Дидактические игры на </a:t>
            </a:r>
            <a:r>
              <a:rPr lang="ru-RU" dirty="0">
                <a:latin typeface="Times New Roman" panose="02020603050405020304" pitchFamily="18" charset="0"/>
                <a:cs typeface="Times New Roman" panose="02020603050405020304" pitchFamily="18" charset="0"/>
              </a:rPr>
              <a:t>развитие </a:t>
            </a:r>
            <a:r>
              <a:rPr lang="ru-RU" dirty="0" smtClean="0">
                <a:latin typeface="Times New Roman" panose="02020603050405020304" pitchFamily="18" charset="0"/>
                <a:cs typeface="Times New Roman" panose="02020603050405020304" pitchFamily="18" charset="0"/>
              </a:rPr>
              <a:t>зрительной и слуховой памяти.  </a:t>
            </a:r>
          </a:p>
          <a:p>
            <a:pPr marL="0" indent="0" algn="just">
              <a:buNone/>
            </a:pP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Горина </a:t>
            </a:r>
            <a:r>
              <a:rPr lang="ru-RU" dirty="0">
                <a:latin typeface="Times New Roman" panose="02020603050405020304" pitchFamily="18" charset="0"/>
                <a:cs typeface="Times New Roman" panose="02020603050405020304" pitchFamily="18" charset="0"/>
              </a:rPr>
              <a:t>С.В., </a:t>
            </a:r>
            <a:r>
              <a:rPr lang="ru-RU" dirty="0" smtClean="0">
                <a:latin typeface="Times New Roman" panose="02020603050405020304" pitchFamily="18" charset="0"/>
                <a:cs typeface="Times New Roman" panose="02020603050405020304" pitchFamily="18" charset="0"/>
              </a:rPr>
              <a:t>  учитель-дефектолог</a:t>
            </a:r>
          </a:p>
          <a:p>
            <a:pPr marL="0" indent="0" algn="just">
              <a:buNone/>
            </a:pPr>
            <a:endParaRPr lang="ru-RU" dirty="0" smtClean="0">
              <a:latin typeface="Times New Roman" panose="02020603050405020304" pitchFamily="18" charset="0"/>
              <a:cs typeface="Times New Roman" panose="02020603050405020304" pitchFamily="18" charset="0"/>
            </a:endParaRPr>
          </a:p>
          <a:p>
            <a:pPr marL="0" indent="0" algn="just">
              <a:buNone/>
            </a:pPr>
            <a:r>
              <a:rPr lang="ru-RU" dirty="0" smtClean="0">
                <a:latin typeface="Times New Roman" panose="02020603050405020304" pitchFamily="18" charset="0"/>
                <a:cs typeface="Times New Roman" panose="02020603050405020304" pitchFamily="18" charset="0"/>
              </a:rPr>
              <a:t>3. </a:t>
            </a:r>
            <a:r>
              <a:rPr lang="ru-RU" altLang="ru-RU" dirty="0">
                <a:latin typeface="Times New Roman" panose="02020603050405020304" pitchFamily="18" charset="0"/>
                <a:ea typeface="Calibri" panose="020F0502020204030204" pitchFamily="34" charset="0"/>
                <a:cs typeface="Times New Roman" panose="02020603050405020304" pitchFamily="18" charset="0"/>
              </a:rPr>
              <a:t>«Тренировка памяти». Разные варианты упражнений. </a:t>
            </a:r>
            <a:endParaRPr lang="ru-RU" altLang="ru-RU"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ru-RU" altLang="ru-RU" dirty="0" smtClean="0">
                <a:latin typeface="Times New Roman" panose="02020603050405020304" pitchFamily="18" charset="0"/>
                <a:ea typeface="Calibri" panose="020F0502020204030204" pitchFamily="34" charset="0"/>
                <a:cs typeface="Times New Roman" panose="02020603050405020304" pitchFamily="18" charset="0"/>
              </a:rPr>
              <a:t>     А.А</a:t>
            </a:r>
            <a:r>
              <a:rPr lang="ru-RU" altLang="ru-RU" dirty="0">
                <a:latin typeface="Times New Roman" panose="02020603050405020304" pitchFamily="18" charset="0"/>
                <a:ea typeface="Calibri" panose="020F0502020204030204" pitchFamily="34" charset="0"/>
                <a:cs typeface="Times New Roman" panose="02020603050405020304" pitchFamily="18" charset="0"/>
              </a:rPr>
              <a:t>. Перияйнен, </a:t>
            </a:r>
            <a:r>
              <a:rPr lang="ru-RU" altLang="ru-RU" dirty="0" smtClean="0">
                <a:latin typeface="Times New Roman" panose="02020603050405020304" pitchFamily="18" charset="0"/>
                <a:ea typeface="Calibri" panose="020F0502020204030204" pitchFamily="34" charset="0"/>
                <a:cs typeface="Times New Roman" panose="02020603050405020304" pitchFamily="18" charset="0"/>
              </a:rPr>
              <a:t>учитель-логопед</a:t>
            </a:r>
          </a:p>
          <a:p>
            <a:pPr marL="0" indent="0" algn="just">
              <a:buNone/>
            </a:pPr>
            <a:endParaRPr lang="ru-RU" dirty="0">
              <a:latin typeface="Times New Roman" panose="02020603050405020304" pitchFamily="18" charset="0"/>
              <a:cs typeface="Times New Roman" panose="02020603050405020304" pitchFamily="18" charset="0"/>
            </a:endParaRPr>
          </a:p>
          <a:p>
            <a:pPr marL="0" indent="0">
              <a:buNone/>
            </a:pPr>
            <a:r>
              <a:rPr lang="ru-RU" spc="-110" dirty="0" smtClean="0">
                <a:latin typeface="Times New Roman" panose="02020603050405020304" pitchFamily="18" charset="0"/>
                <a:ea typeface="Times New Roman" panose="02020603050405020304" pitchFamily="18" charset="0"/>
                <a:cs typeface="Times New Roman" panose="02020603050405020304" pitchFamily="18" charset="0"/>
              </a:rPr>
              <a:t>4. Приемы </a:t>
            </a:r>
            <a:r>
              <a:rPr lang="ru-RU" spc="-110" dirty="0">
                <a:latin typeface="Times New Roman" panose="02020603050405020304" pitchFamily="18" charset="0"/>
                <a:ea typeface="Times New Roman" panose="02020603050405020304" pitchFamily="18" charset="0"/>
                <a:cs typeface="Times New Roman" panose="02020603050405020304" pitchFamily="18" charset="0"/>
              </a:rPr>
              <a:t>развития памяти у обучающихся средних и старших </a:t>
            </a:r>
            <a:r>
              <a:rPr lang="ru-RU" spc="-110" dirty="0" smtClean="0">
                <a:latin typeface="Times New Roman" panose="02020603050405020304" pitchFamily="18" charset="0"/>
                <a:ea typeface="Times New Roman" panose="02020603050405020304" pitchFamily="18" charset="0"/>
                <a:cs typeface="Times New Roman" panose="02020603050405020304" pitchFamily="18" charset="0"/>
              </a:rPr>
              <a:t>классов.</a:t>
            </a:r>
          </a:p>
          <a:p>
            <a:pPr marL="0" indent="0">
              <a:buNone/>
            </a:pPr>
            <a:r>
              <a:rPr lang="ru-RU" spc="-110" dirty="0">
                <a:latin typeface="Times New Roman" panose="02020603050405020304" pitchFamily="18" charset="0"/>
                <a:ea typeface="Times New Roman" panose="02020603050405020304" pitchFamily="18" charset="0"/>
                <a:cs typeface="Times New Roman" panose="02020603050405020304" pitchFamily="18" charset="0"/>
              </a:rPr>
              <a:t> </a:t>
            </a:r>
            <a:r>
              <a:rPr lang="ru-RU" spc="-110" dirty="0" smtClean="0">
                <a:latin typeface="Times New Roman" panose="02020603050405020304" pitchFamily="18" charset="0"/>
                <a:ea typeface="Times New Roman" panose="02020603050405020304" pitchFamily="18" charset="0"/>
                <a:cs typeface="Times New Roman" panose="02020603050405020304" pitchFamily="18" charset="0"/>
              </a:rPr>
              <a:t>   Н.Ю</a:t>
            </a:r>
            <a:r>
              <a:rPr lang="ru-RU" spc="-110" dirty="0">
                <a:latin typeface="Times New Roman" panose="02020603050405020304" pitchFamily="18" charset="0"/>
                <a:ea typeface="Times New Roman" panose="02020603050405020304" pitchFamily="18" charset="0"/>
                <a:cs typeface="Times New Roman" panose="02020603050405020304" pitchFamily="18" charset="0"/>
              </a:rPr>
              <a:t>. Крюкова, педагог-психолог  </a:t>
            </a:r>
          </a:p>
          <a:p>
            <a:pPr marL="0" indent="0" algn="just">
              <a:buNone/>
            </a:pPr>
            <a:endParaRPr lang="ru-RU" dirty="0">
              <a:solidFill>
                <a:srgbClr val="002060"/>
              </a:solidFill>
              <a:latin typeface="Times New Roman" panose="02020603050405020304" pitchFamily="18" charset="0"/>
              <a:cs typeface="Times New Roman" panose="02020603050405020304" pitchFamily="18" charset="0"/>
            </a:endParaRPr>
          </a:p>
          <a:p>
            <a:pPr marL="0" indent="0">
              <a:buNone/>
            </a:pPr>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8582096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20BA69CC-7E2E-41FA-AF49-3A4F7743D584}"/>
              </a:ext>
            </a:extLst>
          </p:cNvPr>
          <p:cNvSpPr>
            <a:spLocks noGrp="1"/>
          </p:cNvSpPr>
          <p:nvPr>
            <p:ph idx="1"/>
          </p:nvPr>
        </p:nvSpPr>
        <p:spPr>
          <a:xfrm>
            <a:off x="3297382" y="1260764"/>
            <a:ext cx="3851563" cy="718017"/>
          </a:xfrm>
        </p:spPr>
        <p:txBody>
          <a:bodyPr/>
          <a:lstStyle/>
          <a:p>
            <a:pPr marL="0" indent="0">
              <a:buNone/>
            </a:pPr>
            <a:endParaRPr lang="ru-RU" sz="1800" dirty="0">
              <a:effectLst/>
              <a:latin typeface="Times New Roman" panose="02020603050405020304" pitchFamily="18" charset="0"/>
              <a:ea typeface="Times New Roman" panose="02020603050405020304" pitchFamily="18" charset="0"/>
            </a:endParaRPr>
          </a:p>
          <a:p>
            <a:endParaRPr lang="ru-RU" dirty="0"/>
          </a:p>
        </p:txBody>
      </p:sp>
      <p:sp>
        <p:nvSpPr>
          <p:cNvPr id="5" name="Прямоугольник 4"/>
          <p:cNvSpPr/>
          <p:nvPr/>
        </p:nvSpPr>
        <p:spPr>
          <a:xfrm>
            <a:off x="623455" y="360219"/>
            <a:ext cx="10730345" cy="1452642"/>
          </a:xfrm>
          <a:prstGeom prst="rect">
            <a:avLst/>
          </a:prstGeom>
        </p:spPr>
        <p:txBody>
          <a:bodyPr wrap="square">
            <a:spAutoFit/>
          </a:bodyPr>
          <a:lstStyle/>
          <a:p>
            <a:pPr>
              <a:lnSpc>
                <a:spcPct val="107000"/>
              </a:lnSpc>
              <a:spcAft>
                <a:spcPts val="800"/>
              </a:spcAft>
              <a:tabLst>
                <a:tab pos="1533525" algn="l"/>
              </a:tabLst>
            </a:pPr>
            <a:r>
              <a:rPr lang="ru-RU" sz="2800" b="1" dirty="0">
                <a:latin typeface="Times New Roman" panose="02020603050405020304" pitchFamily="18" charset="0"/>
                <a:ea typeface="Calibri" panose="020F0502020204030204" pitchFamily="34" charset="0"/>
                <a:cs typeface="Times New Roman" panose="02020603050405020304" pitchFamily="18" charset="0"/>
              </a:rPr>
              <a:t>Память</a:t>
            </a:r>
            <a:r>
              <a:rPr lang="ru-RU" sz="2800" dirty="0">
                <a:latin typeface="Times New Roman" panose="02020603050405020304" pitchFamily="18" charset="0"/>
                <a:ea typeface="Calibri" panose="020F0502020204030204" pitchFamily="34" charset="0"/>
                <a:cs typeface="Times New Roman" panose="02020603050405020304" pitchFamily="18" charset="0"/>
              </a:rPr>
              <a:t>-это сложный психический процесс, определяющийся как запечатление, сохранение, узнавание и воспроизведение индивидом его опыта.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455" y="1700213"/>
            <a:ext cx="8409709" cy="5061561"/>
          </a:xfrm>
          <a:prstGeom prst="rect">
            <a:avLst/>
          </a:prstGeom>
        </p:spPr>
      </p:pic>
      <p:sp>
        <p:nvSpPr>
          <p:cNvPr id="7" name="Прямоугольник 6"/>
          <p:cNvSpPr/>
          <p:nvPr/>
        </p:nvSpPr>
        <p:spPr>
          <a:xfrm>
            <a:off x="8811491" y="1260764"/>
            <a:ext cx="2895600" cy="5998565"/>
          </a:xfrm>
          <a:prstGeom prst="rect">
            <a:avLst/>
          </a:prstGeom>
        </p:spPr>
        <p:txBody>
          <a:bodyPr wrap="square">
            <a:spAutoFit/>
          </a:bodyPr>
          <a:lstStyle/>
          <a:p>
            <a:pPr>
              <a:lnSpc>
                <a:spcPct val="107000"/>
              </a:lnSpc>
              <a:spcAft>
                <a:spcPts val="800"/>
              </a:spcAft>
              <a:tabLst>
                <a:tab pos="1533525" algn="l"/>
              </a:tabLst>
            </a:pPr>
            <a:endParaRPr lang="ru-RU" sz="2000"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tabLst>
                <a:tab pos="1533525" algn="l"/>
              </a:tabLst>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Отсутствие памяти привело бы к невозможности развития: человек вечно оставался бы в положении новорожденного</a:t>
            </a:r>
            <a:r>
              <a:rPr lang="ru-RU" sz="2000" b="1" dirty="0" smtClean="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tabLst>
                <a:tab pos="1533525" algn="l"/>
              </a:tabLst>
            </a:pPr>
            <a:r>
              <a:rPr lang="ru-RU" sz="2000" b="1" dirty="0">
                <a:latin typeface="Times New Roman" panose="02020603050405020304" pitchFamily="18" charset="0"/>
                <a:cs typeface="Times New Roman" panose="02020603050405020304" pitchFamily="18" charset="0"/>
              </a:rPr>
              <a:t>Память развивается в деятельности. Чем внимательнее, активнее и самостоятельнее эта деятельность, тем лучше развивается память человека.</a:t>
            </a:r>
          </a:p>
          <a:p>
            <a:pPr>
              <a:lnSpc>
                <a:spcPct val="107000"/>
              </a:lnSpc>
              <a:spcAft>
                <a:spcPts val="800"/>
              </a:spcAft>
              <a:tabLst>
                <a:tab pos="1533525" algn="l"/>
              </a:tabLst>
            </a:pPr>
            <a:endParaRPr lang="ru-RU" sz="2000" b="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4382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457198"/>
            <a:ext cx="11615738" cy="6594766"/>
          </a:xfrm>
        </p:spPr>
        <p:txBody>
          <a:bodyPr>
            <a:normAutofit fontScale="90000"/>
          </a:bodyPr>
          <a:lstStyle/>
          <a:p>
            <a:pPr algn="l"/>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700" b="1" i="1" dirty="0" smtClean="0">
                <a:latin typeface="Times New Roman" panose="02020603050405020304" pitchFamily="18" charset="0"/>
                <a:cs typeface="Times New Roman" panose="02020603050405020304" pitchFamily="18" charset="0"/>
              </a:rPr>
              <a:t>Возрастные </a:t>
            </a:r>
            <a:r>
              <a:rPr lang="ru-RU" sz="2700" b="1" i="1" dirty="0">
                <a:latin typeface="Times New Roman" panose="02020603050405020304" pitchFamily="18" charset="0"/>
                <a:cs typeface="Times New Roman" panose="02020603050405020304" pitchFamily="18" charset="0"/>
              </a:rPr>
              <a:t>особенности памяти у </a:t>
            </a:r>
            <a:r>
              <a:rPr lang="ru-RU" sz="2700" b="1" i="1" dirty="0" smtClean="0">
                <a:latin typeface="Times New Roman" panose="02020603050405020304" pitchFamily="18" charset="0"/>
                <a:cs typeface="Times New Roman" panose="02020603050405020304" pitchFamily="18" charset="0"/>
              </a:rPr>
              <a:t>обучающихся. Особенности развития памяти у учащихся с нарушением зрения.</a:t>
            </a:r>
            <a:r>
              <a:rPr lang="ru-RU" sz="2700" b="1" dirty="0">
                <a:latin typeface="Times New Roman" panose="02020603050405020304" pitchFamily="18" charset="0"/>
                <a:cs typeface="Times New Roman" panose="02020603050405020304" pitchFamily="18" charset="0"/>
              </a:rPr>
              <a:t/>
            </a:r>
            <a:br>
              <a:rPr lang="ru-RU" sz="2700" b="1"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В младшем школьном возрасте память претерпевает значительные изменения. Суть их в том, что память ребенка постепенно приобретает черты произвольности, становясь </a:t>
            </a:r>
            <a:r>
              <a:rPr lang="ru-RU" sz="2400" dirty="0" smtClean="0">
                <a:latin typeface="Times New Roman" panose="02020603050405020304" pitchFamily="18" charset="0"/>
                <a:cs typeface="Times New Roman" panose="02020603050405020304" pitchFamily="18" charset="0"/>
              </a:rPr>
              <a:t>сознательно </a:t>
            </a:r>
            <a:br>
              <a:rPr lang="ru-RU" sz="2400" dirty="0" smtClean="0">
                <a:latin typeface="Times New Roman" panose="02020603050405020304" pitchFamily="18" charset="0"/>
                <a:cs typeface="Times New Roman" panose="02020603050405020304" pitchFamily="18" charset="0"/>
              </a:rPr>
            </a:br>
            <a:r>
              <a:rPr lang="ru-RU" sz="2400" dirty="0" smtClean="0">
                <a:latin typeface="Times New Roman" panose="02020603050405020304" pitchFamily="18" charset="0"/>
                <a:cs typeface="Times New Roman" panose="02020603050405020304" pitchFamily="18" charset="0"/>
              </a:rPr>
              <a:t>регулируемой. </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В 1 классе эффективность непроизвольного запоминания выше, чем произвольного, так как у детей еще не сформированы особые приемы мысленной обработки информации и самоконтроля. Лучше фиксируются в памяти яркие, эмоционально насыщенные для ребенка сведения и события. Однако то, что приходится запоминать ребенку в школе, не всегда является для него интересным и привлекательным, поэтому непроизвольная память оказывается уже недостаточной. С каждым годом все в большей мере обучение строится </a:t>
            </a:r>
            <a:r>
              <a:rPr lang="ru-RU" sz="2400" dirty="0" smtClean="0">
                <a:latin typeface="Times New Roman" panose="02020603050405020304" pitchFamily="18" charset="0"/>
                <a:cs typeface="Times New Roman" panose="02020603050405020304" pitchFamily="18" charset="0"/>
              </a:rPr>
              <a:t>с опорой </a:t>
            </a:r>
            <a:r>
              <a:rPr lang="ru-RU" sz="2400" dirty="0">
                <a:latin typeface="Times New Roman" panose="02020603050405020304" pitchFamily="18" charset="0"/>
                <a:cs typeface="Times New Roman" panose="02020603050405020304" pitchFamily="18" charset="0"/>
              </a:rPr>
              <a:t>на произвольную память. </a:t>
            </a:r>
            <a:r>
              <a:rPr lang="ru-RU" sz="2400" dirty="0" smtClean="0">
                <a:latin typeface="Times New Roman" panose="02020603050405020304" pitchFamily="18" charset="0"/>
                <a:cs typeface="Times New Roman" panose="02020603050405020304" pitchFamily="18" charset="0"/>
              </a:rPr>
              <a:t/>
            </a:r>
            <a:br>
              <a:rPr lang="ru-RU" sz="2400" dirty="0" smtClean="0">
                <a:latin typeface="Times New Roman" panose="02020603050405020304" pitchFamily="18" charset="0"/>
                <a:cs typeface="Times New Roman" panose="02020603050405020304" pitchFamily="18" charset="0"/>
              </a:rPr>
            </a:br>
            <a:r>
              <a:rPr lang="ru-RU" sz="2700" dirty="0">
                <a:latin typeface="Times New Roman" panose="02020603050405020304" pitchFamily="18" charset="0"/>
                <a:cs typeface="Times New Roman" panose="02020603050405020304" pitchFamily="18" charset="0"/>
              </a:rPr>
              <a:t>У второклассников и третьеклассников произвольная память во многих случаях оказывается продуктивнее непроизвольной. Происходит качественное психологическое преобразование мнемической деятельности. Прямая задача запомнить отступает на второй план, а на первый выходит осмысление материала, проникновение в существенные связи и отношения. Мышление и смысловая память оказываются неразрывно связанными. Поэтому от 1 –го к 4-му классу эффективность запоминания словесной информации повышается быстрее, чем эффективность запоминания наглядной информации. Несмотря на это, логическое запоминание все еще опирается на наглядно воспринимаемые связи между объектами и явлениями.</a:t>
            </a:r>
            <a:br>
              <a:rPr lang="ru-RU" sz="2700" dirty="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1047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457198"/>
            <a:ext cx="11615738" cy="6400801"/>
          </a:xfrm>
        </p:spPr>
        <p:txBody>
          <a:bodyPr>
            <a:normAutofit/>
          </a:bodyPr>
          <a:lstStyle/>
          <a:p>
            <a:pPr algn="l"/>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85736" y="0"/>
            <a:ext cx="11758613" cy="6921125"/>
          </a:xfrm>
          <a:prstGeom prst="rect">
            <a:avLst/>
          </a:prstGeom>
        </p:spPr>
        <p:txBody>
          <a:bodyPr wrap="square">
            <a:spAutoFit/>
          </a:bodyPr>
          <a:lstStyle/>
          <a:p>
            <a:pPr>
              <a:lnSpc>
                <a:spcPct val="107000"/>
              </a:lnSpc>
              <a:spcAft>
                <a:spcPts val="800"/>
              </a:spcAft>
              <a:tabLst>
                <a:tab pos="1533525"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В период младшего школьного возраста существенно развиваются представления у детей.  </a:t>
            </a:r>
            <a:r>
              <a:rPr lang="ru-RU" sz="2200" b="1" dirty="0">
                <a:latin typeface="Times New Roman" panose="02020603050405020304" pitchFamily="18" charset="0"/>
                <a:ea typeface="Calibri" panose="020F0502020204030204" pitchFamily="34" charset="0"/>
                <a:cs typeface="Times New Roman" panose="02020603050405020304" pitchFamily="18" charset="0"/>
              </a:rPr>
              <a:t>Представления </a:t>
            </a:r>
            <a:r>
              <a:rPr lang="ru-RU" sz="2200" dirty="0">
                <a:latin typeface="Times New Roman" panose="02020603050405020304" pitchFamily="18" charset="0"/>
                <a:ea typeface="Calibri" panose="020F0502020204030204" pitchFamily="34" charset="0"/>
                <a:cs typeface="Times New Roman" panose="02020603050405020304" pitchFamily="18" charset="0"/>
              </a:rPr>
              <a:t>– это образы восприятия предметов, ситуаций и событий, возникающие на основе их припоминания или воображения (образы тех предметов или событий, которые мы воспринимали ранее, а сейчас мысленно воспроизводим). Если до семи лет у детей выявляются только репродуктивные образы-представления, связанные с известными ребенку объектами и событиями, то с семи-девяти лет у него начинают активно развиваться продуктивные представления, т.е. воспроизведение образов предметов, не воспринимаемых в данный момент, при новых условиях, в новом смысловом контексте, что сближает такие представления с воображением</a:t>
            </a:r>
            <a:r>
              <a:rPr lang="ru-RU" sz="22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tabLst>
                <a:tab pos="1533525" algn="l"/>
              </a:tabLst>
            </a:pPr>
            <a:r>
              <a:rPr lang="ru-RU" sz="2200" b="1" i="1" u="sng" dirty="0">
                <a:latin typeface="Times New Roman" panose="02020603050405020304" pitchFamily="18" charset="0"/>
                <a:cs typeface="Times New Roman" panose="02020603050405020304" pitchFamily="18" charset="0"/>
              </a:rPr>
              <a:t>Дефекты зрительного анализатора, нарушая соотношение основных процессов – возбуждения и торможения, отрицательно влияют на скорость запоминания.</a:t>
            </a:r>
          </a:p>
          <a:p>
            <a:pPr>
              <a:lnSpc>
                <a:spcPct val="107000"/>
              </a:lnSpc>
              <a:spcAft>
                <a:spcPts val="800"/>
              </a:spcAft>
              <a:tabLst>
                <a:tab pos="1533525" algn="l"/>
              </a:tabLst>
            </a:pPr>
            <a:r>
              <a:rPr lang="ru-RU" sz="2200" b="1" dirty="0" smtClean="0">
                <a:latin typeface="Times New Roman" panose="02020603050405020304" pitchFamily="18" charset="0"/>
                <a:cs typeface="Times New Roman" panose="02020603050405020304" pitchFamily="18" charset="0"/>
              </a:rPr>
              <a:t>У </a:t>
            </a:r>
            <a:r>
              <a:rPr lang="ru-RU" sz="2200" b="1" dirty="0">
                <a:latin typeface="Times New Roman" panose="02020603050405020304" pitchFamily="18" charset="0"/>
                <a:cs typeface="Times New Roman" panose="02020603050405020304" pitchFamily="18" charset="0"/>
              </a:rPr>
              <a:t>детей с нарушением зрения увеличивается роль словесно-логической памяти</a:t>
            </a:r>
            <a:r>
              <a:rPr lang="ru-RU" sz="2200" dirty="0">
                <a:latin typeface="Times New Roman" panose="02020603050405020304" pitchFamily="18" charset="0"/>
                <a:cs typeface="Times New Roman" panose="02020603050405020304" pitchFamily="18" charset="0"/>
              </a:rPr>
              <a:t>. Выявлена слабая сохранность зрительных образов и снижение объема долговременной памяти. Объем кратковременной слуховой памяти у всех категорий детей с нарушением зрения высокий. Образы памяти незрячих при отсутствии подкрепления имеют тенденцию к быстрому угасанию. Значимость вербальной информации для детей с нарушением зрения играет особую роль в его сохранении. С возрастом происходит переход от непроизвольного вида памяти к произвольному</a:t>
            </a:r>
            <a:r>
              <a:rPr lang="ru-RU" sz="2200" dirty="0" smtClean="0">
                <a:latin typeface="Times New Roman" panose="02020603050405020304" pitchFamily="18" charset="0"/>
                <a:cs typeface="Times New Roman" panose="02020603050405020304" pitchFamily="18" charset="0"/>
              </a:rPr>
              <a:t>.</a:t>
            </a:r>
          </a:p>
          <a:p>
            <a:pPr>
              <a:lnSpc>
                <a:spcPct val="107000"/>
              </a:lnSpc>
              <a:spcAft>
                <a:spcPts val="800"/>
              </a:spcAft>
              <a:tabLst>
                <a:tab pos="1533525"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9961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457198"/>
            <a:ext cx="11615738" cy="6400801"/>
          </a:xfrm>
        </p:spPr>
        <p:txBody>
          <a:bodyPr>
            <a:normAutofit/>
          </a:bodyPr>
          <a:lstStyle/>
          <a:p>
            <a:pPr algn="l"/>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85736" y="0"/>
            <a:ext cx="11758613" cy="430246"/>
          </a:xfrm>
          <a:prstGeom prst="rect">
            <a:avLst/>
          </a:prstGeom>
        </p:spPr>
        <p:txBody>
          <a:bodyPr wrap="square">
            <a:spAutoFit/>
          </a:bodyPr>
          <a:lstStyle/>
          <a:p>
            <a:pPr>
              <a:lnSpc>
                <a:spcPct val="107000"/>
              </a:lnSpc>
              <a:spcAft>
                <a:spcPts val="800"/>
              </a:spcAft>
              <a:tabLst>
                <a:tab pos="1533525" algn="l"/>
              </a:tabLst>
            </a:pPr>
            <a:r>
              <a:rPr lang="ru-RU" sz="2200" dirty="0" smtClean="0">
                <a:latin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185737" y="96982"/>
            <a:ext cx="11659900" cy="7184596"/>
          </a:xfrm>
          <a:prstGeom prst="rect">
            <a:avLst/>
          </a:prstGeom>
        </p:spPr>
        <p:txBody>
          <a:bodyPr wrap="square">
            <a:spAutoFit/>
          </a:bodyPr>
          <a:lstStyle/>
          <a:p>
            <a:pPr>
              <a:lnSpc>
                <a:spcPct val="107000"/>
              </a:lnSpc>
              <a:spcAft>
                <a:spcPts val="800"/>
              </a:spcAft>
            </a:pPr>
            <a:r>
              <a:rPr lang="ru-RU" sz="2200" dirty="0">
                <a:latin typeface="Times New Roman" panose="02020603050405020304" pitchFamily="18" charset="0"/>
                <a:ea typeface="Times New Roman" panose="02020603050405020304" pitchFamily="18" charset="0"/>
                <a:cs typeface="Times New Roman" panose="02020603050405020304" pitchFamily="18" charset="0"/>
              </a:rPr>
              <a:t>Исследования особенностей памяти слепых и слабовидящих, показали пониженную продуктивность запоминания материалов. Среди особенностей процесса запоминания того или иного материала слепыми и слабовидящими школьниками можно отметить недостаточную осмысленность запоминаемого материала. Недостаточное развитие логической памяти обусловлено своеобразием восприятия и связанными с ним особенностями мышления. Речь идет, в частности, о тех трудностях, которые слепые и слабовидящие испытывают в процессе выполнения таких мыслительных операций, как анализ, синтез, сравнение, классификация. </a:t>
            </a:r>
            <a:r>
              <a:rPr lang="ru-RU" sz="2200" i="1" dirty="0">
                <a:latin typeface="Times New Roman" panose="02020603050405020304" pitchFamily="18" charset="0"/>
                <a:ea typeface="Times New Roman" panose="02020603050405020304" pitchFamily="18" charset="0"/>
                <a:cs typeface="Times New Roman" panose="02020603050405020304" pitchFamily="18" charset="0"/>
              </a:rPr>
              <a:t>Однако нужно отметить, что, несмотря на недостаточный уровень развития логической памяти, запоминание материала, имеющего смысловые связи, протекает у детей с нарушенными зрительными функциями успешнее, нежели материала, не связанного смысловыми </a:t>
            </a:r>
            <a:r>
              <a:rPr lang="ru-RU" sz="2200" i="1" dirty="0" smtClean="0">
                <a:latin typeface="Times New Roman" panose="02020603050405020304" pitchFamily="18" charset="0"/>
                <a:ea typeface="Times New Roman" panose="02020603050405020304" pitchFamily="18" charset="0"/>
                <a:cs typeface="Times New Roman" panose="02020603050405020304" pitchFamily="18" charset="0"/>
              </a:rPr>
              <a:t>отношениями</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07000"/>
              </a:lnSpc>
              <a:spcAft>
                <a:spcPts val="800"/>
              </a:spcAft>
            </a:pPr>
            <a:r>
              <a:rPr lang="ru-RU" sz="2200" dirty="0" smtClean="0">
                <a:latin typeface="Times New Roman" panose="02020603050405020304" pitchFamily="18" charset="0"/>
                <a:cs typeface="Times New Roman" panose="02020603050405020304" pitchFamily="18" charset="0"/>
              </a:rPr>
              <a:t>Кроме </a:t>
            </a:r>
            <a:r>
              <a:rPr lang="ru-RU" sz="2200" dirty="0">
                <a:latin typeface="Times New Roman" panose="02020603050405020304" pitchFamily="18" charset="0"/>
                <a:cs typeface="Times New Roman" panose="02020603050405020304" pitchFamily="18" charset="0"/>
              </a:rPr>
              <a:t>того, у слепых и слабовидящих школьников слабее, чем у нормально видящих, проявляется действие «закона края», согласно которому лучше запоминаются начало и конец материала. </a:t>
            </a:r>
            <a:r>
              <a:rPr lang="ru-RU" sz="2200" i="1" dirty="0">
                <a:latin typeface="Times New Roman" panose="02020603050405020304" pitchFamily="18" charset="0"/>
                <a:cs typeface="Times New Roman" panose="02020603050405020304" pitchFamily="18" charset="0"/>
              </a:rPr>
              <a:t>Наиболее продуктивно слепые и слабовидящие запоминают начало материала, что, вероятно, объясняется их повышенной утомляемостью.</a:t>
            </a:r>
          </a:p>
          <a:p>
            <a:pPr>
              <a:lnSpc>
                <a:spcPct val="107000"/>
              </a:lnSpc>
              <a:spcAft>
                <a:spcPts val="800"/>
              </a:spcAft>
            </a:pPr>
            <a:r>
              <a:rPr lang="ru-RU" sz="2200" i="1" dirty="0">
                <a:latin typeface="Times New Roman" panose="02020603050405020304" pitchFamily="18" charset="0"/>
                <a:cs typeface="Times New Roman" panose="02020603050405020304" pitchFamily="18" charset="0"/>
              </a:rPr>
              <a:t>Приобщение учащихся с нарушением зрения к различным видам деятельности и использование всех сохранных анализаторов является стимулом и условием для развития различных видов и типов памяти (А.Г. Литвак, 1998). </a:t>
            </a:r>
          </a:p>
          <a:p>
            <a:pPr>
              <a:lnSpc>
                <a:spcPct val="107000"/>
              </a:lnSpc>
              <a:spcAft>
                <a:spcPts val="80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99910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457198"/>
            <a:ext cx="11615738" cy="6400801"/>
          </a:xfrm>
        </p:spPr>
        <p:txBody>
          <a:bodyPr>
            <a:normAutofit/>
          </a:bodyPr>
          <a:lstStyle/>
          <a:p>
            <a:pPr algn="l"/>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85736" y="0"/>
            <a:ext cx="11758613" cy="430246"/>
          </a:xfrm>
          <a:prstGeom prst="rect">
            <a:avLst/>
          </a:prstGeom>
        </p:spPr>
        <p:txBody>
          <a:bodyPr wrap="square">
            <a:spAutoFit/>
          </a:bodyPr>
          <a:lstStyle/>
          <a:p>
            <a:pPr>
              <a:lnSpc>
                <a:spcPct val="107000"/>
              </a:lnSpc>
              <a:spcAft>
                <a:spcPts val="800"/>
              </a:spcAft>
              <a:tabLst>
                <a:tab pos="1533525" algn="l"/>
              </a:tabLst>
            </a:pPr>
            <a:r>
              <a:rPr lang="ru-RU" sz="2200" dirty="0" smtClean="0">
                <a:latin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85736" y="215123"/>
            <a:ext cx="12006264" cy="2893100"/>
          </a:xfrm>
          <a:prstGeom prst="rect">
            <a:avLst/>
          </a:prstGeom>
        </p:spPr>
        <p:txBody>
          <a:bodyPr wrap="square">
            <a:spAutoFit/>
          </a:bodyPr>
          <a:lstStyle/>
          <a:p>
            <a:r>
              <a:rPr lang="ru-RU" sz="2000" dirty="0">
                <a:latin typeface="Times New Roman" panose="02020603050405020304" pitchFamily="18" charset="0"/>
                <a:ea typeface="Times New Roman" panose="02020603050405020304" pitchFamily="18" charset="0"/>
              </a:rPr>
              <a:t>Несмотря на наличие некоторых специфических особенностей, процесс запоминания у слепых и слабовидящих подчиняется тем же закономерностям, которые имеют место в норме. Это, в частности, подтверждается увеличением объема и скорости запоминания с возрастом, преобладанием смыслового запоминания над механическим, лучшим запоминанием слов, не имеющих смысловых связей, в младшем школьном возрасте</a:t>
            </a:r>
            <a:r>
              <a:rPr lang="ru-RU" sz="2000" dirty="0" smtClean="0">
                <a:latin typeface="Times New Roman" panose="02020603050405020304" pitchFamily="18" charset="0"/>
                <a:ea typeface="Times New Roman" panose="02020603050405020304" pitchFamily="18" charset="0"/>
              </a:rPr>
              <a:t>.</a:t>
            </a:r>
          </a:p>
          <a:p>
            <a:r>
              <a:rPr lang="ru-RU" sz="2000" b="1" dirty="0">
                <a:latin typeface="Times New Roman" panose="02020603050405020304" pitchFamily="18" charset="0"/>
                <a:cs typeface="Times New Roman" panose="02020603050405020304" pitchFamily="18" charset="0"/>
              </a:rPr>
              <a:t>Память ребенка </a:t>
            </a:r>
            <a:r>
              <a:rPr lang="ru-RU" sz="2000" dirty="0">
                <a:latin typeface="Times New Roman" panose="02020603050405020304" pitchFamily="18" charset="0"/>
                <a:cs typeface="Times New Roman" panose="02020603050405020304" pitchFamily="18" charset="0"/>
              </a:rPr>
              <a:t>– это его интерес. Такие интеллектуальные  чувства, как удивление, удовлетворение от сделанного открытия, восхищение, сомнение, способствуют возникновению и поддержанию интереса к объекту познания и самой деятельности, обеспечивая запоминание.</a:t>
            </a:r>
          </a:p>
          <a:p>
            <a:endParaRPr lang="ru-RU" sz="2200" dirty="0">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0264" y="2728913"/>
            <a:ext cx="7615238" cy="4129085"/>
          </a:xfrm>
          <a:prstGeom prst="rect">
            <a:avLst/>
          </a:prstGeom>
        </p:spPr>
      </p:pic>
    </p:spTree>
    <p:extLst>
      <p:ext uri="{BB962C8B-B14F-4D97-AF65-F5344CB8AC3E}">
        <p14:creationId xmlns:p14="http://schemas.microsoft.com/office/powerpoint/2010/main" val="3321614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457198"/>
            <a:ext cx="11615738" cy="6400801"/>
          </a:xfrm>
        </p:spPr>
        <p:txBody>
          <a:bodyPr>
            <a:normAutofit/>
          </a:bodyPr>
          <a:lstStyle/>
          <a:p>
            <a:pPr algn="l"/>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r>
              <a:rPr lang="ru-RU" sz="2000" b="1" i="1" dirty="0" smtClean="0">
                <a:latin typeface="Times New Roman" panose="02020603050405020304" pitchFamily="18" charset="0"/>
                <a:cs typeface="Times New Roman" panose="02020603050405020304" pitchFamily="18" charset="0"/>
              </a:rPr>
              <a:t/>
            </a:r>
            <a:br>
              <a:rPr lang="ru-RU" sz="2000" b="1" i="1" dirty="0" smtClean="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92854" y="-74717"/>
            <a:ext cx="11651495" cy="2211503"/>
          </a:xfrm>
          <a:prstGeom prst="rect">
            <a:avLst/>
          </a:prstGeom>
        </p:spPr>
        <p:txBody>
          <a:bodyPr wrap="square">
            <a:spAutoFit/>
          </a:bodyPr>
          <a:lstStyle/>
          <a:p>
            <a:pPr>
              <a:lnSpc>
                <a:spcPct val="107000"/>
              </a:lnSpc>
              <a:spcAft>
                <a:spcPts val="800"/>
              </a:spcAft>
              <a:tabLst>
                <a:tab pos="1533525" algn="l"/>
              </a:tabLst>
            </a:pPr>
            <a:r>
              <a:rPr lang="ru-RU" sz="2200" b="1" dirty="0" smtClean="0">
                <a:latin typeface="Times New Roman" panose="02020603050405020304" pitchFamily="18" charset="0"/>
                <a:cs typeface="Times New Roman" panose="02020603050405020304" pitchFamily="18" charset="0"/>
              </a:rPr>
              <a:t>Дидактические игры на развитие зрительной и слуховой памяти</a:t>
            </a:r>
            <a:r>
              <a:rPr lang="ru-RU" sz="2200" b="1" dirty="0">
                <a:latin typeface="Times New Roman" panose="02020603050405020304" pitchFamily="18" charset="0"/>
                <a:cs typeface="Times New Roman" panose="02020603050405020304" pitchFamily="18" charset="0"/>
              </a:rPr>
              <a:t>.</a:t>
            </a:r>
            <a:r>
              <a:rPr lang="ru-RU" sz="2200" b="1" dirty="0" smtClean="0">
                <a:latin typeface="Times New Roman" panose="02020603050405020304" pitchFamily="18" charset="0"/>
                <a:cs typeface="Times New Roman" panose="02020603050405020304" pitchFamily="18" charset="0"/>
              </a:rPr>
              <a:t> </a:t>
            </a:r>
          </a:p>
          <a:p>
            <a:pPr>
              <a:lnSpc>
                <a:spcPct val="107000"/>
              </a:lnSpc>
              <a:spcAft>
                <a:spcPts val="800"/>
              </a:spcAft>
              <a:tabLst>
                <a:tab pos="1533525" algn="l"/>
              </a:tabLst>
            </a:pPr>
            <a:r>
              <a:rPr lang="ru-RU" sz="2200" dirty="0" smtClean="0">
                <a:latin typeface="Times New Roman" panose="02020603050405020304" pitchFamily="18" charset="0"/>
                <a:cs typeface="Times New Roman" panose="02020603050405020304" pitchFamily="18" charset="0"/>
              </a:rPr>
              <a:t>Цель: тренируем зрительную память. «Запомни картинки» или « Какой цифры нет?».</a:t>
            </a:r>
          </a:p>
          <a:p>
            <a:pPr>
              <a:lnSpc>
                <a:spcPct val="107000"/>
              </a:lnSpc>
              <a:spcAft>
                <a:spcPts val="800"/>
              </a:spcAft>
              <a:tabLst>
                <a:tab pos="1533525" algn="l"/>
              </a:tabLst>
            </a:pPr>
            <a:r>
              <a:rPr lang="ru-RU" sz="2200" dirty="0" smtClean="0">
                <a:latin typeface="Times New Roman" panose="02020603050405020304" pitchFamily="18" charset="0"/>
                <a:cs typeface="Times New Roman" panose="02020603050405020304" pitchFamily="18" charset="0"/>
              </a:rPr>
              <a:t>Назови картинки. Запомни их. Назови, какие картинки ты запомнил(а). Также прячем 1-2 цифры. Ребенок говорит какой цифры нет и возвращает ее на свое место.</a:t>
            </a:r>
          </a:p>
          <a:p>
            <a:pPr>
              <a:lnSpc>
                <a:spcPct val="107000"/>
              </a:lnSpc>
              <a:spcAft>
                <a:spcPts val="800"/>
              </a:spcAft>
              <a:tabLst>
                <a:tab pos="1533525" algn="l"/>
              </a:tabLst>
            </a:pPr>
            <a:endParaRPr lang="ru-RU" sz="2200" dirty="0" smtClean="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90945" y="180109"/>
            <a:ext cx="11443854" cy="465901"/>
          </a:xfrm>
          <a:prstGeom prst="rect">
            <a:avLst/>
          </a:prstGeom>
        </p:spPr>
        <p:txBody>
          <a:bodyPr wrap="square">
            <a:spAutoFit/>
          </a:bodyPr>
          <a:lstStyle/>
          <a:p>
            <a:endParaRPr lang="ru-RU" sz="2200" dirty="0">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33" y="1856685"/>
            <a:ext cx="4062667" cy="4818519"/>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8541" y="1685235"/>
            <a:ext cx="4384395" cy="4818519"/>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95532" y="2165336"/>
            <a:ext cx="3173949" cy="4201215"/>
          </a:xfrm>
          <a:prstGeom prst="rect">
            <a:avLst/>
          </a:prstGeom>
        </p:spPr>
      </p:pic>
    </p:spTree>
    <p:extLst>
      <p:ext uri="{BB962C8B-B14F-4D97-AF65-F5344CB8AC3E}">
        <p14:creationId xmlns:p14="http://schemas.microsoft.com/office/powerpoint/2010/main" val="1442647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0075" y="185739"/>
            <a:ext cx="11229975" cy="1814512"/>
          </a:xfrm>
        </p:spPr>
        <p:txBody>
          <a:bodyPr>
            <a:noAutofit/>
          </a:bodyPr>
          <a:lstStyle/>
          <a:p>
            <a:r>
              <a:rPr lang="ru-RU" sz="2400" b="1" dirty="0" smtClean="0">
                <a:latin typeface="Times New Roman" panose="02020603050405020304" pitchFamily="18" charset="0"/>
                <a:cs typeface="Times New Roman" panose="02020603050405020304" pitchFamily="18" charset="0"/>
              </a:rPr>
              <a:t>Игра: «Кого нет?». </a:t>
            </a:r>
            <a:r>
              <a:rPr lang="ru-RU" sz="2400" dirty="0" smtClean="0">
                <a:latin typeface="Times New Roman" panose="02020603050405020304" pitchFamily="18" charset="0"/>
                <a:cs typeface="Times New Roman" panose="02020603050405020304" pitchFamily="18" charset="0"/>
              </a:rPr>
              <a:t>Соотносим картинку с игрушкой. Прячем игрушку.  Неговорящему ребенку надо найти на картинках какого животного нет или сказать звукоподражанием.</a:t>
            </a:r>
            <a:br>
              <a:rPr lang="ru-RU" sz="2400" dirty="0" smtClean="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b="1" dirty="0" smtClean="0">
                <a:latin typeface="Times New Roman" panose="02020603050405020304" pitchFamily="18" charset="0"/>
                <a:cs typeface="Times New Roman" panose="02020603050405020304" pitchFamily="18" charset="0"/>
              </a:rPr>
              <a:t>«Запомни </a:t>
            </a:r>
            <a:r>
              <a:rPr lang="ru-RU" sz="2400" b="1" dirty="0">
                <a:latin typeface="Times New Roman" panose="02020603050405020304" pitchFamily="18" charset="0"/>
                <a:cs typeface="Times New Roman" panose="02020603050405020304" pitchFamily="18" charset="0"/>
              </a:rPr>
              <a:t>слова» </a:t>
            </a:r>
            <a:r>
              <a:rPr lang="ru-RU" sz="2400" dirty="0">
                <a:latin typeface="Times New Roman" panose="02020603050405020304" pitchFamily="18" charset="0"/>
                <a:cs typeface="Times New Roman" panose="02020603050405020304" pitchFamily="18" charset="0"/>
              </a:rPr>
              <a:t>ЦЕЛЬ: Развивать слуховую память. </a:t>
            </a:r>
            <a:r>
              <a:rPr lang="ru-RU" sz="2400" dirty="0" smtClean="0">
                <a:latin typeface="Times New Roman" panose="02020603050405020304" pitchFamily="18" charset="0"/>
                <a:cs typeface="Times New Roman" panose="02020603050405020304" pitchFamily="18" charset="0"/>
              </a:rPr>
              <a:t>Предложить говорящему ребёнку </a:t>
            </a:r>
            <a:r>
              <a:rPr lang="ru-RU" sz="2400" dirty="0">
                <a:latin typeface="Times New Roman" panose="02020603050405020304" pitchFamily="18" charset="0"/>
                <a:cs typeface="Times New Roman" panose="02020603050405020304" pitchFamily="18" charset="0"/>
              </a:rPr>
              <a:t>внимательно прослушать несколько </a:t>
            </a:r>
            <a:r>
              <a:rPr lang="ru-RU" sz="2400" dirty="0" smtClean="0">
                <a:latin typeface="Times New Roman" panose="02020603050405020304" pitchFamily="18" charset="0"/>
                <a:cs typeface="Times New Roman" panose="02020603050405020304" pitchFamily="18" charset="0"/>
              </a:rPr>
              <a:t>слов (до 10) постараться </a:t>
            </a:r>
            <a:r>
              <a:rPr lang="ru-RU" sz="2400" dirty="0">
                <a:latin typeface="Times New Roman" panose="02020603050405020304" pitchFamily="18" charset="0"/>
                <a:cs typeface="Times New Roman" panose="02020603050405020304" pitchFamily="18" charset="0"/>
              </a:rPr>
              <a:t>их запомнить. </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6514" y="2214560"/>
            <a:ext cx="3929711" cy="4452071"/>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4355" y="2214560"/>
            <a:ext cx="4072153" cy="4452071"/>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86508" y="2214560"/>
            <a:ext cx="3857841" cy="4452072"/>
          </a:xfrm>
          <a:prstGeom prst="rect">
            <a:avLst/>
          </a:prstGeom>
        </p:spPr>
      </p:pic>
    </p:spTree>
    <p:extLst>
      <p:ext uri="{BB962C8B-B14F-4D97-AF65-F5344CB8AC3E}">
        <p14:creationId xmlns:p14="http://schemas.microsoft.com/office/powerpoint/2010/main" val="2783669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700" b="1" dirty="0" smtClean="0">
                <a:latin typeface="Times New Roman" panose="02020603050405020304" pitchFamily="18" charset="0"/>
                <a:cs typeface="Times New Roman" panose="02020603050405020304" pitchFamily="18" charset="0"/>
              </a:rPr>
              <a:t>«Составляем </a:t>
            </a:r>
            <a:r>
              <a:rPr lang="ru-RU" sz="2700" b="1" dirty="0">
                <a:latin typeface="Times New Roman" panose="02020603050405020304" pitchFamily="18" charset="0"/>
                <a:cs typeface="Times New Roman" panose="02020603050405020304" pitchFamily="18" charset="0"/>
              </a:rPr>
              <a:t>на память </a:t>
            </a:r>
            <a:r>
              <a:rPr lang="ru-RU" sz="2700" b="1" dirty="0" smtClean="0">
                <a:latin typeface="Times New Roman" panose="02020603050405020304" pitchFamily="18" charset="0"/>
                <a:cs typeface="Times New Roman" panose="02020603050405020304" pitchFamily="18" charset="0"/>
              </a:rPr>
              <a:t>узоры от простых до сложных» </a:t>
            </a:r>
            <a:r>
              <a:rPr lang="ru-RU" sz="2200" dirty="0">
                <a:latin typeface="Times New Roman" panose="02020603050405020304" pitchFamily="18" charset="0"/>
                <a:cs typeface="Times New Roman" panose="02020603050405020304" pitchFamily="18" charset="0"/>
              </a:rPr>
              <a:t>ЦЕЛЬ: Развивать зрительную память. </a:t>
            </a:r>
            <a:r>
              <a:rPr lang="ru-RU" sz="2200" dirty="0" smtClean="0">
                <a:latin typeface="Times New Roman" panose="02020603050405020304" pitchFamily="18" charset="0"/>
                <a:cs typeface="Times New Roman" panose="02020603050405020304" pitchFamily="18" charset="0"/>
              </a:rPr>
              <a:t>Предложить учащимся </a:t>
            </a:r>
            <a:r>
              <a:rPr lang="ru-RU" sz="2200" dirty="0">
                <a:latin typeface="Times New Roman" panose="02020603050405020304" pitchFamily="18" charset="0"/>
                <a:cs typeface="Times New Roman" panose="02020603050405020304" pitchFamily="18" charset="0"/>
              </a:rPr>
              <a:t>в </a:t>
            </a:r>
            <a:r>
              <a:rPr lang="ru-RU" sz="2200" dirty="0" smtClean="0">
                <a:latin typeface="Times New Roman" panose="02020603050405020304" pitchFamily="18" charset="0"/>
                <a:cs typeface="Times New Roman" panose="02020603050405020304" pitchFamily="18" charset="0"/>
              </a:rPr>
              <a:t>течение </a:t>
            </a:r>
            <a:r>
              <a:rPr lang="ru-RU" sz="2200" dirty="0">
                <a:latin typeface="Times New Roman" panose="02020603050405020304" pitchFamily="18" charset="0"/>
                <a:cs typeface="Times New Roman" panose="02020603050405020304" pitchFamily="18" charset="0"/>
              </a:rPr>
              <a:t>1 минуты посмотреть на </a:t>
            </a:r>
            <a:r>
              <a:rPr lang="ru-RU" sz="2200" dirty="0" smtClean="0">
                <a:latin typeface="Times New Roman" panose="02020603050405020304" pitchFamily="18" charset="0"/>
                <a:cs typeface="Times New Roman" panose="02020603050405020304" pitchFamily="18" charset="0"/>
              </a:rPr>
              <a:t>узор </a:t>
            </a:r>
            <a:r>
              <a:rPr lang="ru-RU" sz="2200" dirty="0">
                <a:latin typeface="Times New Roman" panose="02020603050405020304" pitchFamily="18" charset="0"/>
                <a:cs typeface="Times New Roman" panose="02020603050405020304" pitchFamily="18" charset="0"/>
              </a:rPr>
              <a:t>и запомнить его. После этого узор убрать. Предложить детям воспроизвести его по памяти. Во время этой игры развивается не только память, а также мелкая моторика рук. </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2125662"/>
            <a:ext cx="4362450" cy="4351338"/>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5113" y="2078039"/>
            <a:ext cx="4314825" cy="4398961"/>
          </a:xfrm>
          <a:prstGeom prst="rect">
            <a:avLst/>
          </a:prstGeom>
        </p:spPr>
      </p:pic>
    </p:spTree>
    <p:extLst>
      <p:ext uri="{BB962C8B-B14F-4D97-AF65-F5344CB8AC3E}">
        <p14:creationId xmlns:p14="http://schemas.microsoft.com/office/powerpoint/2010/main" val="34638090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4300"/>
            <a:ext cx="12192000" cy="2443163"/>
          </a:xfrm>
        </p:spPr>
        <p:txBody>
          <a:bodyPr>
            <a:normAutofit fontScale="90000"/>
          </a:bodyPr>
          <a:lstStyle/>
          <a:p>
            <a:r>
              <a:rPr lang="ru-RU" sz="2700" b="1" dirty="0" smtClean="0">
                <a:latin typeface="Times New Roman" panose="02020603050405020304" pitchFamily="18" charset="0"/>
                <a:cs typeface="Times New Roman" panose="02020603050405020304" pitchFamily="18" charset="0"/>
              </a:rPr>
              <a:t>«</a:t>
            </a:r>
            <a:r>
              <a:rPr lang="ru-RU" sz="2700" b="1" dirty="0">
                <a:latin typeface="Times New Roman" panose="02020603050405020304" pitchFamily="18" charset="0"/>
                <a:cs typeface="Times New Roman" panose="02020603050405020304" pitchFamily="18" charset="0"/>
              </a:rPr>
              <a:t>Запоминаем вместе</a:t>
            </a:r>
            <a:r>
              <a:rPr lang="ru-RU" sz="2700" b="1" dirty="0" smtClean="0">
                <a:latin typeface="Times New Roman" panose="02020603050405020304" pitchFamily="18" charset="0"/>
                <a:cs typeface="Times New Roman" panose="02020603050405020304" pitchFamily="18" charset="0"/>
              </a:rPr>
              <a:t>». </a:t>
            </a:r>
            <a:r>
              <a:rPr lang="ru-RU" sz="2700" dirty="0" smtClean="0">
                <a:latin typeface="Times New Roman" panose="02020603050405020304" pitchFamily="18" charset="0"/>
                <a:cs typeface="Times New Roman" panose="02020603050405020304" pitchFamily="18" charset="0"/>
              </a:rPr>
              <a:t>Развиваем слуховую память. </a:t>
            </a:r>
            <a:r>
              <a:rPr lang="ru-RU" sz="2700" dirty="0">
                <a:latin typeface="Times New Roman" panose="02020603050405020304" pitchFamily="18" charset="0"/>
                <a:cs typeface="Times New Roman" panose="02020603050405020304" pitchFamily="18" charset="0"/>
              </a:rPr>
              <a:t>Один ребёнок называет какой-нибудь предмет. Второй повторяет его и добавляет своё слово. Третий ребёнок повторяет первые два слова и добавляет своё третье слово и т. д. Например: 1-й ребёнок говорит: «круг» 2-й – «круг, ромб» 3-й – «круг, ромб, квадрат» Эту игру целесообразно повторять неоднократно. От раза к разу будет увеличиваться количество слов, которые запоминают дети, т. е. будет увеличиваться объём памяти. </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62087" y="2557463"/>
            <a:ext cx="4033838" cy="4300537"/>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5088" y="2557463"/>
            <a:ext cx="4314825" cy="4300537"/>
          </a:xfrm>
          <a:prstGeom prst="rect">
            <a:avLst/>
          </a:prstGeom>
        </p:spPr>
      </p:pic>
      <p:sp>
        <p:nvSpPr>
          <p:cNvPr id="6" name="Прямоугольник 5"/>
          <p:cNvSpPr/>
          <p:nvPr/>
        </p:nvSpPr>
        <p:spPr>
          <a:xfrm>
            <a:off x="1671638" y="6245781"/>
            <a:ext cx="8129587" cy="461665"/>
          </a:xfrm>
          <a:prstGeom prst="rect">
            <a:avLst/>
          </a:prstGeom>
        </p:spPr>
        <p:txBody>
          <a:bodyPr wrap="square">
            <a:spAutoFit/>
          </a:bodyPr>
          <a:lstStyle/>
          <a:p>
            <a:r>
              <a:rPr lang="ru-RU" sz="2400" b="1" dirty="0">
                <a:latin typeface="Times New Roman" panose="02020603050405020304" pitchFamily="18" charset="0"/>
                <a:cs typeface="Times New Roman" panose="02020603050405020304" pitchFamily="18" charset="0"/>
              </a:rPr>
              <a:t>«Составляем на память узоры от простых до сложных». </a:t>
            </a:r>
            <a:endParaRPr lang="ru-RU" sz="2400" dirty="0"/>
          </a:p>
        </p:txBody>
      </p:sp>
    </p:spTree>
    <p:extLst>
      <p:ext uri="{BB962C8B-B14F-4D97-AF65-F5344CB8AC3E}">
        <p14:creationId xmlns:p14="http://schemas.microsoft.com/office/powerpoint/2010/main" val="25137910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a:latin typeface="Times New Roman" panose="02020603050405020304" pitchFamily="18" charset="0"/>
                <a:cs typeface="Times New Roman" panose="02020603050405020304" pitchFamily="18" charset="0"/>
              </a:rPr>
              <a:t>«Запомни </a:t>
            </a:r>
            <a:r>
              <a:rPr lang="ru-RU" sz="2400" b="1" dirty="0" smtClean="0">
                <a:latin typeface="Times New Roman" panose="02020603050405020304" pitchFamily="18" charset="0"/>
                <a:cs typeface="Times New Roman" panose="02020603050405020304" pitchFamily="18" charset="0"/>
              </a:rPr>
              <a:t>картинку» </a:t>
            </a:r>
            <a:r>
              <a:rPr lang="ru-RU" sz="2400" dirty="0">
                <a:latin typeface="Times New Roman" panose="02020603050405020304" pitchFamily="18" charset="0"/>
                <a:cs typeface="Times New Roman" panose="02020603050405020304" pitchFamily="18" charset="0"/>
              </a:rPr>
              <a:t>ЦЕЛЬ: Развить зрительную память. </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Предложить ребёнку внимательно посмотреть в течение 50 сек. на картинку и постараться запомнить детали картинки, затем </a:t>
            </a:r>
            <a:r>
              <a:rPr lang="ru-RU" sz="2400" dirty="0" smtClean="0">
                <a:latin typeface="Times New Roman" panose="02020603050405020304" pitchFamily="18" charset="0"/>
                <a:cs typeface="Times New Roman" panose="02020603050405020304" pitchFamily="18" charset="0"/>
              </a:rPr>
              <a:t>собрать ее по памяти и сравнить все ли получилось.</a:t>
            </a:r>
            <a:endParaRPr lang="ru-RU" sz="24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702028" y="1690689"/>
            <a:ext cx="2613422" cy="4967286"/>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29736" y="1690688"/>
            <a:ext cx="2862263" cy="4967287"/>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8589" y="1690688"/>
            <a:ext cx="3448048" cy="4967287"/>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29001" y="1690688"/>
            <a:ext cx="3213659" cy="4967287"/>
          </a:xfrm>
          <a:prstGeom prst="rect">
            <a:avLst/>
          </a:prstGeom>
        </p:spPr>
      </p:pic>
    </p:spTree>
    <p:extLst>
      <p:ext uri="{BB962C8B-B14F-4D97-AF65-F5344CB8AC3E}">
        <p14:creationId xmlns:p14="http://schemas.microsoft.com/office/powerpoint/2010/main" val="18691099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Grp="1" noChangeArrowheads="1"/>
          </p:cNvSpPr>
          <p:nvPr>
            <p:ph type="title"/>
          </p:nvPr>
        </p:nvSpPr>
        <p:spPr bwMode="auto">
          <a:xfrm>
            <a:off x="1" y="-76551"/>
            <a:ext cx="12115800"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«Тренировка памяти». Разные варианты упражнений. (А.А. Перияйнен, учитель-логопед)</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 вариант</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 предъявляемую классу карточку включаем слова с пропущенными буквами.</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Дети должны будут вставить пропущенную букву и написать правильно слово. В этот вариант попадают слова, которые уже показывались ранее.</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II вариант</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 карточку отбираем слова, имеющие трудности в произношении (мягкий или твердый согласный перед</a:t>
            </a:r>
            <a:r>
              <a:rPr kumimoji="0" lang="ru-RU" altLang="ru-RU"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 и просим ученика их произнести вслух.</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(Например: </a:t>
            </a:r>
            <a:r>
              <a:rPr kumimoji="0" lang="ru-RU" altLang="ru-RU"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a:t>
            </a:r>
            <a:r>
              <a:rPr kumimoji="0" lang="ru-RU" altLang="ru-RU" sz="20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ru-RU" altLang="ru-RU"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ст, инт</a:t>
            </a:r>
            <a:r>
              <a:rPr kumimoji="0" lang="ru-RU" altLang="ru-RU" sz="20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ru-RU" altLang="ru-RU"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рвью, инт</a:t>
            </a:r>
            <a:r>
              <a:rPr kumimoji="0" lang="ru-RU" altLang="ru-RU" sz="20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kumimoji="0" lang="ru-RU" altLang="ru-RU"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нсивный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и т.д.: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т’э</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или [тэ]?)</a:t>
            </a:r>
            <a:endParaRPr kumimoji="0" lang="ru-RU" altLang="ru-RU"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III вариант</a:t>
            </a:r>
            <a:endParaRPr kumimoji="0" lang="ru-RU" altLang="ru-RU" sz="2000" b="0"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 доске заранее записываем 10 слов, начинающихся на одну и ту же букву, открываем запись на минуту, потом доску закрываем и предлагаем </a:t>
            </a:r>
            <a:b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ученикам написать их по памяти. Например:</a:t>
            </a:r>
            <a:b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ea typeface="Times New Roman" panose="02020603050405020304" pitchFamily="18" charset="0"/>
                <a:cs typeface="Times New Roman" panose="02020603050405020304" pitchFamily="18" charset="0"/>
              </a:rPr>
              <a:t/>
            </a:r>
            <a:br>
              <a:rPr lang="ru-RU" altLang="ru-RU" sz="2000" dirty="0">
                <a:latin typeface="Times New Roman" panose="02020603050405020304" pitchFamily="18" charset="0"/>
                <a:ea typeface="Times New Roman" panose="02020603050405020304" pitchFamily="18" charset="0"/>
                <a:cs typeface="Times New Roman" panose="02020603050405020304" pitchFamily="18" charset="0"/>
              </a:rPr>
            </a:br>
            <a:r>
              <a:rPr lang="ru-RU" altLang="ru-RU" sz="2000" dirty="0" smtClean="0">
                <a:latin typeface="Times New Roman" panose="02020603050405020304" pitchFamily="18" charset="0"/>
                <a:ea typeface="Times New Roman" panose="02020603050405020304" pitchFamily="18" charset="0"/>
                <a:cs typeface="Times New Roman" panose="02020603050405020304" pitchFamily="18" charset="0"/>
              </a:rPr>
              <a:t/>
            </a:r>
            <a:br>
              <a:rPr lang="ru-RU" altLang="ru-RU" sz="2000" dirty="0" smtClean="0">
                <a:latin typeface="Times New Roman" panose="02020603050405020304" pitchFamily="18" charset="0"/>
                <a:ea typeface="Times New Roman" panose="02020603050405020304" pitchFamily="18" charset="0"/>
                <a:cs typeface="Times New Roman" panose="02020603050405020304" pitchFamily="18" charset="0"/>
              </a:rPr>
            </a:br>
            <a:endParaRPr kumimoji="0" lang="ru-RU" altLang="ru-RU" sz="2000" b="0"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r>
            <a:b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ea typeface="Times New Roman" panose="02020603050405020304" pitchFamily="18" charset="0"/>
                <a:cs typeface="Times New Roman" panose="02020603050405020304" pitchFamily="18" charset="0"/>
              </a:rPr>
              <a:t/>
            </a:r>
            <a:br>
              <a:rPr lang="ru-RU" altLang="ru-RU" sz="2000" dirty="0">
                <a:latin typeface="Times New Roman" panose="02020603050405020304" pitchFamily="18" charset="0"/>
                <a:ea typeface="Times New Roman" panose="02020603050405020304" pitchFamily="18" charset="0"/>
                <a:cs typeface="Times New Roman" panose="02020603050405020304" pitchFamily="18" charset="0"/>
              </a:rPr>
            </a:br>
            <a:r>
              <a:rPr lang="ru-RU" altLang="ru-RU" sz="2000" dirty="0" smtClean="0">
                <a:latin typeface="Times New Roman" panose="02020603050405020304" pitchFamily="18" charset="0"/>
                <a:ea typeface="Times New Roman" panose="02020603050405020304" pitchFamily="18" charset="0"/>
                <a:cs typeface="Times New Roman" panose="02020603050405020304" pitchFamily="18" charset="0"/>
              </a:rPr>
              <a:t/>
            </a:r>
            <a:br>
              <a:rPr lang="ru-RU" altLang="ru-RU" sz="2000" dirty="0" smtClean="0">
                <a:latin typeface="Times New Roman" panose="02020603050405020304" pitchFamily="18" charset="0"/>
                <a:ea typeface="Times New Roman" panose="02020603050405020304" pitchFamily="18" charset="0"/>
                <a:cs typeface="Times New Roman" panose="02020603050405020304" pitchFamily="18" charset="0"/>
              </a:rPr>
            </a:b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Обратите внимание, что слова, начинающиеся на одну и ту же букву, запоминаются ребятами легче и всегда почти в полном объеме.</a:t>
            </a:r>
            <a:b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kumimoji="0" lang="ru-RU" altLang="ru-RU" sz="20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8" name="Объект 7"/>
          <p:cNvGraphicFramePr>
            <a:graphicFrameLocks noChangeAspect="1"/>
          </p:cNvGraphicFramePr>
          <p:nvPr>
            <p:extLst>
              <p:ext uri="{D42A27DB-BD31-4B8C-83A1-F6EECF244321}">
                <p14:modId xmlns:p14="http://schemas.microsoft.com/office/powerpoint/2010/main" val="4025694578"/>
              </p:ext>
            </p:extLst>
          </p:nvPr>
        </p:nvGraphicFramePr>
        <p:xfrm>
          <a:off x="1928813" y="4178031"/>
          <a:ext cx="6343650" cy="1622694"/>
        </p:xfrm>
        <a:graphic>
          <a:graphicData uri="http://schemas.openxmlformats.org/presentationml/2006/ole">
            <mc:AlternateContent xmlns:mc="http://schemas.openxmlformats.org/markup-compatibility/2006">
              <mc:Choice xmlns:v="urn:schemas-microsoft-com:vml" Requires="v">
                <p:oleObj spid="_x0000_s1105" name="Документ" r:id="rId3" imgW="5931857" imgH="1419456" progId="Word.Document.12">
                  <p:embed/>
                </p:oleObj>
              </mc:Choice>
              <mc:Fallback>
                <p:oleObj name="Документ" r:id="rId3" imgW="5931857" imgH="1419456" progId="Word.Document.12">
                  <p:embed/>
                  <p:pic>
                    <p:nvPicPr>
                      <p:cNvPr id="0" name=""/>
                      <p:cNvPicPr/>
                      <p:nvPr/>
                    </p:nvPicPr>
                    <p:blipFill>
                      <a:blip r:embed="rId4"/>
                      <a:stretch>
                        <a:fillRect/>
                      </a:stretch>
                    </p:blipFill>
                    <p:spPr>
                      <a:xfrm>
                        <a:off x="1928813" y="4178031"/>
                        <a:ext cx="6343650" cy="1622694"/>
                      </a:xfrm>
                      <a:prstGeom prst="rect">
                        <a:avLst/>
                      </a:prstGeom>
                    </p:spPr>
                  </p:pic>
                </p:oleObj>
              </mc:Fallback>
            </mc:AlternateContent>
          </a:graphicData>
        </a:graphic>
      </p:graphicFrame>
    </p:spTree>
    <p:extLst>
      <p:ext uri="{BB962C8B-B14F-4D97-AF65-F5344CB8AC3E}">
        <p14:creationId xmlns:p14="http://schemas.microsoft.com/office/powerpoint/2010/main" val="25167820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542925"/>
            <a:ext cx="10515600" cy="5729288"/>
          </a:xfrm>
        </p:spPr>
        <p:txBody>
          <a:bodyPr>
            <a:normAutofit fontScale="25000" lnSpcReduction="20000"/>
          </a:bodyPr>
          <a:lstStyle/>
          <a:p>
            <a:pPr marL="0" indent="0">
              <a:buNone/>
            </a:pPr>
            <a:r>
              <a:rPr lang="ru-RU" sz="8800" b="1" dirty="0">
                <a:latin typeface="Times New Roman" panose="02020603050405020304" pitchFamily="18" charset="0"/>
                <a:cs typeface="Times New Roman" panose="02020603050405020304" pitchFamily="18" charset="0"/>
              </a:rPr>
              <a:t>IV вариант</a:t>
            </a:r>
            <a:endParaRPr lang="ru-RU" sz="8800" dirty="0">
              <a:latin typeface="Times New Roman" panose="02020603050405020304" pitchFamily="18" charset="0"/>
              <a:cs typeface="Times New Roman" panose="02020603050405020304" pitchFamily="18" charset="0"/>
            </a:endParaRPr>
          </a:p>
          <a:p>
            <a:pPr marL="0" indent="0">
              <a:buNone/>
            </a:pPr>
            <a:r>
              <a:rPr lang="ru-RU" sz="8800" dirty="0">
                <a:latin typeface="Times New Roman" panose="02020603050405020304" pitchFamily="18" charset="0"/>
                <a:cs typeface="Times New Roman" panose="02020603050405020304" pitchFamily="18" charset="0"/>
              </a:rPr>
              <a:t>Список словарных слов висит в течение длительного времени (2–3 недели) на стенде. Потом этот список снимаем или закрываем листом.</a:t>
            </a:r>
          </a:p>
          <a:p>
            <a:pPr marL="0" indent="0">
              <a:buNone/>
            </a:pPr>
            <a:r>
              <a:rPr lang="ru-RU" sz="8800" dirty="0">
                <a:latin typeface="Times New Roman" panose="02020603050405020304" pitchFamily="18" charset="0"/>
                <a:cs typeface="Times New Roman" panose="02020603050405020304" pitchFamily="18" charset="0"/>
              </a:rPr>
              <a:t>Предлагаем записать запомнившиеся слова и вспомнить, в какой «компании» они находились.</a:t>
            </a:r>
          </a:p>
          <a:p>
            <a:pPr marL="0" indent="0">
              <a:buNone/>
            </a:pPr>
            <a:r>
              <a:rPr lang="ru-RU" sz="8800" dirty="0">
                <a:latin typeface="Times New Roman" panose="02020603050405020304" pitchFamily="18" charset="0"/>
                <a:cs typeface="Times New Roman" panose="02020603050405020304" pitchFamily="18" charset="0"/>
              </a:rPr>
              <a:t>(При выполнении этих заданий развивается и наблюдательность ученика.)</a:t>
            </a:r>
          </a:p>
          <a:p>
            <a:pPr marL="0" indent="0">
              <a:buNone/>
            </a:pPr>
            <a:r>
              <a:rPr lang="ru-RU" sz="8800" b="1" dirty="0">
                <a:latin typeface="Times New Roman" panose="02020603050405020304" pitchFamily="18" charset="0"/>
                <a:cs typeface="Times New Roman" panose="02020603050405020304" pitchFamily="18" charset="0"/>
              </a:rPr>
              <a:t>V вариант</a:t>
            </a:r>
            <a:endParaRPr lang="ru-RU" sz="8800" dirty="0">
              <a:latin typeface="Times New Roman" panose="02020603050405020304" pitchFamily="18" charset="0"/>
              <a:cs typeface="Times New Roman" panose="02020603050405020304" pitchFamily="18" charset="0"/>
            </a:endParaRPr>
          </a:p>
          <a:p>
            <a:pPr marL="0" indent="0">
              <a:buNone/>
            </a:pPr>
            <a:r>
              <a:rPr lang="ru-RU" sz="8800" dirty="0">
                <a:latin typeface="Times New Roman" panose="02020603050405020304" pitchFamily="18" charset="0"/>
                <a:cs typeface="Times New Roman" panose="02020603050405020304" pitchFamily="18" charset="0"/>
              </a:rPr>
              <a:t>В предъявляемой карточке есть слова, в которых буква закрыта полоской. При помощи сигнальных карточек ученики показывают, какая буква должна быть в слове.</a:t>
            </a:r>
          </a:p>
          <a:p>
            <a:pPr marL="0" indent="0">
              <a:buNone/>
            </a:pPr>
            <a:r>
              <a:rPr lang="ru-RU" sz="8800" dirty="0">
                <a:latin typeface="Times New Roman" panose="02020603050405020304" pitchFamily="18" charset="0"/>
                <a:cs typeface="Times New Roman" panose="02020603050405020304" pitchFamily="18" charset="0"/>
              </a:rPr>
              <a:t>Как проверить результаты запоминания трудных слов?</a:t>
            </a:r>
          </a:p>
          <a:p>
            <a:pPr marL="0" indent="0">
              <a:buNone/>
            </a:pPr>
            <a:r>
              <a:rPr lang="ru-RU" sz="8800" dirty="0">
                <a:latin typeface="Times New Roman" panose="02020603050405020304" pitchFamily="18" charset="0"/>
                <a:cs typeface="Times New Roman" panose="02020603050405020304" pitchFamily="18" charset="0"/>
              </a:rPr>
              <a:t>1. При помощи словарных диктантов.</a:t>
            </a:r>
          </a:p>
          <a:p>
            <a:pPr marL="0" indent="0">
              <a:buNone/>
            </a:pPr>
            <a:r>
              <a:rPr lang="ru-RU" sz="8800" dirty="0">
                <a:latin typeface="Times New Roman" panose="02020603050405020304" pitchFamily="18" charset="0"/>
                <a:cs typeface="Times New Roman" panose="02020603050405020304" pitchFamily="18" charset="0"/>
              </a:rPr>
              <a:t>2. При помощи конкурса «Удержи мелок».</a:t>
            </a:r>
          </a:p>
          <a:p>
            <a:pPr marL="0" indent="0">
              <a:buNone/>
            </a:pPr>
            <a:r>
              <a:rPr lang="ru-RU" sz="8800" dirty="0">
                <a:latin typeface="Times New Roman" panose="02020603050405020304" pitchFamily="18" charset="0"/>
                <a:cs typeface="Times New Roman" panose="02020603050405020304" pitchFamily="18" charset="0"/>
              </a:rPr>
              <a:t>От каждого ряда к доске идет один ученик и под диктовку учителя записывает слова. Допустивший ошибку садится на место, его заменяет сосед по ряду. Выигрывает тот ряд, который продержался у доски дольше всех.</a:t>
            </a:r>
          </a:p>
          <a:p>
            <a:pPr marL="0" indent="0">
              <a:buNone/>
            </a:pPr>
            <a:r>
              <a:rPr lang="ru-RU" sz="8800" dirty="0">
                <a:latin typeface="Times New Roman" panose="02020603050405020304" pitchFamily="18" charset="0"/>
                <a:cs typeface="Times New Roman" panose="02020603050405020304" pitchFamily="18" charset="0"/>
              </a:rPr>
              <a:t>3. Устроить не соревнование по рядам, а «личное первенство». Напишешь без ошибок 10 очень трудных слов – освобождаешься от домашнего задания по русскому языку в этот день. Чтобы выиграть «личное первенство», надо справиться с ловушками, т.е. правильно записать особенно трудные слова.</a:t>
            </a:r>
          </a:p>
          <a:p>
            <a:pPr marL="0" indent="0">
              <a:buNone/>
            </a:pPr>
            <a:endParaRPr lang="ru-RU" sz="7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0558722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71463" y="242888"/>
            <a:ext cx="11644312" cy="5934075"/>
          </a:xfrm>
        </p:spPr>
        <p:txBody>
          <a:bodyPr>
            <a:normAutofit fontScale="62500" lnSpcReduction="20000"/>
          </a:bodyPr>
          <a:lstStyle/>
          <a:p>
            <a:r>
              <a:rPr lang="ru-RU" sz="3200" b="1" dirty="0">
                <a:latin typeface="Times New Roman" panose="02020603050405020304" pitchFamily="18" charset="0"/>
                <a:cs typeface="Times New Roman" panose="02020603050405020304" pitchFamily="18" charset="0"/>
              </a:rPr>
              <a:t>Письмо по памяти</a:t>
            </a:r>
            <a:endParaRPr lang="ru-RU" sz="3200" dirty="0">
              <a:latin typeface="Times New Roman" panose="02020603050405020304" pitchFamily="18" charset="0"/>
              <a:cs typeface="Times New Roman" panose="02020603050405020304" pitchFamily="18" charset="0"/>
            </a:endParaRPr>
          </a:p>
          <a:p>
            <a:pPr marL="0" indent="0">
              <a:buNone/>
            </a:pPr>
            <a:r>
              <a:rPr lang="ru-RU" sz="3200" dirty="0">
                <a:latin typeface="Times New Roman" panose="02020603050405020304" pitchFamily="18" charset="0"/>
                <a:cs typeface="Times New Roman" panose="02020603050405020304" pitchFamily="18" charset="0"/>
              </a:rPr>
              <a:t>проводят с целью закрепления слов с орфограммами, запоминание которых основано на зрительном восприятии. Оно требует тщательной подготовки. Дети заучивают наизусть текст в несколько строк (можно стихотворный или прозаический), объясняют все орфограммы, знаки препинания, запоминают слова на еще не изученные правила (если есть в тексте). Заранее подготовленный текст самостоятельно записывается учащимися. После записи проводится проверка, дети сличают текст с написанным на доске.</a:t>
            </a:r>
          </a:p>
          <a:p>
            <a:r>
              <a:rPr lang="ru-RU" sz="3200" b="1" dirty="0">
                <a:latin typeface="Times New Roman" panose="02020603050405020304" pitchFamily="18" charset="0"/>
                <a:cs typeface="Times New Roman" panose="02020603050405020304" pitchFamily="18" charset="0"/>
              </a:rPr>
              <a:t>Предупредительный диктант</a:t>
            </a:r>
            <a:endParaRPr lang="ru-RU" sz="3200" dirty="0">
              <a:latin typeface="Times New Roman" panose="02020603050405020304" pitchFamily="18" charset="0"/>
              <a:cs typeface="Times New Roman" panose="02020603050405020304" pitchFamily="18" charset="0"/>
            </a:endParaRPr>
          </a:p>
          <a:p>
            <a:pPr marL="0" indent="0">
              <a:buNone/>
            </a:pPr>
            <a:r>
              <a:rPr lang="ru-RU" sz="3200" dirty="0">
                <a:latin typeface="Times New Roman" panose="02020603050405020304" pitchFamily="18" charset="0"/>
                <a:cs typeface="Times New Roman" panose="02020603050405020304" pitchFamily="18" charset="0"/>
              </a:rPr>
              <a:t>Методика его проведения состоит в том, что учитель читает текст по предложениям. Ученик проговаривает слова и объясняет, как их написать. Слова и части слов, которые объяснялись, подчеркиваются. Можно одновременно записывать текст на доске и в тетради. При этом виде работы учащиеся воспринимают текст на слух, выделяют трудные слова в орфографическом отношении, решают, как их надо писать. Ошибки предупреждаются до записи текста.</a:t>
            </a:r>
          </a:p>
          <a:p>
            <a:r>
              <a:rPr lang="ru-RU" sz="3200" b="1" dirty="0">
                <a:latin typeface="Times New Roman" panose="02020603050405020304" pitchFamily="18" charset="0"/>
                <a:cs typeface="Times New Roman" panose="02020603050405020304" pitchFamily="18" charset="0"/>
              </a:rPr>
              <a:t>Восстановленный диктант</a:t>
            </a:r>
            <a:endParaRPr lang="ru-RU" sz="3200" dirty="0">
              <a:latin typeface="Times New Roman" panose="02020603050405020304" pitchFamily="18" charset="0"/>
              <a:cs typeface="Times New Roman" panose="02020603050405020304" pitchFamily="18" charset="0"/>
            </a:endParaRPr>
          </a:p>
          <a:p>
            <a:pPr marL="0" indent="0">
              <a:buNone/>
            </a:pPr>
            <a:r>
              <a:rPr lang="ru-RU" sz="3200" dirty="0">
                <a:latin typeface="Times New Roman" panose="02020603050405020304" pitchFamily="18" charset="0"/>
                <a:cs typeface="Times New Roman" panose="02020603050405020304" pitchFamily="18" charset="0"/>
              </a:rPr>
              <a:t>Ученики выписывают из продиктованного текста определенные грамматические категории (глаголы, имена существительные и др.), а затем заново конструируют текст по выписанным из диктанта словам. Этот вид диктанта увеличивает степень активности и самостоятельности детей, так как хотя выписанные “опорные” слова и помогают запомнить прослушанное, но не дают возможности запомнить текст дословно и учащимся приходится самостоятельно создавать текст</a:t>
            </a:r>
            <a:r>
              <a:rPr lang="ru-RU" sz="3200" dirty="0" smtClean="0">
                <a:latin typeface="Times New Roman" panose="02020603050405020304" pitchFamily="18" charset="0"/>
                <a:cs typeface="Times New Roman" panose="02020603050405020304" pitchFamily="18" charset="0"/>
              </a:rPr>
              <a:t>.</a:t>
            </a:r>
          </a:p>
          <a:p>
            <a:r>
              <a:rPr lang="ru-RU" sz="3200" b="1" dirty="0">
                <a:latin typeface="Times New Roman" panose="02020603050405020304" pitchFamily="18" charset="0"/>
                <a:cs typeface="Times New Roman" panose="02020603050405020304" pitchFamily="18" charset="0"/>
              </a:rPr>
              <a:t>Диктант-игра “Кто больше запомнит”</a:t>
            </a:r>
            <a:endParaRPr lang="ru-RU" sz="3200" dirty="0">
              <a:latin typeface="Times New Roman" panose="02020603050405020304" pitchFamily="18" charset="0"/>
              <a:cs typeface="Times New Roman" panose="02020603050405020304" pitchFamily="18" charset="0"/>
            </a:endParaRPr>
          </a:p>
          <a:p>
            <a:pPr marL="0" indent="0">
              <a:buNone/>
            </a:pPr>
            <a:r>
              <a:rPr lang="ru-RU" sz="3200" dirty="0">
                <a:latin typeface="Times New Roman" panose="02020603050405020304" pitchFamily="18" charset="0"/>
                <a:cs typeface="Times New Roman" panose="02020603050405020304" pitchFamily="18" charset="0"/>
              </a:rPr>
              <a:t>Учитель читает предложение один раз, а во время паузы между предложениями учащиеся записывают то, что запомнили. Здесь важно точное воспроизведение, а не количество записанных слов.</a:t>
            </a:r>
          </a:p>
          <a:p>
            <a:pPr marL="0" indent="0">
              <a:buNone/>
            </a:pPr>
            <a:endParaRPr lang="ru-RU" sz="31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1091279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00026"/>
            <a:ext cx="11734800" cy="6486524"/>
          </a:xfrm>
        </p:spPr>
        <p:txBody>
          <a:bodyPr>
            <a:normAutofit fontScale="92500"/>
          </a:bodyPr>
          <a:lstStyle/>
          <a:p>
            <a:pPr marL="0" indent="0">
              <a:buNone/>
            </a:pPr>
            <a:r>
              <a:rPr lang="ru-RU" sz="2200" dirty="0">
                <a:latin typeface="Times New Roman" panose="02020603050405020304" pitchFamily="18" charset="0"/>
                <a:cs typeface="Times New Roman" panose="02020603050405020304" pitchFamily="18" charset="0"/>
              </a:rPr>
              <a:t>Для развития слуховой памяти эффективным являются задания, которые можно использовать на уроках обучения грамоте </a:t>
            </a:r>
            <a:r>
              <a:rPr lang="ru-RU" sz="2200" b="1" i="1" dirty="0">
                <a:latin typeface="Times New Roman" panose="02020603050405020304" pitchFamily="18" charset="0"/>
                <a:cs typeface="Times New Roman" panose="02020603050405020304" pitchFamily="18" charset="0"/>
              </a:rPr>
              <a:t>“Послушаем звуки”. </a:t>
            </a:r>
            <a:r>
              <a:rPr lang="ru-RU" sz="2200" dirty="0">
                <a:latin typeface="Times New Roman" panose="02020603050405020304" pitchFamily="18" charset="0"/>
                <a:cs typeface="Times New Roman" panose="02020603050405020304" pitchFamily="18" charset="0"/>
              </a:rPr>
              <a:t>Во время урока учитель говорит: “Ребята, сейчас в школе тихо, идут уроки, а умеем ли мы слушать тишину? Какие звуки мы можем услышать? Что они обозначают? Сядьте удобно, закройте глаза, послушайте окружающие звуки”. Минуты две, три дети вслушиваются в тишину, затем учитель предлагает сделать глубокий вдох, выдох, спокойно открыть глаза и вернуться к общей работе. Дети рассказывают, кто что слышал и как это понял, и тут обнаруживается, что последовательность и громкость, интенсивность звуков они запоминают по-разному. Это упражнение позволяет понизить порог слышимости (громко говорящие дети не воспринимают тихий голос) и готовит учеников к интерпретации длительной аудиозаписи.</a:t>
            </a:r>
          </a:p>
          <a:p>
            <a:pPr marL="0" indent="0">
              <a:buNone/>
            </a:pPr>
            <a:r>
              <a:rPr lang="ru-RU" sz="2200" dirty="0" smtClean="0">
                <a:latin typeface="Times New Roman" panose="02020603050405020304" pitchFamily="18" charset="0"/>
                <a:cs typeface="Times New Roman" panose="02020603050405020304" pitchFamily="18" charset="0"/>
              </a:rPr>
              <a:t>Развитию </a:t>
            </a:r>
            <a:r>
              <a:rPr lang="ru-RU" sz="2200" dirty="0">
                <a:latin typeface="Times New Roman" panose="02020603050405020304" pitchFamily="18" charset="0"/>
                <a:cs typeface="Times New Roman" panose="02020603050405020304" pitchFamily="18" charset="0"/>
              </a:rPr>
              <a:t>произвольного запоминания способствует применение каждодневных тренировочных “</a:t>
            </a:r>
            <a:r>
              <a:rPr lang="ru-RU" sz="2200" b="1" i="1" dirty="0">
                <a:latin typeface="Times New Roman" panose="02020603050405020304" pitchFamily="18" charset="0"/>
                <a:cs typeface="Times New Roman" panose="02020603050405020304" pitchFamily="18" charset="0"/>
              </a:rPr>
              <a:t>зарядок</a:t>
            </a:r>
            <a:r>
              <a:rPr lang="ru-RU" sz="2200" dirty="0">
                <a:latin typeface="Times New Roman" panose="02020603050405020304" pitchFamily="18" charset="0"/>
                <a:cs typeface="Times New Roman" panose="02020603050405020304" pitchFamily="18" charset="0"/>
              </a:rPr>
              <a:t>” с одним или двумя предложениями, а в букварный период это могут быть слова. Для этого проводиться следующая работа над предложениями (словами):</a:t>
            </a:r>
          </a:p>
          <a:p>
            <a:r>
              <a:rPr lang="ru-RU" sz="2200" dirty="0">
                <a:latin typeface="Times New Roman" panose="02020603050405020304" pitchFamily="18" charset="0"/>
                <a:cs typeface="Times New Roman" panose="02020603050405020304" pitchFamily="18" charset="0"/>
              </a:rPr>
              <a:t> предложение, записанное на доске, прочитывается вслух учителем, для осознания смысла детьми.</a:t>
            </a:r>
          </a:p>
          <a:p>
            <a:r>
              <a:rPr lang="ru-RU" sz="2200" dirty="0">
                <a:latin typeface="Times New Roman" panose="02020603050405020304" pitchFamily="18" charset="0"/>
                <a:cs typeface="Times New Roman" panose="02020603050405020304" pitchFamily="18" charset="0"/>
              </a:rPr>
              <a:t>обучающиеся читают вслух, отчетливо и ясно проговаривая каждое слово по слогам.</a:t>
            </a:r>
          </a:p>
          <a:p>
            <a:r>
              <a:rPr lang="ru-RU" sz="2200" dirty="0">
                <a:latin typeface="Times New Roman" panose="02020603050405020304" pitchFamily="18" charset="0"/>
                <a:cs typeface="Times New Roman" panose="02020603050405020304" pitchFamily="18" charset="0"/>
              </a:rPr>
              <a:t>читают предложение по слогам про себя.</a:t>
            </a:r>
          </a:p>
          <a:p>
            <a:r>
              <a:rPr lang="ru-RU" sz="2200" dirty="0">
                <a:latin typeface="Times New Roman" panose="02020603050405020304" pitchFamily="18" charset="0"/>
                <a:cs typeface="Times New Roman" panose="02020603050405020304" pitchFamily="18" charset="0"/>
              </a:rPr>
              <a:t>просматривают его, чтобы глаза запомнили.</a:t>
            </a:r>
          </a:p>
          <a:p>
            <a:r>
              <a:rPr lang="ru-RU" sz="2200" dirty="0">
                <a:latin typeface="Times New Roman" panose="02020603050405020304" pitchFamily="18" charset="0"/>
                <a:cs typeface="Times New Roman" panose="02020603050405020304" pitchFamily="18" charset="0"/>
              </a:rPr>
              <a:t>закрывают глаза и мысленно крупно “пишут” каждое слово.</a:t>
            </a:r>
          </a:p>
          <a:p>
            <a:r>
              <a:rPr lang="ru-RU" sz="2200" dirty="0">
                <a:latin typeface="Times New Roman" panose="02020603050405020304" pitchFamily="18" charset="0"/>
                <a:cs typeface="Times New Roman" panose="02020603050405020304" pitchFamily="18" charset="0"/>
              </a:rPr>
              <a:t>запись предложения в тетрадь.</a:t>
            </a:r>
          </a:p>
          <a:p>
            <a:r>
              <a:rPr lang="ru-RU" sz="2200" dirty="0">
                <a:latin typeface="Times New Roman" panose="02020603050405020304" pitchFamily="18" charset="0"/>
                <a:cs typeface="Times New Roman" panose="02020603050405020304" pitchFamily="18" charset="0"/>
              </a:rPr>
              <a:t>проверка от последнего слова к первому.</a:t>
            </a:r>
          </a:p>
          <a:p>
            <a:pPr marL="0" indent="0">
              <a:buNone/>
            </a:pPr>
            <a:endParaRPr lang="ru-RU" sz="2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121514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85749" y="371474"/>
            <a:ext cx="11758613" cy="6200775"/>
          </a:xfrm>
        </p:spPr>
        <p:txBody>
          <a:bodyPr>
            <a:normAutofit fontScale="92500" lnSpcReduction="10000"/>
          </a:bodyPr>
          <a:lstStyle/>
          <a:p>
            <a:r>
              <a:rPr lang="ru-RU" sz="2000" b="1" dirty="0">
                <a:latin typeface="Times New Roman" panose="02020603050405020304" pitchFamily="18" charset="0"/>
                <a:cs typeface="Times New Roman" panose="02020603050405020304" pitchFamily="18" charset="0"/>
              </a:rPr>
              <a:t>Прием « Рифмовка». </a:t>
            </a:r>
          </a:p>
          <a:p>
            <a:pPr marL="0" indent="0">
              <a:buNone/>
            </a:pPr>
            <a:r>
              <a:rPr lang="ru-RU" sz="2000" dirty="0">
                <a:latin typeface="Times New Roman" panose="02020603050405020304" pitchFamily="18" charset="0"/>
                <a:cs typeface="Times New Roman" panose="02020603050405020304" pitchFamily="18" charset="0"/>
              </a:rPr>
              <a:t>Младшим школьникам очень трудно запомнить правила русского языка. И для того, чтобы не обременить их ненужной зубрежкой, эффективным является упражнение – запоминалки на эти правила. Дети заинтересовываются ими и запоминают непроизвольно.</a:t>
            </a:r>
          </a:p>
          <a:p>
            <a:pPr marL="0" indent="0">
              <a:buNone/>
            </a:pPr>
            <a:r>
              <a:rPr lang="ru-RU" sz="2000" dirty="0">
                <a:latin typeface="Times New Roman" panose="02020603050405020304" pitchFamily="18" charset="0"/>
                <a:cs typeface="Times New Roman" panose="02020603050405020304" pitchFamily="18" charset="0"/>
              </a:rPr>
              <a:t>фрагмента урока русского языка в 3 классе. </a:t>
            </a:r>
          </a:p>
          <a:p>
            <a:pPr marL="0" indent="0">
              <a:buNone/>
            </a:pPr>
            <a:r>
              <a:rPr lang="ru-RU" sz="2000" dirty="0">
                <a:latin typeface="Times New Roman" panose="02020603050405020304" pitchFamily="18" charset="0"/>
                <a:cs typeface="Times New Roman" panose="02020603050405020304" pitchFamily="18" charset="0"/>
              </a:rPr>
              <a:t>Тема урока: Однокоренные слова с чередующимися согласными звуками в корне. </a:t>
            </a:r>
          </a:p>
          <a:p>
            <a:pPr marL="0" indent="0">
              <a:buNone/>
            </a:pPr>
            <a:r>
              <a:rPr lang="ru-RU" sz="2000" dirty="0">
                <a:latin typeface="Times New Roman" panose="02020603050405020304" pitchFamily="18" charset="0"/>
                <a:cs typeface="Times New Roman" panose="02020603050405020304" pitchFamily="18" charset="0"/>
              </a:rPr>
              <a:t>Этап урока: Развитие учебно - языковых и правописных умений. </a:t>
            </a:r>
          </a:p>
          <a:p>
            <a:r>
              <a:rPr lang="ru-RU" sz="2000" b="1" dirty="0">
                <a:latin typeface="Times New Roman" panose="02020603050405020304" pitchFamily="18" charset="0"/>
                <a:cs typeface="Times New Roman" panose="02020603050405020304" pitchFamily="18" charset="0"/>
              </a:rPr>
              <a:t>Упражнение « Договори словечко» </a:t>
            </a:r>
          </a:p>
          <a:p>
            <a:pPr marL="0" indent="0">
              <a:buNone/>
            </a:pPr>
            <a:r>
              <a:rPr lang="ru-RU" sz="2000" dirty="0">
                <a:latin typeface="Times New Roman" panose="02020603050405020304" pitchFamily="18" charset="0"/>
                <a:cs typeface="Times New Roman" panose="02020603050405020304" pitchFamily="18" charset="0"/>
              </a:rPr>
              <a:t>- Послушайте рифмовку. Во время паузы вы должны договорить слово с чередующимися согласными в корне. </a:t>
            </a:r>
          </a:p>
          <a:p>
            <a:pPr marL="0" indent="0">
              <a:buNone/>
            </a:pPr>
            <a:r>
              <a:rPr lang="ru-RU" sz="2200" dirty="0">
                <a:latin typeface="Times New Roman" panose="02020603050405020304" pitchFamily="18" charset="0"/>
                <a:cs typeface="Times New Roman" panose="02020603050405020304" pitchFamily="18" charset="0"/>
              </a:rPr>
              <a:t>- Послушайте рифмовку. Во время паузы вы должны договорить слово с чередующимися согласными в корне. </a:t>
            </a:r>
          </a:p>
          <a:p>
            <a:r>
              <a:rPr lang="ru-RU" sz="2200" dirty="0">
                <a:latin typeface="Times New Roman" panose="02020603050405020304" pitchFamily="18" charset="0"/>
                <a:cs typeface="Times New Roman" panose="02020603050405020304" pitchFamily="18" charset="0"/>
              </a:rPr>
              <a:t>Корни могут изменяться. </a:t>
            </a:r>
          </a:p>
          <a:p>
            <a:r>
              <a:rPr lang="ru-RU" sz="2200" dirty="0">
                <a:latin typeface="Times New Roman" panose="02020603050405020304" pitchFamily="18" charset="0"/>
                <a:cs typeface="Times New Roman" panose="02020603050405020304" pitchFamily="18" charset="0"/>
              </a:rPr>
              <a:t>Но родными оставаться: </a:t>
            </a:r>
          </a:p>
          <a:p>
            <a:r>
              <a:rPr lang="ru-RU" sz="2200" dirty="0">
                <a:latin typeface="Times New Roman" panose="02020603050405020304" pitchFamily="18" charset="0"/>
                <a:cs typeface="Times New Roman" panose="02020603050405020304" pitchFamily="18" charset="0"/>
              </a:rPr>
              <a:t>Бок ( бочок) , друг ( дружок), </a:t>
            </a:r>
          </a:p>
          <a:p>
            <a:r>
              <a:rPr lang="ru-RU" sz="2200" dirty="0">
                <a:latin typeface="Times New Roman" panose="02020603050405020304" pitchFamily="18" charset="0"/>
                <a:cs typeface="Times New Roman" panose="02020603050405020304" pitchFamily="18" charset="0"/>
              </a:rPr>
              <a:t>Ухо ( уши), пух ( пушок),</a:t>
            </a:r>
          </a:p>
          <a:p>
            <a:r>
              <a:rPr lang="ru-RU" sz="2200" dirty="0">
                <a:latin typeface="Times New Roman" panose="02020603050405020304" pitchFamily="18" charset="0"/>
                <a:cs typeface="Times New Roman" panose="02020603050405020304" pitchFamily="18" charset="0"/>
              </a:rPr>
              <a:t> Пущу ( пускать), лечу( летать). </a:t>
            </a:r>
          </a:p>
          <a:p>
            <a:r>
              <a:rPr lang="ru-RU" sz="2200" dirty="0">
                <a:latin typeface="Times New Roman" panose="02020603050405020304" pitchFamily="18" charset="0"/>
                <a:cs typeface="Times New Roman" panose="02020603050405020304" pitchFamily="18" charset="0"/>
              </a:rPr>
              <a:t>Какими нам слова считать? </a:t>
            </a:r>
          </a:p>
          <a:p>
            <a:r>
              <a:rPr lang="ru-RU" sz="2200" dirty="0">
                <a:latin typeface="Times New Roman" panose="02020603050405020304" pitchFamily="18" charset="0"/>
                <a:cs typeface="Times New Roman" panose="02020603050405020304" pitchFamily="18" charset="0"/>
              </a:rPr>
              <a:t>Их будем однокоренными звать. </a:t>
            </a:r>
          </a:p>
          <a:p>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66670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0063" y="428624"/>
            <a:ext cx="11530011" cy="6429375"/>
          </a:xfrm>
        </p:spPr>
        <p:txBody>
          <a:bodyPr>
            <a:normAutofit fontScale="92500" lnSpcReduction="10000"/>
          </a:bodyPr>
          <a:lstStyle/>
          <a:p>
            <a:pPr marL="0" indent="0">
              <a:buNone/>
            </a:pPr>
            <a:r>
              <a:rPr lang="ru-RU" sz="2400" b="1" dirty="0">
                <a:latin typeface="Times New Roman" panose="02020603050405020304" pitchFamily="18" charset="0"/>
                <a:cs typeface="Times New Roman" panose="02020603050405020304" pitchFamily="18" charset="0"/>
              </a:rPr>
              <a:t>Способы, которые можно использовать на уроках для развития запоминания:</a:t>
            </a:r>
            <a:endParaRPr lang="ru-RU" sz="2400"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*Использование наглядности.</a:t>
            </a:r>
          </a:p>
          <a:p>
            <a:pPr marL="0" indent="0">
              <a:buNone/>
            </a:pPr>
            <a:r>
              <a:rPr lang="ru-RU" sz="2000" dirty="0">
                <a:latin typeface="Times New Roman" panose="02020603050405020304" pitchFamily="18" charset="0"/>
                <a:cs typeface="Times New Roman" panose="02020603050405020304" pitchFamily="18" charset="0"/>
              </a:rPr>
              <a:t>Наглядность обогащает впечатления учащихся, расширяет чувственный опыт. Поэтому для запоминания материала очень важно опираться на наглядный материал. Например: разные пособия, макеты, картины.</a:t>
            </a:r>
          </a:p>
          <a:p>
            <a:r>
              <a:rPr lang="ru-RU" sz="2000" dirty="0">
                <a:latin typeface="Times New Roman" panose="02020603050405020304" pitchFamily="18" charset="0"/>
                <a:cs typeface="Times New Roman" panose="02020603050405020304" pitchFamily="18" charset="0"/>
              </a:rPr>
              <a:t>*</a:t>
            </a:r>
            <a:r>
              <a:rPr lang="ru-RU" sz="2000" b="1" dirty="0" smtClean="0">
                <a:latin typeface="Times New Roman" panose="02020603050405020304" pitchFamily="18" charset="0"/>
                <a:cs typeface="Times New Roman" panose="02020603050405020304" pitchFamily="18" charset="0"/>
              </a:rPr>
              <a:t>Повторение.</a:t>
            </a:r>
            <a:endParaRPr lang="ru-RU" sz="2000" b="1"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Многие учителя считают самым главным средством прочного запоминания любого материала его повторение. Но как практика показывает большое количество повторений у детей вызывает скуку. Совсем иной эффект получается тогда, когда учитель делает повторения разнообразными, ставит какую-то новую задачу перед учениками. Для заучивания правила, определения надо соответствующие формулировки повторять, однако повторение нельзя сводить к дрессировке. Например: для усвоения детьми корня слова можно выполнить ряд упражнений. Сначала дети подчеркивают корень в разных словах, написанных на доске, подбирают пары однокоренных слов, находят лишнее слово в ряду данных, дают пояснение своей работе, придумывают сами новые слова с заданным корнем. Воспроизведение одной и той же буквы много-много раз не ведет к улучшению ее начертания. Качество написания знака даже снижается. Поэтому можно требовать сначала выделить и красиво написать разные элементы буквенного знака, а затем написать всю букву.</a:t>
            </a:r>
          </a:p>
          <a:p>
            <a:r>
              <a:rPr lang="ru-RU" sz="2200" b="1" dirty="0">
                <a:latin typeface="Times New Roman" panose="02020603050405020304" pitchFamily="18" charset="0"/>
                <a:cs typeface="Times New Roman" panose="02020603050405020304" pitchFamily="18" charset="0"/>
              </a:rPr>
              <a:t>*</a:t>
            </a:r>
            <a:r>
              <a:rPr lang="ru-RU" sz="2200" b="1" dirty="0" smtClean="0">
                <a:latin typeface="Times New Roman" panose="02020603050405020304" pitchFamily="18" charset="0"/>
                <a:cs typeface="Times New Roman" panose="02020603050405020304" pitchFamily="18" charset="0"/>
              </a:rPr>
              <a:t>Самоконтроль.</a:t>
            </a:r>
            <a:endParaRPr lang="ru-RU" sz="2200" b="1" dirty="0">
              <a:latin typeface="Times New Roman" panose="02020603050405020304" pitchFamily="18" charset="0"/>
              <a:cs typeface="Times New Roman" panose="02020603050405020304" pitchFamily="18" charset="0"/>
            </a:endParaRPr>
          </a:p>
          <a:p>
            <a:pPr marL="0" indent="0">
              <a:buNone/>
            </a:pPr>
            <a:r>
              <a:rPr lang="ru-RU" sz="2200" dirty="0">
                <a:latin typeface="Times New Roman" panose="02020603050405020304" pitchFamily="18" charset="0"/>
                <a:cs typeface="Times New Roman" panose="02020603050405020304" pitchFamily="18" charset="0"/>
              </a:rPr>
              <a:t>Для того чтобы закрепить производимое действие, ученик должен знать полученный им результат. Когда предлагают первокласснику только написать заданную букву и ограничиваются общей оценкой “хорошо”, “неважно”, “очень плохо” - это ничему не учит ребёнка. Ученику неизвестно, что у него плохо, что хорошо и совсем неясно, почему одна буква получилась красивой, а другая не очень. Когда вводится элементарный самоконтроль, повторение написание той же буквы даёт заметное улучшение. </a:t>
            </a:r>
          </a:p>
        </p:txBody>
      </p:sp>
    </p:spTree>
    <p:extLst>
      <p:ext uri="{BB962C8B-B14F-4D97-AF65-F5344CB8AC3E}">
        <p14:creationId xmlns:p14="http://schemas.microsoft.com/office/powerpoint/2010/main" val="38933425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85763" y="442912"/>
            <a:ext cx="11401425" cy="6143625"/>
          </a:xfrm>
        </p:spPr>
        <p:txBody>
          <a:bodyPr>
            <a:normAutofit fontScale="85000" lnSpcReduction="20000"/>
          </a:bodyPr>
          <a:lstStyle/>
          <a:p>
            <a:pPr marL="0" indent="0">
              <a:buNone/>
            </a:pPr>
            <a:r>
              <a:rPr lang="ru-RU" dirty="0">
                <a:latin typeface="Times New Roman" panose="02020603050405020304" pitchFamily="18" charset="0"/>
                <a:cs typeface="Times New Roman" panose="02020603050405020304" pitchFamily="18" charset="0"/>
              </a:rPr>
              <a:t>Например, “Напишите 5 раз букву Н. Теперь пусть каждый посмотрит на то, что он написал, и найдёт ту букву, которая получилась самой красивой. Подчеркните эту букву. Теперь найдите ту букву, которая оказалась самой неудачной. Обведите её кружочком. Почему она получилась некрасивой? Кто нашёл причину? Самоконтроль для младших школьников имеет особое значение, потому что у детей воспитывает умение работать и чувство ответственности за выполнение задания.</a:t>
            </a:r>
          </a:p>
          <a:p>
            <a:r>
              <a:rPr lang="ru-RU" dirty="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Мотивы и установка</a:t>
            </a:r>
          </a:p>
          <a:p>
            <a:pPr marL="0" indent="0">
              <a:buNone/>
            </a:pPr>
            <a:r>
              <a:rPr lang="ru-RU" dirty="0">
                <a:latin typeface="Times New Roman" panose="02020603050405020304" pitchFamily="18" charset="0"/>
                <a:cs typeface="Times New Roman" panose="02020603050405020304" pitchFamily="18" charset="0"/>
              </a:rPr>
              <a:t>Для запоминания материала ребёнок должен знать, для чего он должен запомнить предлагаемый материал, и хотеть этого добиться. Среди мотивов, побуждающих учеников приложить усилие овладеть учебными материалами, являются познавательные интересы. Это стремление детей к узнаванию нового делает всю их учебную деятельность привлекательной и продуктивной.</a:t>
            </a:r>
          </a:p>
          <a:p>
            <a:r>
              <a:rPr lang="ru-RU" dirty="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Осмысливание </a:t>
            </a:r>
            <a:r>
              <a:rPr lang="ru-RU" b="1" dirty="0" smtClean="0">
                <a:latin typeface="Times New Roman" panose="02020603050405020304" pitchFamily="18" charset="0"/>
                <a:cs typeface="Times New Roman" panose="02020603050405020304" pitchFamily="18" charset="0"/>
              </a:rPr>
              <a:t>запоминания.</a:t>
            </a:r>
            <a:endParaRPr lang="ru-RU" b="1" dirty="0">
              <a:latin typeface="Times New Roman" panose="02020603050405020304" pitchFamily="18" charset="0"/>
              <a:cs typeface="Times New Roman" panose="02020603050405020304" pitchFamily="18" charset="0"/>
            </a:endParaRPr>
          </a:p>
          <a:p>
            <a:pPr marL="0" indent="0">
              <a:buNone/>
            </a:pPr>
            <a:r>
              <a:rPr lang="ru-RU" dirty="0">
                <a:latin typeface="Times New Roman" panose="02020603050405020304" pitchFamily="18" charset="0"/>
                <a:cs typeface="Times New Roman" panose="02020603050405020304" pitchFamily="18" charset="0"/>
              </a:rPr>
              <a:t>Продуктивность запоминания повышает осмысливание запоминаемого материала. Пути осмысливания запоминаемого различны. Для удержания в памяти какого-либо текста, рассказа, сказки большое значение имеет составление плана.</a:t>
            </a:r>
          </a:p>
          <a:p>
            <a:pPr marL="0" indent="0">
              <a:buNone/>
            </a:pPr>
            <a:r>
              <a:rPr lang="ru-RU" dirty="0">
                <a:latin typeface="Times New Roman" panose="02020603050405020304" pitchFamily="18" charset="0"/>
                <a:cs typeface="Times New Roman" panose="02020603050405020304" pitchFamily="18" charset="0"/>
              </a:rPr>
              <a:t>Любая форма работы над осмысливанием запоминаемого – это средство активизации умственной деятельности учащихся.</a:t>
            </a:r>
          </a:p>
          <a:p>
            <a:pPr marL="0" indent="0">
              <a:buNone/>
            </a:pP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7477693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xmlns="" id="{3C89ADF4-0DE3-48E4-8CE6-B9E077A48D99}"/>
              </a:ext>
            </a:extLst>
          </p:cNvPr>
          <p:cNvSpPr>
            <a:spLocks noGrp="1"/>
          </p:cNvSpPr>
          <p:nvPr>
            <p:ph idx="1"/>
          </p:nvPr>
        </p:nvSpPr>
        <p:spPr>
          <a:xfrm>
            <a:off x="914400" y="528638"/>
            <a:ext cx="10882313" cy="6015037"/>
          </a:xfrm>
        </p:spPr>
        <p:txBody>
          <a:bodyPr>
            <a:normAutofit fontScale="85000" lnSpcReduction="10000"/>
          </a:bodyPr>
          <a:lstStyle/>
          <a:p>
            <a:r>
              <a:rPr lang="ru-RU" sz="2400" b="1" spc="-110" dirty="0">
                <a:effectLst/>
                <a:latin typeface="Arial" panose="020B0604020202020204" pitchFamily="34" charset="0"/>
                <a:ea typeface="Times New Roman" panose="02020603050405020304" pitchFamily="18" charset="0"/>
                <a:cs typeface="Times New Roman" panose="02020603050405020304" pitchFamily="18" charset="0"/>
              </a:rPr>
              <a:t>Приемы </a:t>
            </a:r>
            <a:r>
              <a:rPr lang="ru-RU" sz="2400" b="1" spc="-110" dirty="0" smtClean="0">
                <a:effectLst/>
                <a:latin typeface="Arial" panose="020B0604020202020204" pitchFamily="34" charset="0"/>
                <a:ea typeface="Times New Roman" panose="02020603050405020304" pitchFamily="18" charset="0"/>
                <a:cs typeface="Times New Roman" panose="02020603050405020304" pitchFamily="18" charset="0"/>
              </a:rPr>
              <a:t>развития памяти у обучающихся средних и старших классов.</a:t>
            </a:r>
            <a:br>
              <a:rPr lang="ru-RU" sz="2400" b="1" spc="-110" dirty="0" smtClean="0">
                <a:effectLst/>
                <a:latin typeface="Arial" panose="020B0604020202020204" pitchFamily="34" charset="0"/>
                <a:ea typeface="Times New Roman" panose="02020603050405020304" pitchFamily="18" charset="0"/>
                <a:cs typeface="Times New Roman" panose="02020603050405020304" pitchFamily="18" charset="0"/>
              </a:rPr>
            </a:br>
            <a:r>
              <a:rPr lang="ru-RU" sz="2400" b="1" spc="-110" dirty="0" smtClean="0">
                <a:effectLst/>
                <a:latin typeface="Arial" panose="020B0604020202020204" pitchFamily="34" charset="0"/>
                <a:ea typeface="Times New Roman" panose="02020603050405020304" pitchFamily="18" charset="0"/>
                <a:cs typeface="Times New Roman" panose="02020603050405020304" pitchFamily="18" charset="0"/>
              </a:rPr>
              <a:t>(</a:t>
            </a:r>
            <a:r>
              <a:rPr lang="ru-RU" sz="1800" b="1" i="1" spc="-110" dirty="0" smtClean="0">
                <a:effectLst/>
                <a:latin typeface="Arial" panose="020B0604020202020204" pitchFamily="34" charset="0"/>
                <a:ea typeface="Times New Roman" panose="02020603050405020304" pitchFamily="18" charset="0"/>
                <a:cs typeface="Times New Roman" panose="02020603050405020304" pitchFamily="18" charset="0"/>
              </a:rPr>
              <a:t>Н.Ю</a:t>
            </a:r>
            <a:r>
              <a:rPr lang="ru-RU" sz="1800" b="1" i="1" spc="-110" dirty="0">
                <a:effectLst/>
                <a:latin typeface="Arial" panose="020B0604020202020204" pitchFamily="34" charset="0"/>
                <a:ea typeface="Times New Roman" panose="02020603050405020304" pitchFamily="18" charset="0"/>
                <a:cs typeface="Times New Roman" panose="02020603050405020304" pitchFamily="18" charset="0"/>
              </a:rPr>
              <a:t>. Крюкова, </a:t>
            </a:r>
            <a:r>
              <a:rPr lang="ru-RU" sz="1800" b="1" i="1" spc="-110" dirty="0" smtClean="0">
                <a:effectLst/>
                <a:latin typeface="Arial" panose="020B0604020202020204" pitchFamily="34" charset="0"/>
                <a:ea typeface="Times New Roman" panose="02020603050405020304" pitchFamily="18" charset="0"/>
                <a:cs typeface="Times New Roman" panose="02020603050405020304" pitchFamily="18" charset="0"/>
              </a:rPr>
              <a:t>педагог-психолог ) </a:t>
            </a:r>
          </a:p>
          <a:p>
            <a:pPr marL="0" indent="0" algn="ctr">
              <a:lnSpc>
                <a:spcPct val="107000"/>
              </a:lnSpc>
              <a:spcAft>
                <a:spcPts val="800"/>
              </a:spcAft>
              <a:buNone/>
            </a:pPr>
            <a:r>
              <a:rPr lang="ru-RU" sz="2400" dirty="0">
                <a:latin typeface="Times New Roman" panose="02020603050405020304" pitchFamily="18" charset="0"/>
                <a:ea typeface="Calibri" panose="020F0502020204030204" pitchFamily="34" charset="0"/>
                <a:cs typeface="Times New Roman" panose="02020603050405020304" pitchFamily="18" charset="0"/>
              </a:rPr>
              <a:t>Для педагогов</a:t>
            </a:r>
          </a:p>
          <a:p>
            <a:pPr marL="0" indent="0" algn="just">
              <a:lnSpc>
                <a:spcPct val="107000"/>
              </a:lnSpc>
              <a:spcAft>
                <a:spcPts val="800"/>
              </a:spcAft>
              <a:buNone/>
            </a:pPr>
            <a:r>
              <a:rPr lang="ru-RU" sz="2400" spc="-30" dirty="0">
                <a:latin typeface="Times New Roman" panose="02020603050405020304" pitchFamily="18" charset="0"/>
                <a:ea typeface="Times New Roman" panose="02020603050405020304" pitchFamily="18" charset="0"/>
                <a:cs typeface="Times New Roman" panose="02020603050405020304" pitchFamily="18" charset="0"/>
              </a:rPr>
              <a:t>     При запоминании материала большое значение имеют его объём, эмоциональная ок</a:t>
            </a:r>
            <a:r>
              <a:rPr lang="ru-RU" sz="2400" spc="-25" dirty="0">
                <a:latin typeface="Times New Roman" panose="02020603050405020304" pitchFamily="18" charset="0"/>
                <a:ea typeface="Times New Roman" panose="02020603050405020304" pitchFamily="18" charset="0"/>
                <a:cs typeface="Times New Roman" panose="02020603050405020304" pitchFamily="18" charset="0"/>
              </a:rPr>
              <a:t>рашенность, личностная или практическая </a:t>
            </a:r>
            <a:r>
              <a:rPr lang="ru-RU" sz="2400" spc="-20" dirty="0">
                <a:latin typeface="Times New Roman" panose="02020603050405020304" pitchFamily="18" charset="0"/>
                <a:ea typeface="Times New Roman" panose="02020603050405020304" pitchFamily="18" charset="0"/>
                <a:cs typeface="Times New Roman" panose="02020603050405020304" pitchFamily="18" charset="0"/>
              </a:rPr>
              <a:t>значимость. Понятно, что такой материал запомнить легче. Но очень важны и уста</a:t>
            </a:r>
            <a:r>
              <a:rPr lang="ru-RU" sz="2400" spc="-25" dirty="0">
                <a:latin typeface="Times New Roman" panose="02020603050405020304" pitchFamily="18" charset="0"/>
                <a:ea typeface="Times New Roman" panose="02020603050405020304" pitchFamily="18" charset="0"/>
                <a:cs typeface="Times New Roman" panose="02020603050405020304" pitchFamily="18" charset="0"/>
              </a:rPr>
              <a:t>новка, мотивы, осмысленность запоминания, его рациональные приёмы.</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2400" spc="-60" dirty="0">
                <a:latin typeface="Times New Roman" panose="02020603050405020304" pitchFamily="18" charset="0"/>
                <a:ea typeface="Times New Roman" panose="02020603050405020304" pitchFamily="18" charset="0"/>
                <a:cs typeface="Times New Roman" panose="02020603050405020304" pitchFamily="18" charset="0"/>
              </a:rPr>
              <a:t>     Если вы хотите получить лучшие резуль</a:t>
            </a:r>
            <a:r>
              <a:rPr lang="ru-RU" sz="2400" spc="-55" dirty="0">
                <a:latin typeface="Times New Roman" panose="02020603050405020304" pitchFamily="18" charset="0"/>
                <a:ea typeface="Times New Roman" panose="02020603050405020304" pitchFamily="18" charset="0"/>
                <a:cs typeface="Times New Roman" panose="02020603050405020304" pitchFamily="18" charset="0"/>
              </a:rPr>
              <a:t>таты усвоения и сохранения знаний, то нужно </a:t>
            </a:r>
            <a:r>
              <a:rPr lang="ru-RU" sz="2400" spc="-60" dirty="0">
                <a:latin typeface="Times New Roman" panose="02020603050405020304" pitchFamily="18" charset="0"/>
                <a:ea typeface="Times New Roman" panose="02020603050405020304" pitchFamily="18" charset="0"/>
                <a:cs typeface="Times New Roman" panose="02020603050405020304" pitchFamily="18" charset="0"/>
              </a:rPr>
              <a:t> обратить внимание на такие действия:</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2400" spc="-5" dirty="0">
                <a:latin typeface="Times New Roman" panose="02020603050405020304" pitchFamily="18" charset="0"/>
                <a:ea typeface="Times New Roman" panose="02020603050405020304" pitchFamily="18" charset="0"/>
                <a:cs typeface="Times New Roman" panose="02020603050405020304" pitchFamily="18" charset="0"/>
              </a:rPr>
              <a:t>     Воспитывайте у школьников </a:t>
            </a:r>
            <a:r>
              <a:rPr lang="ru-RU" sz="2400" i="1" spc="-5" dirty="0">
                <a:latin typeface="Times New Roman" panose="02020603050405020304" pitchFamily="18" charset="0"/>
                <a:ea typeface="Times New Roman" panose="02020603050405020304" pitchFamily="18" charset="0"/>
                <a:cs typeface="Times New Roman" panose="02020603050405020304" pitchFamily="18" charset="0"/>
              </a:rPr>
              <a:t>осмысленность запоминания. </a:t>
            </a:r>
            <a:r>
              <a:rPr lang="ru-RU" sz="2400" spc="-5" dirty="0">
                <a:latin typeface="Times New Roman" panose="02020603050405020304" pitchFamily="18" charset="0"/>
                <a:ea typeface="Times New Roman" panose="02020603050405020304" pitchFamily="18" charset="0"/>
                <a:cs typeface="Times New Roman" panose="02020603050405020304" pitchFamily="18" charset="0"/>
              </a:rPr>
              <a:t>Они должны осозна</a:t>
            </a:r>
            <a:r>
              <a:rPr lang="ru-RU" sz="2400" spc="-35" dirty="0">
                <a:latin typeface="Times New Roman" panose="02020603050405020304" pitchFamily="18" charset="0"/>
                <a:ea typeface="Times New Roman" panose="02020603050405020304" pitchFamily="18" charset="0"/>
                <a:cs typeface="Times New Roman" panose="02020603050405020304" pitchFamily="18" charset="0"/>
              </a:rPr>
              <a:t>вать </a:t>
            </a:r>
            <a:r>
              <a:rPr lang="ru-RU" sz="2400" spc="-35" dirty="0" err="1">
                <a:latin typeface="Times New Roman" panose="02020603050405020304" pitchFamily="18" charset="0"/>
                <a:ea typeface="Times New Roman" panose="02020603050405020304" pitchFamily="18" charset="0"/>
                <a:cs typeface="Times New Roman" panose="02020603050405020304" pitchFamily="18" charset="0"/>
              </a:rPr>
              <a:t>мнемическую</a:t>
            </a:r>
            <a:r>
              <a:rPr lang="ru-RU" sz="2400" spc="-35" dirty="0">
                <a:latin typeface="Times New Roman" panose="02020603050405020304" pitchFamily="18" charset="0"/>
                <a:ea typeface="Times New Roman" panose="02020603050405020304" pitchFamily="18" charset="0"/>
                <a:cs typeface="Times New Roman" panose="02020603050405020304" pitchFamily="18" charset="0"/>
              </a:rPr>
              <a:t> задачу. Проверьте, понимают ли дети, что значит запомнить. Связы</a:t>
            </a:r>
            <a:r>
              <a:rPr lang="ru-RU" sz="2400" spc="-25" dirty="0">
                <a:latin typeface="Times New Roman" panose="02020603050405020304" pitchFamily="18" charset="0"/>
                <a:ea typeface="Times New Roman" panose="02020603050405020304" pitchFamily="18" charset="0"/>
                <a:cs typeface="Times New Roman" panose="02020603050405020304" pitchFamily="18" charset="0"/>
              </a:rPr>
              <a:t>вают ли задачу сохранить в памяти матери</a:t>
            </a:r>
            <a:r>
              <a:rPr lang="ru-RU" sz="2400" spc="-10" dirty="0">
                <a:latin typeface="Times New Roman" panose="02020603050405020304" pitchFamily="18" charset="0"/>
                <a:ea typeface="Times New Roman" panose="02020603050405020304" pitchFamily="18" charset="0"/>
                <a:cs typeface="Times New Roman" panose="02020603050405020304" pitchFamily="18" charset="0"/>
              </a:rPr>
              <a:t>ал с необходимыми для этого мыслитель</a:t>
            </a:r>
            <a:r>
              <a:rPr lang="ru-RU" sz="2400" spc="-20" dirty="0">
                <a:latin typeface="Times New Roman" panose="02020603050405020304" pitchFamily="18" charset="0"/>
                <a:ea typeface="Times New Roman" panose="02020603050405020304" pitchFamily="18" charset="0"/>
                <a:cs typeface="Times New Roman" panose="02020603050405020304" pitchFamily="18" charset="0"/>
              </a:rPr>
              <a:t>ными действиями, и какими? Согласитесь: б</a:t>
            </a:r>
            <a:r>
              <a:rPr lang="ru-RU" sz="2400" spc="5" dirty="0">
                <a:latin typeface="Times New Roman" panose="02020603050405020304" pitchFamily="18" charset="0"/>
                <a:ea typeface="Times New Roman" panose="02020603050405020304" pitchFamily="18" charset="0"/>
                <a:cs typeface="Times New Roman" panose="02020603050405020304" pitchFamily="18" charset="0"/>
              </a:rPr>
              <a:t>ольшая разница между ответами вроде: «Запомнить - значит помнить» (а такое </a:t>
            </a:r>
            <a:r>
              <a:rPr lang="ru-RU" sz="2400" spc="-25" dirty="0">
                <a:latin typeface="Times New Roman" panose="02020603050405020304" pitchFamily="18" charset="0"/>
                <a:ea typeface="Times New Roman" panose="02020603050405020304" pitchFamily="18" charset="0"/>
                <a:cs typeface="Times New Roman" panose="02020603050405020304" pitchFamily="18" charset="0"/>
              </a:rPr>
              <a:t>встречается нередко!) и «Запомнить — зна</a:t>
            </a:r>
            <a:r>
              <a:rPr lang="ru-RU" sz="2400" spc="-5" dirty="0">
                <a:latin typeface="Times New Roman" panose="02020603050405020304" pitchFamily="18" charset="0"/>
                <a:ea typeface="Times New Roman" panose="02020603050405020304" pitchFamily="18" charset="0"/>
                <a:cs typeface="Times New Roman" panose="02020603050405020304" pitchFamily="18" charset="0"/>
              </a:rPr>
              <a:t>чит выучить, чтобы суметь потом расска</a:t>
            </a:r>
            <a:r>
              <a:rPr lang="ru-RU" sz="2400" spc="5" dirty="0">
                <a:latin typeface="Times New Roman" panose="02020603050405020304" pitchFamily="18" charset="0"/>
                <a:ea typeface="Times New Roman" panose="02020603050405020304" pitchFamily="18" charset="0"/>
                <a:cs typeface="Times New Roman" panose="02020603050405020304" pitchFamily="18" charset="0"/>
              </a:rPr>
              <a:t>зать, использовать эти знания» (намного </a:t>
            </a:r>
            <a:r>
              <a:rPr lang="ru-RU" sz="2400" spc="-30" dirty="0">
                <a:latin typeface="Times New Roman" panose="02020603050405020304" pitchFamily="18" charset="0"/>
                <a:ea typeface="Times New Roman" panose="02020603050405020304" pitchFamily="18" charset="0"/>
                <a:cs typeface="Times New Roman" panose="02020603050405020304" pitchFamily="18" charset="0"/>
              </a:rPr>
              <a:t>более осознанный подход!).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a:p>
            <a:pPr marL="0" indent="0">
              <a:buNone/>
            </a:pP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800" dirty="0"/>
          </a:p>
        </p:txBody>
      </p:sp>
    </p:spTree>
    <p:extLst>
      <p:ext uri="{BB962C8B-B14F-4D97-AF65-F5344CB8AC3E}">
        <p14:creationId xmlns:p14="http://schemas.microsoft.com/office/powerpoint/2010/main" val="22477130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71538"/>
            <a:ext cx="10515600" cy="5305425"/>
          </a:xfrm>
        </p:spPr>
        <p:txBody>
          <a:bodyPr>
            <a:normAutofit fontScale="77500" lnSpcReduction="20000"/>
          </a:bodyPr>
          <a:lstStyle/>
          <a:p>
            <a:pPr marL="0" indent="0">
              <a:lnSpc>
                <a:spcPct val="107000"/>
              </a:lnSpc>
              <a:spcAft>
                <a:spcPts val="800"/>
              </a:spcAft>
              <a:buNone/>
            </a:pPr>
            <a:r>
              <a:rPr lang="ru-RU" spc="-35" dirty="0">
                <a:latin typeface="Times New Roman" panose="02020603050405020304" pitchFamily="18" charset="0"/>
                <a:ea typeface="Times New Roman" panose="02020603050405020304" pitchFamily="18" charset="0"/>
                <a:cs typeface="Times New Roman" panose="02020603050405020304" pitchFamily="18" charset="0"/>
              </a:rPr>
              <a:t>Учите детей выбору </a:t>
            </a:r>
            <a:r>
              <a:rPr lang="ru-RU" i="1" spc="-35" dirty="0">
                <a:latin typeface="Times New Roman" panose="02020603050405020304" pitchFamily="18" charset="0"/>
                <a:ea typeface="Times New Roman" panose="02020603050405020304" pitchFamily="18" charset="0"/>
                <a:cs typeface="Times New Roman" panose="02020603050405020304" pitchFamily="18" charset="0"/>
              </a:rPr>
              <a:t>установки </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 направленности усилий на запоминание материала.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Поинтересуйтесь, как они определяют для </a:t>
            </a:r>
            <a:r>
              <a:rPr lang="ru-RU" spc="-45" dirty="0">
                <a:latin typeface="Times New Roman" panose="02020603050405020304" pitchFamily="18" charset="0"/>
                <a:ea typeface="Times New Roman" panose="02020603050405020304" pitchFamily="18" charset="0"/>
                <a:cs typeface="Times New Roman" panose="02020603050405020304" pitchFamily="18" charset="0"/>
              </a:rPr>
              <a:t>себя: что именно запоминать? </a:t>
            </a:r>
            <a:br>
              <a:rPr lang="ru-RU" spc="-45" dirty="0">
                <a:latin typeface="Times New Roman" panose="02020603050405020304" pitchFamily="18" charset="0"/>
                <a:ea typeface="Times New Roman" panose="02020603050405020304" pitchFamily="18" charset="0"/>
                <a:cs typeface="Times New Roman" panose="02020603050405020304" pitchFamily="18" charset="0"/>
              </a:rPr>
            </a:br>
            <a:endParaRPr lang="ru-RU" spc="-45"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r>
              <a:rPr lang="ru-RU" spc="-45" dirty="0">
                <a:latin typeface="Times New Roman" panose="02020603050405020304" pitchFamily="18" charset="0"/>
                <a:ea typeface="Times New Roman" panose="02020603050405020304" pitchFamily="18" charset="0"/>
                <a:cs typeface="Times New Roman" panose="02020603050405020304" pitchFamily="18" charset="0"/>
              </a:rPr>
              <a:t>В зависимости </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от цели запоминания различны и установки.</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pc="-20" dirty="0">
                <a:latin typeface="Times New Roman" panose="02020603050405020304" pitchFamily="18" charset="0"/>
                <a:ea typeface="Times New Roman" panose="02020603050405020304" pitchFamily="18" charset="0"/>
                <a:cs typeface="Times New Roman" panose="02020603050405020304" pitchFamily="18" charset="0"/>
              </a:rPr>
              <a:t>На полноту запоминания: запомнить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весь материал или его главные положения.</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pc="-25" dirty="0">
                <a:latin typeface="Times New Roman" panose="02020603050405020304" pitchFamily="18" charset="0"/>
                <a:ea typeface="Times New Roman" panose="02020603050405020304" pitchFamily="18" charset="0"/>
                <a:cs typeface="Times New Roman" panose="02020603050405020304" pitchFamily="18" charset="0"/>
              </a:rPr>
              <a:t>На точность: запомнить наизусть, близко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к тексту или пересказать своими словами.</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pc="-20" dirty="0">
                <a:latin typeface="Times New Roman" panose="02020603050405020304" pitchFamily="18" charset="0"/>
                <a:ea typeface="Times New Roman" panose="02020603050405020304" pitchFamily="18" charset="0"/>
                <a:cs typeface="Times New Roman" panose="02020603050405020304" pitchFamily="18" charset="0"/>
              </a:rPr>
              <a:t>На последовательность: запомнить в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данной последовательности или в произ</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вольном порядке.</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pc="-30" dirty="0">
                <a:latin typeface="Times New Roman" panose="02020603050405020304" pitchFamily="18" charset="0"/>
                <a:ea typeface="Times New Roman" panose="02020603050405020304" pitchFamily="18" charset="0"/>
                <a:cs typeface="Times New Roman" panose="02020603050405020304" pitchFamily="18" charset="0"/>
              </a:rPr>
              <a:t>На прочность: запомнить надолго, навсегда или на время.</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spc="10" dirty="0">
                <a:latin typeface="Times New Roman" panose="02020603050405020304" pitchFamily="18" charset="0"/>
                <a:ea typeface="Times New Roman" panose="02020603050405020304" pitchFamily="18" charset="0"/>
                <a:cs typeface="Times New Roman" panose="02020603050405020304" pitchFamily="18" charset="0"/>
              </a:rPr>
              <a:t>     Развивайте у детей </a:t>
            </a:r>
            <a:r>
              <a:rPr lang="ru-RU" i="1" spc="10" dirty="0">
                <a:latin typeface="Times New Roman" panose="02020603050405020304" pitchFamily="18" charset="0"/>
                <a:ea typeface="Times New Roman" panose="02020603050405020304" pitchFamily="18" charset="0"/>
                <a:cs typeface="Times New Roman" panose="02020603050405020304" pitchFamily="18" charset="0"/>
              </a:rPr>
              <a:t>мотивацию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запоминания. Мотивы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влияют на прочность сохранения информации в памяти.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spc="-25" dirty="0" smtClean="0">
                <a:latin typeface="Times New Roman" panose="02020603050405020304" pitchFamily="18" charset="0"/>
                <a:ea typeface="Times New Roman" panose="02020603050405020304" pitchFamily="18" charset="0"/>
                <a:cs typeface="Times New Roman" panose="02020603050405020304" pitchFamily="18" charset="0"/>
              </a:rPr>
              <a:t>Формируйте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у школьников различные </a:t>
            </a:r>
            <a:r>
              <a:rPr lang="ru-RU" i="1" spc="-25" dirty="0">
                <a:latin typeface="Times New Roman" panose="02020603050405020304" pitchFamily="18" charset="0"/>
                <a:ea typeface="Times New Roman" panose="02020603050405020304" pitchFamily="18" charset="0"/>
                <a:cs typeface="Times New Roman" panose="02020603050405020304" pitchFamily="18" charset="0"/>
              </a:rPr>
              <a:t>приёмы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запоминания.</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452121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42963"/>
            <a:ext cx="10515600" cy="5334000"/>
          </a:xfrm>
        </p:spPr>
        <p:txBody>
          <a:bodyPr>
            <a:normAutofit/>
          </a:bodyPr>
          <a:lstStyle/>
          <a:p>
            <a:pPr marL="0" indent="0" algn="just">
              <a:buNone/>
            </a:pPr>
            <a:r>
              <a:rPr lang="ru-RU" sz="2400" dirty="0">
                <a:latin typeface="Times New Roman" panose="02020603050405020304" pitchFamily="18" charset="0"/>
                <a:cs typeface="Times New Roman" panose="02020603050405020304" pitchFamily="18" charset="0"/>
              </a:rPr>
              <a:t> Знают ли ваши ученики о способах запоминания, о том, как надо запоминать? </a:t>
            </a:r>
          </a:p>
          <a:p>
            <a:pPr marL="0" indent="0" algn="just">
              <a:buNone/>
            </a:pPr>
            <a:r>
              <a:rPr lang="ru-RU" sz="2400" dirty="0">
                <a:latin typeface="Times New Roman" panose="02020603050405020304" pitchFamily="18" charset="0"/>
                <a:cs typeface="Times New Roman" panose="02020603050405020304" pitchFamily="18" charset="0"/>
              </a:rPr>
              <a:t>     Проверьте, какими приёмами они преимущественно пользуются при запоминании раз­личного материала. </a:t>
            </a:r>
          </a:p>
          <a:p>
            <a:pPr marL="0" indent="0" algn="just">
              <a:buNone/>
            </a:pPr>
            <a:r>
              <a:rPr lang="ru-RU" sz="2400" dirty="0">
                <a:latin typeface="Times New Roman" panose="02020603050405020304" pitchFamily="18" charset="0"/>
                <a:cs typeface="Times New Roman" panose="02020603050405020304" pitchFamily="18" charset="0"/>
              </a:rPr>
              <a:t>     Самый распространённый способ (и часто самый скучный) - многократное повторение. </a:t>
            </a:r>
          </a:p>
          <a:p>
            <a:pPr marL="0" indent="0" algn="just">
              <a:buNone/>
            </a:pPr>
            <a:r>
              <a:rPr lang="ru-RU" sz="2400" dirty="0">
                <a:latin typeface="Times New Roman" panose="02020603050405020304" pitchFamily="18" charset="0"/>
                <a:cs typeface="Times New Roman" panose="02020603050405020304" pitchFamily="18" charset="0"/>
              </a:rPr>
              <a:t>     Однако знают ли дети, как правильно повторять материал?</a:t>
            </a:r>
          </a:p>
        </p:txBody>
      </p:sp>
      <p:pic>
        <p:nvPicPr>
          <p:cNvPr id="4" name="Рисунок 3" descr="Картинки по запросу &quot;память картинки приемы запоминания&quot;">
            <a:extLst>
              <a:ext uri="{FF2B5EF4-FFF2-40B4-BE49-F238E27FC236}">
                <a16:creationId xmlns:a16="http://schemas.microsoft.com/office/drawing/2014/main" xmlns="" id="{C3C60B75-F845-4F6C-AC8B-0D2A3373D5A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573015"/>
            <a:ext cx="5252641" cy="2984947"/>
          </a:xfrm>
          <a:prstGeom prst="rect">
            <a:avLst/>
          </a:prstGeom>
          <a:noFill/>
          <a:ln>
            <a:noFill/>
          </a:ln>
        </p:spPr>
      </p:pic>
    </p:spTree>
    <p:extLst>
      <p:ext uri="{BB962C8B-B14F-4D97-AF65-F5344CB8AC3E}">
        <p14:creationId xmlns:p14="http://schemas.microsoft.com/office/powerpoint/2010/main" val="17825174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57162"/>
            <a:ext cx="10515600" cy="6243637"/>
          </a:xfrm>
        </p:spPr>
        <p:txBody>
          <a:bodyPr>
            <a:normAutofit fontScale="77500" lnSpcReduction="20000"/>
          </a:bodyPr>
          <a:lstStyle/>
          <a:p>
            <a:pPr marL="0" indent="0" algn="just">
              <a:lnSpc>
                <a:spcPct val="107000"/>
              </a:lnSpc>
              <a:spcAft>
                <a:spcPts val="800"/>
              </a:spcAft>
              <a:buNone/>
            </a:pPr>
            <a:r>
              <a:rPr lang="ru-RU" sz="3200" b="1" i="1" spc="35" dirty="0" smtClean="0">
                <a:latin typeface="Times New Roman" panose="02020603050405020304" pitchFamily="18" charset="0"/>
                <a:ea typeface="Times New Roman" panose="02020603050405020304" pitchFamily="18" charset="0"/>
                <a:cs typeface="Times New Roman" panose="02020603050405020304" pitchFamily="18" charset="0"/>
              </a:rPr>
              <a:t>Приемы запоминания:</a:t>
            </a:r>
          </a:p>
          <a:p>
            <a:pPr marL="0" indent="0" algn="just">
              <a:lnSpc>
                <a:spcPct val="107000"/>
              </a:lnSpc>
              <a:spcAft>
                <a:spcPts val="800"/>
              </a:spcAft>
              <a:buNone/>
            </a:pPr>
            <a:r>
              <a:rPr lang="ru-RU" sz="3200" b="1" i="1" spc="35" dirty="0" smtClean="0">
                <a:latin typeface="Times New Roman" panose="02020603050405020304" pitchFamily="18" charset="0"/>
                <a:ea typeface="Times New Roman" panose="02020603050405020304" pitchFamily="18" charset="0"/>
                <a:cs typeface="Times New Roman" panose="02020603050405020304" pitchFamily="18" charset="0"/>
              </a:rPr>
              <a:t>Группировка</a:t>
            </a:r>
            <a:r>
              <a:rPr lang="ru-RU" sz="3200" b="1" i="1" spc="35" dirty="0">
                <a:latin typeface="Times New Roman" panose="02020603050405020304" pitchFamily="18" charset="0"/>
                <a:ea typeface="Times New Roman" panose="02020603050405020304" pitchFamily="18" charset="0"/>
                <a:cs typeface="Times New Roman" panose="02020603050405020304" pitchFamily="18" charset="0"/>
              </a:rPr>
              <a:t>. </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Материал разбивается на </a:t>
            </a:r>
            <a:r>
              <a:rPr lang="ru-RU" spc="50" dirty="0">
                <a:latin typeface="Times New Roman" panose="02020603050405020304" pitchFamily="18" charset="0"/>
                <a:ea typeface="Times New Roman" panose="02020603050405020304" pitchFamily="18" charset="0"/>
                <a:cs typeface="Times New Roman" panose="02020603050405020304" pitchFamily="18" charset="0"/>
              </a:rPr>
              <a:t>группы по каким-либо основаниям (по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смыслу, ассоциациям и т.д</a:t>
            </a:r>
            <a:r>
              <a:rPr lang="ru-RU" spc="1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07000"/>
              </a:lnSpc>
              <a:spcAft>
                <a:spcPts val="800"/>
              </a:spcAft>
              <a:buNone/>
            </a:pPr>
            <a:r>
              <a:rPr lang="ru-RU" sz="3200" b="1" i="1" spc="20" dirty="0" smtClean="0">
                <a:latin typeface="Times New Roman" panose="02020603050405020304" pitchFamily="18" charset="0"/>
                <a:ea typeface="Times New Roman" panose="02020603050405020304" pitchFamily="18" charset="0"/>
                <a:cs typeface="Times New Roman" panose="02020603050405020304" pitchFamily="18" charset="0"/>
              </a:rPr>
              <a:t>Опорные </a:t>
            </a:r>
            <a:r>
              <a:rPr lang="ru-RU" sz="3200" b="1" i="1" spc="20" dirty="0">
                <a:latin typeface="Times New Roman" panose="02020603050405020304" pitchFamily="18" charset="0"/>
                <a:ea typeface="Times New Roman" panose="02020603050405020304" pitchFamily="18" charset="0"/>
                <a:cs typeface="Times New Roman" panose="02020603050405020304" pitchFamily="18" charset="0"/>
              </a:rPr>
              <a:t>пункты.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В тексте выделите ка</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кие-либо краткие пункты, служащие опо</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рой более широкого содержания (это могут </a:t>
            </a:r>
            <a:r>
              <a:rPr lang="ru-RU" spc="30" dirty="0">
                <a:latin typeface="Times New Roman" panose="02020603050405020304" pitchFamily="18" charset="0"/>
                <a:ea typeface="Times New Roman" panose="02020603050405020304" pitchFamily="18" charset="0"/>
                <a:cs typeface="Times New Roman" panose="02020603050405020304" pitchFamily="18" charset="0"/>
              </a:rPr>
              <a:t>быть отдельные слова, тезисы, заголовки,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вопросы, цифровые данные, имена и т.д.).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Этим способом виртуозно пользовался </a:t>
            </a:r>
            <a:r>
              <a:rPr lang="ru-RU" spc="45" dirty="0">
                <a:latin typeface="Times New Roman" panose="02020603050405020304" pitchFamily="18" charset="0"/>
                <a:ea typeface="Times New Roman" panose="02020603050405020304" pitchFamily="18" charset="0"/>
                <a:cs typeface="Times New Roman" panose="02020603050405020304" pitchFamily="18" charset="0"/>
              </a:rPr>
              <a:t>В.Ф. Шаталов, разрабатывая с ребятами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опорные сигналы и опорные конспекты.</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3200" b="1" i="1" spc="5" dirty="0">
                <a:latin typeface="Times New Roman" panose="02020603050405020304" pitchFamily="18" charset="0"/>
                <a:ea typeface="Times New Roman" panose="02020603050405020304" pitchFamily="18" charset="0"/>
                <a:cs typeface="Times New Roman" panose="02020603050405020304" pitchFamily="18" charset="0"/>
              </a:rPr>
              <a:t>План.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Научите ребят грамотно составлять </a:t>
            </a:r>
            <a:r>
              <a:rPr lang="ru-RU" dirty="0">
                <a:latin typeface="Times New Roman" panose="02020603050405020304" pitchFamily="18" charset="0"/>
                <a:ea typeface="Times New Roman" panose="02020603050405020304" pitchFamily="18" charset="0"/>
                <a:cs typeface="Times New Roman" panose="02020603050405020304" pitchFamily="18" charset="0"/>
              </a:rPr>
              <a:t>план - совокупность опорных пунктов в их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логической последовательности.</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3200" b="1" i="1" spc="25" dirty="0">
                <a:latin typeface="Times New Roman" panose="02020603050405020304" pitchFamily="18" charset="0"/>
                <a:ea typeface="Times New Roman" panose="02020603050405020304" pitchFamily="18" charset="0"/>
                <a:cs typeface="Times New Roman" panose="02020603050405020304" pitchFamily="18" charset="0"/>
              </a:rPr>
              <a:t>Классификация.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Какие-либо предметы,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явления, понятия распределяются по клас</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сам, группам, разрядам на основе опреде</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лённых общих признаков.</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3200" b="1" i="1" spc="5" dirty="0">
                <a:latin typeface="Times New Roman" panose="02020603050405020304" pitchFamily="18" charset="0"/>
                <a:ea typeface="Times New Roman" panose="02020603050405020304" pitchFamily="18" charset="0"/>
                <a:cs typeface="Times New Roman" panose="02020603050405020304" pitchFamily="18" charset="0"/>
              </a:rPr>
              <a:t>Структурирование.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В тексте выделяются </a:t>
            </a:r>
            <a:r>
              <a:rPr lang="ru-RU" dirty="0">
                <a:latin typeface="Times New Roman" panose="02020603050405020304" pitchFamily="18" charset="0"/>
                <a:ea typeface="Times New Roman" panose="02020603050405020304" pitchFamily="18" charset="0"/>
                <a:cs typeface="Times New Roman" panose="02020603050405020304" pitchFamily="18" charset="0"/>
              </a:rPr>
              <a:t>смысловые части, каждая из которых содер</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жит свою микротему. Оперируя этими смысл</a:t>
            </a:r>
            <a:r>
              <a:rPr lang="ru-RU" dirty="0">
                <a:latin typeface="Times New Roman" panose="02020603050405020304" pitchFamily="18" charset="0"/>
                <a:ea typeface="Times New Roman" panose="02020603050405020304" pitchFamily="18" charset="0"/>
                <a:cs typeface="Times New Roman" panose="02020603050405020304" pitchFamily="18" charset="0"/>
              </a:rPr>
              <a:t>овыми частями, легче запомнить целое.</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5578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14363"/>
            <a:ext cx="10515600" cy="5562600"/>
          </a:xfrm>
        </p:spPr>
        <p:txBody>
          <a:bodyPr>
            <a:normAutofit fontScale="85000" lnSpcReduction="10000"/>
          </a:bodyPr>
          <a:lstStyle/>
          <a:p>
            <a:pPr marL="0" indent="0" algn="just">
              <a:lnSpc>
                <a:spcPct val="107000"/>
              </a:lnSpc>
              <a:spcAft>
                <a:spcPts val="800"/>
              </a:spcAft>
              <a:buNone/>
            </a:pPr>
            <a:r>
              <a:rPr lang="ru-RU" b="1" i="1" spc="5" dirty="0">
                <a:latin typeface="Times New Roman" panose="02020603050405020304" pitchFamily="18" charset="0"/>
                <a:ea typeface="Times New Roman" panose="02020603050405020304" pitchFamily="18" charset="0"/>
                <a:cs typeface="Times New Roman" panose="02020603050405020304" pitchFamily="18" charset="0"/>
              </a:rPr>
              <a:t>С</a:t>
            </a:r>
            <a:r>
              <a:rPr lang="ru-RU" b="1" i="1" spc="20" dirty="0">
                <a:latin typeface="Times New Roman" panose="02020603050405020304" pitchFamily="18" charset="0"/>
                <a:ea typeface="Times New Roman" panose="02020603050405020304" pitchFamily="18" charset="0"/>
                <a:cs typeface="Times New Roman" panose="02020603050405020304" pitchFamily="18" charset="0"/>
              </a:rPr>
              <a:t>хематизация. </a:t>
            </a:r>
            <a:r>
              <a:rPr lang="ru-RU" i="1" spc="20" dirty="0">
                <a:latin typeface="Times New Roman" panose="02020603050405020304" pitchFamily="18" charset="0"/>
                <a:ea typeface="Times New Roman" panose="02020603050405020304" pitchFamily="18" charset="0"/>
                <a:cs typeface="Times New Roman" panose="02020603050405020304" pitchFamily="18" charset="0"/>
              </a:rPr>
              <a:t>Т</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о, что нужно запомнить,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изображается или описывается в основных </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чертах - с помощью схемы, таблицы, ри</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сунка, либо даётся упрощённое представле</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ние этой информации.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b="1" i="1" spc="40" dirty="0">
                <a:latin typeface="Times New Roman" panose="02020603050405020304" pitchFamily="18" charset="0"/>
                <a:ea typeface="Times New Roman" panose="02020603050405020304" pitchFamily="18" charset="0"/>
                <a:cs typeface="Times New Roman" panose="02020603050405020304" pitchFamily="18" charset="0"/>
              </a:rPr>
              <a:t>Аналогии. </a:t>
            </a:r>
            <a:r>
              <a:rPr lang="ru-RU" spc="40" dirty="0">
                <a:latin typeface="Times New Roman" panose="02020603050405020304" pitchFamily="18" charset="0"/>
                <a:ea typeface="Times New Roman" panose="02020603050405020304" pitchFamily="18" charset="0"/>
                <a:cs typeface="Times New Roman" panose="02020603050405020304" pitchFamily="18" charset="0"/>
              </a:rPr>
              <a:t>Между предметами, явления</a:t>
            </a:r>
            <a:r>
              <a:rPr lang="ru-RU" spc="30" dirty="0">
                <a:latin typeface="Times New Roman" panose="02020603050405020304" pitchFamily="18" charset="0"/>
                <a:ea typeface="Times New Roman" panose="02020603050405020304" pitchFamily="18" charset="0"/>
                <a:cs typeface="Times New Roman" panose="02020603050405020304" pitchFamily="18" charset="0"/>
              </a:rPr>
              <a:t>ми, понятиями, в целом различными, уста</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навливаются сходства, подобия в каких-ли</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бо отношениях.</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b="1" i="1" spc="20" dirty="0">
                <a:latin typeface="Times New Roman" panose="02020603050405020304" pitchFamily="18" charset="0"/>
                <a:ea typeface="Times New Roman" panose="02020603050405020304" pitchFamily="18" charset="0"/>
                <a:cs typeface="Times New Roman" panose="02020603050405020304" pitchFamily="18" charset="0"/>
              </a:rPr>
              <a:t>Мнемотехнические приёмы.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Используют</a:t>
            </a:r>
            <a:r>
              <a:rPr lang="ru-RU" spc="35" dirty="0">
                <a:latin typeface="Times New Roman" panose="02020603050405020304" pitchFamily="18" charset="0"/>
                <a:ea typeface="Times New Roman" panose="02020603050405020304" pitchFamily="18" charset="0"/>
                <a:cs typeface="Times New Roman" panose="02020603050405020304" pitchFamily="18" charset="0"/>
              </a:rPr>
              <a:t>ся готовые, известные способы запомина</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ния (например, запоминание цветов радуги </a:t>
            </a:r>
            <a:r>
              <a:rPr lang="ru-RU" spc="60" dirty="0">
                <a:latin typeface="Times New Roman" panose="02020603050405020304" pitchFamily="18" charset="0"/>
                <a:ea typeface="Times New Roman" panose="02020603050405020304" pitchFamily="18" charset="0"/>
                <a:cs typeface="Times New Roman" panose="02020603050405020304" pitchFamily="18" charset="0"/>
              </a:rPr>
              <a:t>по первым буквам выражения  «Каждый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Охотник Желает Знать, Где Сидит Фазан»; </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запоминание орфографии словарных слов с </a:t>
            </a:r>
            <a:r>
              <a:rPr lang="ru-RU" spc="55" dirty="0">
                <a:latin typeface="Times New Roman" panose="02020603050405020304" pitchFamily="18" charset="0"/>
                <a:ea typeface="Times New Roman" panose="02020603050405020304" pitchFamily="18" charset="0"/>
                <a:cs typeface="Times New Roman" panose="02020603050405020304" pitchFamily="18" charset="0"/>
              </a:rPr>
              <a:t>помощью фразы «Костя носит костюм, а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папа - пальто» и т п.)</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b="1" i="1" spc="15" dirty="0">
                <a:latin typeface="Times New Roman" panose="02020603050405020304" pitchFamily="18" charset="0"/>
                <a:ea typeface="Times New Roman" panose="02020603050405020304" pitchFamily="18" charset="0"/>
                <a:cs typeface="Times New Roman" panose="02020603050405020304" pitchFamily="18" charset="0"/>
              </a:rPr>
              <a:t>Перекодирование.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Информация представ</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ляется в образной форме,  преобразовывается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на основе семантических, фонематических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признаков и т.д. </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9992856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00088"/>
            <a:ext cx="10515600" cy="5476875"/>
          </a:xfrm>
        </p:spPr>
        <p:txBody>
          <a:bodyPr>
            <a:normAutofit/>
          </a:bodyPr>
          <a:lstStyle/>
          <a:p>
            <a:pPr marL="0" indent="0" algn="just">
              <a:buNone/>
            </a:pPr>
            <a:r>
              <a:rPr lang="ru-RU" sz="2600" b="1" i="1" spc="15" dirty="0">
                <a:latin typeface="Times New Roman" panose="02020603050405020304" pitchFamily="18" charset="0"/>
                <a:ea typeface="Times New Roman" panose="02020603050405020304" pitchFamily="18" charset="0"/>
                <a:cs typeface="Times New Roman" panose="02020603050405020304" pitchFamily="18" charset="0"/>
              </a:rPr>
              <a:t>Достраивание запоминаемого материала. </a:t>
            </a:r>
            <a:r>
              <a:rPr lang="ru-RU" sz="2600" spc="20" dirty="0">
                <a:latin typeface="Times New Roman" panose="02020603050405020304" pitchFamily="18" charset="0"/>
                <a:ea typeface="Times New Roman" panose="02020603050405020304" pitchFamily="18" charset="0"/>
                <a:cs typeface="Times New Roman" panose="02020603050405020304" pitchFamily="18" charset="0"/>
              </a:rPr>
              <a:t>В запоминаемую информацию добавляются </a:t>
            </a:r>
            <a:r>
              <a:rPr lang="ru-RU" sz="2600" spc="50" dirty="0">
                <a:latin typeface="Times New Roman" panose="02020603050405020304" pitchFamily="18" charset="0"/>
                <a:ea typeface="Times New Roman" panose="02020603050405020304" pitchFamily="18" charset="0"/>
                <a:cs typeface="Times New Roman" panose="02020603050405020304" pitchFamily="18" charset="0"/>
              </a:rPr>
              <a:t>дополнительные слова - вербальные по</a:t>
            </a:r>
            <a:r>
              <a:rPr lang="ru-RU" sz="2600" spc="55" dirty="0">
                <a:latin typeface="Times New Roman" panose="02020603050405020304" pitchFamily="18" charset="0"/>
                <a:ea typeface="Times New Roman" panose="02020603050405020304" pitchFamily="18" charset="0"/>
                <a:cs typeface="Times New Roman" panose="02020603050405020304" pitchFamily="18" charset="0"/>
              </a:rPr>
              <a:t>средники; что-то может привноситься по </a:t>
            </a:r>
            <a:r>
              <a:rPr lang="ru-RU" sz="2600" spc="30" dirty="0">
                <a:latin typeface="Times New Roman" panose="02020603050405020304" pitchFamily="18" charset="0"/>
                <a:ea typeface="Times New Roman" panose="02020603050405020304" pitchFamily="18" charset="0"/>
                <a:cs typeface="Times New Roman" panose="02020603050405020304" pitchFamily="18" charset="0"/>
              </a:rPr>
              <a:t>ситуативным признакам; используется рас</a:t>
            </a:r>
            <a:r>
              <a:rPr lang="ru-RU" sz="2600" spc="50" dirty="0">
                <a:latin typeface="Times New Roman" panose="02020603050405020304" pitchFamily="18" charset="0"/>
                <a:ea typeface="Times New Roman" panose="02020603050405020304" pitchFamily="18" charset="0"/>
                <a:cs typeface="Times New Roman" panose="02020603050405020304" pitchFamily="18" charset="0"/>
              </a:rPr>
              <a:t>пределение по местам.  Метод локальной </a:t>
            </a:r>
            <a:r>
              <a:rPr lang="ru-RU" sz="2600" spc="15" dirty="0">
                <a:latin typeface="Times New Roman" panose="02020603050405020304" pitchFamily="18" charset="0"/>
                <a:ea typeface="Times New Roman" panose="02020603050405020304" pitchFamily="18" charset="0"/>
                <a:cs typeface="Times New Roman" panose="02020603050405020304" pitchFamily="18" charset="0"/>
              </a:rPr>
              <a:t>привязки, или метод мест, — очень интерес</a:t>
            </a:r>
            <a:r>
              <a:rPr lang="ru-RU" sz="2600" spc="40" dirty="0">
                <a:latin typeface="Times New Roman" panose="02020603050405020304" pitchFamily="18" charset="0"/>
                <a:ea typeface="Times New Roman" panose="02020603050405020304" pitchFamily="18" charset="0"/>
                <a:cs typeface="Times New Roman" panose="02020603050405020304" pitchFamily="18" charset="0"/>
              </a:rPr>
              <a:t>ный приём. </a:t>
            </a:r>
          </a:p>
          <a:p>
            <a:pPr marL="0" indent="0" algn="just">
              <a:buNone/>
            </a:pPr>
            <a:endParaRPr lang="ru-RU" sz="2600" spc="4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ru-RU" sz="2600" b="1" i="1" spc="50" dirty="0">
                <a:latin typeface="Times New Roman" panose="02020603050405020304" pitchFamily="18" charset="0"/>
                <a:ea typeface="Times New Roman" panose="02020603050405020304" pitchFamily="18" charset="0"/>
                <a:cs typeface="Times New Roman" panose="02020603050405020304" pitchFamily="18" charset="0"/>
              </a:rPr>
              <a:t>Ассоциация. </a:t>
            </a:r>
            <a:r>
              <a:rPr lang="ru-RU" sz="2600" spc="50" dirty="0">
                <a:latin typeface="Times New Roman" panose="02020603050405020304" pitchFamily="18" charset="0"/>
                <a:ea typeface="Times New Roman" panose="02020603050405020304" pitchFamily="18" charset="0"/>
                <a:cs typeface="Times New Roman" panose="02020603050405020304" pitchFamily="18" charset="0"/>
              </a:rPr>
              <a:t>В запоминаемой информации выявляются </a:t>
            </a:r>
            <a:r>
              <a:rPr lang="ru-RU" sz="2600" spc="15" dirty="0">
                <a:latin typeface="Times New Roman" panose="02020603050405020304" pitchFamily="18" charset="0"/>
                <a:ea typeface="Times New Roman" panose="02020603050405020304" pitchFamily="18" charset="0"/>
                <a:cs typeface="Times New Roman" panose="02020603050405020304" pitchFamily="18" charset="0"/>
              </a:rPr>
              <a:t>связи по сходству, смежности или противоположности.</a:t>
            </a:r>
          </a:p>
          <a:p>
            <a:pPr marL="0" indent="0" algn="just">
              <a:buNone/>
            </a:pPr>
            <a:endParaRPr lang="ru-RU" sz="2600" spc="15"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ru-RU" sz="2600" b="1" i="1" spc="20" dirty="0">
                <a:latin typeface="Times New Roman" panose="02020603050405020304" pitchFamily="18" charset="0"/>
                <a:ea typeface="Times New Roman" panose="02020603050405020304" pitchFamily="18" charset="0"/>
                <a:cs typeface="Times New Roman" panose="02020603050405020304" pitchFamily="18" charset="0"/>
              </a:rPr>
              <a:t>Повторение</a:t>
            </a:r>
            <a:r>
              <a:rPr lang="ru-RU" sz="2600"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600" spc="20" dirty="0">
                <a:latin typeface="Times New Roman" panose="02020603050405020304" pitchFamily="18" charset="0"/>
                <a:ea typeface="Times New Roman" panose="02020603050405020304" pitchFamily="18" charset="0"/>
                <a:cs typeface="Times New Roman" panose="02020603050405020304" pitchFamily="18" charset="0"/>
              </a:rPr>
              <a:t>Выполняется воспроизведение информации. </a:t>
            </a:r>
            <a:r>
              <a:rPr lang="ru-RU" sz="2600" spc="30" dirty="0">
                <a:latin typeface="Times New Roman" panose="02020603050405020304" pitchFamily="18" charset="0"/>
                <a:ea typeface="Times New Roman" panose="02020603050405020304" pitchFamily="18" charset="0"/>
                <a:cs typeface="Times New Roman" panose="02020603050405020304" pitchFamily="18" charset="0"/>
              </a:rPr>
              <a:t>Повторение может использоваться и как самостоятельный </a:t>
            </a:r>
            <a:r>
              <a:rPr lang="ru-RU" sz="2600" spc="15" dirty="0">
                <a:latin typeface="Times New Roman" panose="02020603050405020304" pitchFamily="18" charset="0"/>
                <a:ea typeface="Times New Roman" panose="02020603050405020304" pitchFamily="18" charset="0"/>
                <a:cs typeface="Times New Roman" panose="02020603050405020304" pitchFamily="18" charset="0"/>
              </a:rPr>
              <a:t>приём запоминания, и как дополняющий любой из выше перечисленных.</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4386891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838200" y="714375"/>
            <a:ext cx="10948988" cy="5462588"/>
          </a:xfrm>
        </p:spPr>
        <p:txBody>
          <a:bodyPr>
            <a:normAutofit fontScale="25000" lnSpcReduction="20000"/>
          </a:bodyPr>
          <a:lstStyle/>
          <a:p>
            <a:pPr marL="0" indent="0" algn="just">
              <a:lnSpc>
                <a:spcPct val="107000"/>
              </a:lnSpc>
              <a:spcAft>
                <a:spcPts val="800"/>
              </a:spcAft>
              <a:buNone/>
            </a:pPr>
            <a:r>
              <a:rPr lang="ru-RU" sz="8800" b="1" spc="15" dirty="0">
                <a:latin typeface="Times New Roman" panose="02020603050405020304" pitchFamily="18" charset="0"/>
                <a:ea typeface="Times New Roman" panose="02020603050405020304" pitchFamily="18" charset="0"/>
                <a:cs typeface="Times New Roman" panose="02020603050405020304" pitchFamily="18" charset="0"/>
              </a:rPr>
              <a:t>Несколько игр для развития </a:t>
            </a:r>
            <a:r>
              <a:rPr lang="ru-RU" sz="8800" b="1" spc="-30" dirty="0" smtClean="0">
                <a:latin typeface="Times New Roman" panose="02020603050405020304" pitchFamily="18" charset="0"/>
                <a:ea typeface="Times New Roman" panose="02020603050405020304" pitchFamily="18" charset="0"/>
                <a:cs typeface="Times New Roman" panose="02020603050405020304" pitchFamily="18" charset="0"/>
              </a:rPr>
              <a:t>памяти</a:t>
            </a:r>
            <a:r>
              <a:rPr lang="ru-RU" sz="8800" dirty="0" smtClean="0">
                <a:latin typeface="Times New Roman" panose="02020603050405020304" pitchFamily="18" charset="0"/>
                <a:ea typeface="Calibri" panose="020F0502020204030204" pitchFamily="34" charset="0"/>
                <a:cs typeface="Times New Roman" panose="02020603050405020304" pitchFamily="18" charset="0"/>
              </a:rPr>
              <a:t>.</a:t>
            </a:r>
          </a:p>
          <a:p>
            <a:pPr marL="0" indent="0" algn="just">
              <a:lnSpc>
                <a:spcPct val="107000"/>
              </a:lnSpc>
              <a:spcAft>
                <a:spcPts val="800"/>
              </a:spcAft>
              <a:buNone/>
            </a:pPr>
            <a:r>
              <a:rPr lang="ru-RU" sz="8800" b="1" spc="-35" dirty="0" smtClean="0">
                <a:latin typeface="Times New Roman" panose="02020603050405020304" pitchFamily="18" charset="0"/>
                <a:ea typeface="Times New Roman" panose="02020603050405020304" pitchFamily="18" charset="0"/>
                <a:cs typeface="Times New Roman" panose="02020603050405020304" pitchFamily="18" charset="0"/>
              </a:rPr>
              <a:t>«Запомни </a:t>
            </a:r>
            <a:r>
              <a:rPr lang="ru-RU" sz="8800" b="1" spc="-35" dirty="0">
                <a:latin typeface="Times New Roman" panose="02020603050405020304" pitchFamily="18" charset="0"/>
                <a:ea typeface="Times New Roman" panose="02020603050405020304" pitchFamily="18" charset="0"/>
                <a:cs typeface="Times New Roman" panose="02020603050405020304" pitchFamily="18" charset="0"/>
              </a:rPr>
              <a:t>трудное»</a:t>
            </a:r>
            <a:endParaRPr lang="ru-RU" sz="88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8800" dirty="0">
                <a:latin typeface="Times New Roman" panose="02020603050405020304" pitchFamily="18" charset="0"/>
                <a:ea typeface="Times New Roman" panose="02020603050405020304" pitchFamily="18" charset="0"/>
                <a:cs typeface="Times New Roman" panose="02020603050405020304" pitchFamily="18" charset="0"/>
              </a:rPr>
              <a:t>Учитель показывает ученикам на одну мину­ту десять слов с трудным написанием и уби</a:t>
            </a:r>
            <a:r>
              <a:rPr lang="ru-RU" sz="8800" spc="5" dirty="0">
                <a:latin typeface="Times New Roman" panose="02020603050405020304" pitchFamily="18" charset="0"/>
                <a:ea typeface="Times New Roman" panose="02020603050405020304" pitchFamily="18" charset="0"/>
                <a:cs typeface="Times New Roman" panose="02020603050405020304" pitchFamily="18" charset="0"/>
              </a:rPr>
              <a:t>рает их. Затем ученики пишут эти слова под </a:t>
            </a:r>
            <a:r>
              <a:rPr lang="ru-RU" sz="8800" spc="10" dirty="0">
                <a:latin typeface="Times New Roman" panose="02020603050405020304" pitchFamily="18" charset="0"/>
                <a:ea typeface="Times New Roman" panose="02020603050405020304" pitchFamily="18" charset="0"/>
                <a:cs typeface="Times New Roman" panose="02020603050405020304" pitchFamily="18" charset="0"/>
              </a:rPr>
              <a:t>диктовку. Зрительная память в этом случае </a:t>
            </a:r>
            <a:r>
              <a:rPr lang="ru-RU" sz="8800" spc="5" dirty="0">
                <a:latin typeface="Times New Roman" panose="02020603050405020304" pitchFamily="18" charset="0"/>
                <a:ea typeface="Times New Roman" panose="02020603050405020304" pitchFamily="18" charset="0"/>
                <a:cs typeface="Times New Roman" panose="02020603050405020304" pitchFamily="18" charset="0"/>
              </a:rPr>
              <a:t>как бы «подстраховывает» слуховую. Выиг</a:t>
            </a:r>
            <a:r>
              <a:rPr lang="ru-RU" sz="8800" dirty="0">
                <a:latin typeface="Times New Roman" panose="02020603050405020304" pitchFamily="18" charset="0"/>
                <a:ea typeface="Times New Roman" panose="02020603050405020304" pitchFamily="18" charset="0"/>
                <a:cs typeface="Times New Roman" panose="02020603050405020304" pitchFamily="18" charset="0"/>
              </a:rPr>
              <a:t>рывает тот, кто записал все слова правильно.</a:t>
            </a:r>
          </a:p>
          <a:p>
            <a:pPr marL="0" indent="0">
              <a:lnSpc>
                <a:spcPct val="107000"/>
              </a:lnSpc>
              <a:spcAft>
                <a:spcPts val="800"/>
              </a:spcAft>
              <a:buNone/>
            </a:pPr>
            <a:r>
              <a:rPr lang="ru-RU" sz="8800" b="1" spc="-35" dirty="0">
                <a:latin typeface="Times New Roman" panose="02020603050405020304" pitchFamily="18" charset="0"/>
                <a:ea typeface="Times New Roman" panose="02020603050405020304" pitchFamily="18" charset="0"/>
                <a:cs typeface="Times New Roman" panose="02020603050405020304" pitchFamily="18" charset="0"/>
              </a:rPr>
              <a:t>«Ощущай и запоминай</a:t>
            </a:r>
            <a:r>
              <a:rPr lang="ru-RU" sz="8800" b="1" spc="-3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indent="0">
              <a:lnSpc>
                <a:spcPct val="107000"/>
              </a:lnSpc>
              <a:spcAft>
                <a:spcPts val="800"/>
              </a:spcAft>
              <a:buNone/>
            </a:pPr>
            <a:r>
              <a:rPr lang="ru-RU" sz="8800" spc="20" dirty="0" smtClean="0">
                <a:latin typeface="Times New Roman" panose="02020603050405020304" pitchFamily="18" charset="0"/>
                <a:ea typeface="Times New Roman" panose="02020603050405020304" pitchFamily="18" charset="0"/>
                <a:cs typeface="Times New Roman" panose="02020603050405020304" pitchFamily="18" charset="0"/>
              </a:rPr>
              <a:t>Учитель </a:t>
            </a:r>
            <a:r>
              <a:rPr lang="ru-RU" sz="8800" spc="20" dirty="0">
                <a:latin typeface="Times New Roman" panose="02020603050405020304" pitchFamily="18" charset="0"/>
                <a:ea typeface="Times New Roman" panose="02020603050405020304" pitchFamily="18" charset="0"/>
                <a:cs typeface="Times New Roman" panose="02020603050405020304" pitchFamily="18" charset="0"/>
              </a:rPr>
              <a:t>объясняет, что слова для лучшего запоминания </a:t>
            </a:r>
            <a:r>
              <a:rPr lang="ru-RU" sz="8800" spc="15" dirty="0">
                <a:latin typeface="Times New Roman" panose="02020603050405020304" pitchFamily="18" charset="0"/>
                <a:ea typeface="Times New Roman" panose="02020603050405020304" pitchFamily="18" charset="0"/>
                <a:cs typeface="Times New Roman" panose="02020603050405020304" pitchFamily="18" charset="0"/>
              </a:rPr>
              <a:t>можно «увидеть», «услышать», «понюхать», «попробовать на вкус», и даже «потрогать»:</a:t>
            </a:r>
            <a:br>
              <a:rPr lang="ru-RU" sz="8800" spc="15" dirty="0">
                <a:latin typeface="Times New Roman" panose="02020603050405020304" pitchFamily="18" charset="0"/>
                <a:ea typeface="Times New Roman" panose="02020603050405020304" pitchFamily="18" charset="0"/>
                <a:cs typeface="Times New Roman" panose="02020603050405020304" pitchFamily="18" charset="0"/>
              </a:rPr>
            </a:br>
            <a:r>
              <a:rPr lang="ru-RU" sz="8800" spc="35" dirty="0">
                <a:latin typeface="Times New Roman" panose="02020603050405020304" pitchFamily="18" charset="0"/>
                <a:ea typeface="Times New Roman" panose="02020603050405020304" pitchFamily="18" charset="0"/>
                <a:cs typeface="Times New Roman" panose="02020603050405020304" pitchFamily="18" charset="0"/>
              </a:rPr>
              <a:t>сосредоточьтесь, не торопитесь и постарайтесь предста</a:t>
            </a:r>
            <a:r>
              <a:rPr lang="ru-RU" sz="8800" spc="5" dirty="0">
                <a:latin typeface="Times New Roman" panose="02020603050405020304" pitchFamily="18" charset="0"/>
                <a:ea typeface="Times New Roman" panose="02020603050405020304" pitchFamily="18" charset="0"/>
                <a:cs typeface="Times New Roman" panose="02020603050405020304" pitchFamily="18" charset="0"/>
              </a:rPr>
              <a:t>вить себе эти слова так ясно, будто вы их видите на самом де</a:t>
            </a:r>
            <a:r>
              <a:rPr lang="ru-RU" sz="8800" spc="15" dirty="0">
                <a:latin typeface="Times New Roman" panose="02020603050405020304" pitchFamily="18" charset="0"/>
                <a:ea typeface="Times New Roman" panose="02020603050405020304" pitchFamily="18" charset="0"/>
                <a:cs typeface="Times New Roman" panose="02020603050405020304" pitchFamily="18" charset="0"/>
              </a:rPr>
              <a:t>ле. Это слова: </a:t>
            </a:r>
            <a:r>
              <a:rPr lang="ru-RU" sz="8800" i="1" spc="15" dirty="0">
                <a:latin typeface="Times New Roman" panose="02020603050405020304" pitchFamily="18" charset="0"/>
                <a:ea typeface="Times New Roman" panose="02020603050405020304" pitchFamily="18" charset="0"/>
                <a:cs typeface="Times New Roman" panose="02020603050405020304" pitchFamily="18" charset="0"/>
              </a:rPr>
              <a:t>бабочка, дерево, лестница, облако;</a:t>
            </a:r>
            <a:r>
              <a:rPr lang="ru-RU" sz="8800" b="1" spc="15" dirty="0">
                <a:latin typeface="Times New Roman" panose="02020603050405020304" pitchFamily="18" charset="0"/>
                <a:ea typeface="Times New Roman" panose="02020603050405020304" pitchFamily="18" charset="0"/>
                <a:cs typeface="Times New Roman" panose="02020603050405020304" pitchFamily="18" charset="0"/>
              </a:rPr>
              <a:t/>
            </a:r>
            <a:br>
              <a:rPr lang="ru-RU" sz="8800" b="1" spc="15" dirty="0">
                <a:latin typeface="Times New Roman" panose="02020603050405020304" pitchFamily="18" charset="0"/>
                <a:ea typeface="Times New Roman" panose="02020603050405020304" pitchFamily="18" charset="0"/>
                <a:cs typeface="Times New Roman" panose="02020603050405020304" pitchFamily="18" charset="0"/>
              </a:rPr>
            </a:br>
            <a:r>
              <a:rPr lang="ru-RU" sz="8800" spc="40" dirty="0">
                <a:latin typeface="Times New Roman" panose="02020603050405020304" pitchFamily="18" charset="0"/>
                <a:ea typeface="Times New Roman" panose="02020603050405020304" pitchFamily="18" charset="0"/>
                <a:cs typeface="Times New Roman" panose="02020603050405020304" pitchFamily="18" charset="0"/>
              </a:rPr>
              <a:t>постарайтесь услышать слова:</a:t>
            </a:r>
            <a:r>
              <a:rPr lang="ru-RU" sz="8800" i="1" spc="40" dirty="0">
                <a:latin typeface="Times New Roman" panose="02020603050405020304" pitchFamily="18" charset="0"/>
                <a:ea typeface="Times New Roman" panose="02020603050405020304" pitchFamily="18" charset="0"/>
                <a:cs typeface="Times New Roman" panose="02020603050405020304" pitchFamily="18" charset="0"/>
              </a:rPr>
              <a:t> колокольчик, машина, </a:t>
            </a:r>
            <a:r>
              <a:rPr lang="ru-RU" sz="8800" i="1" spc="-5" dirty="0">
                <a:latin typeface="Times New Roman" panose="02020603050405020304" pitchFamily="18" charset="0"/>
                <a:ea typeface="Times New Roman" panose="02020603050405020304" pitchFamily="18" charset="0"/>
                <a:cs typeface="Times New Roman" panose="02020603050405020304" pitchFamily="18" charset="0"/>
              </a:rPr>
              <a:t>шмель, молоток, пила;</a:t>
            </a:r>
            <a:br>
              <a:rPr lang="ru-RU" sz="8800" i="1" spc="-5" dirty="0">
                <a:latin typeface="Times New Roman" panose="02020603050405020304" pitchFamily="18" charset="0"/>
                <a:ea typeface="Times New Roman" panose="02020603050405020304" pitchFamily="18" charset="0"/>
                <a:cs typeface="Times New Roman" panose="02020603050405020304" pitchFamily="18" charset="0"/>
              </a:rPr>
            </a:br>
            <a:r>
              <a:rPr lang="ru-RU" sz="8800" spc="10" dirty="0">
                <a:latin typeface="Times New Roman" panose="02020603050405020304" pitchFamily="18" charset="0"/>
                <a:ea typeface="Times New Roman" panose="02020603050405020304" pitchFamily="18" charset="0"/>
                <a:cs typeface="Times New Roman" panose="02020603050405020304" pitchFamily="18" charset="0"/>
              </a:rPr>
              <a:t>потрогайте слова: </a:t>
            </a:r>
            <a:r>
              <a:rPr lang="ru-RU" sz="8800" i="1" spc="10" dirty="0">
                <a:latin typeface="Times New Roman" panose="02020603050405020304" pitchFamily="18" charset="0"/>
                <a:ea typeface="Times New Roman" panose="02020603050405020304" pitchFamily="18" charset="0"/>
                <a:cs typeface="Times New Roman" panose="02020603050405020304" pitchFamily="18" charset="0"/>
              </a:rPr>
              <a:t>подушка, колесо, стакан, шарф;</a:t>
            </a:r>
            <a:r>
              <a:rPr lang="ru-RU" sz="8800" b="1" spc="10" dirty="0">
                <a:latin typeface="Times New Roman" panose="02020603050405020304" pitchFamily="18" charset="0"/>
                <a:ea typeface="Times New Roman" panose="02020603050405020304" pitchFamily="18" charset="0"/>
                <a:cs typeface="Times New Roman" panose="02020603050405020304" pitchFamily="18" charset="0"/>
              </a:rPr>
              <a:t/>
            </a:r>
            <a:br>
              <a:rPr lang="ru-RU" sz="8800" b="1" spc="10" dirty="0">
                <a:latin typeface="Times New Roman" panose="02020603050405020304" pitchFamily="18" charset="0"/>
                <a:ea typeface="Times New Roman" panose="02020603050405020304" pitchFamily="18" charset="0"/>
                <a:cs typeface="Times New Roman" panose="02020603050405020304" pitchFamily="18" charset="0"/>
              </a:rPr>
            </a:br>
            <a:r>
              <a:rPr lang="ru-RU" sz="8800" spc="40" dirty="0">
                <a:latin typeface="Times New Roman" panose="02020603050405020304" pitchFamily="18" charset="0"/>
                <a:ea typeface="Times New Roman" panose="02020603050405020304" pitchFamily="18" charset="0"/>
                <a:cs typeface="Times New Roman" panose="02020603050405020304" pitchFamily="18" charset="0"/>
              </a:rPr>
              <a:t>понюхайте или попробуйте на вкус слова: </a:t>
            </a:r>
            <a:r>
              <a:rPr lang="ru-RU" sz="8800" i="1" spc="40" dirty="0">
                <a:latin typeface="Times New Roman" panose="02020603050405020304" pitchFamily="18" charset="0"/>
                <a:ea typeface="Times New Roman" panose="02020603050405020304" pitchFamily="18" charset="0"/>
                <a:cs typeface="Times New Roman" panose="02020603050405020304" pitchFamily="18" charset="0"/>
              </a:rPr>
              <a:t>лимон, роза, </a:t>
            </a:r>
            <a:r>
              <a:rPr lang="ru-RU" sz="8800" i="1" spc="10" dirty="0">
                <a:latin typeface="Times New Roman" panose="02020603050405020304" pitchFamily="18" charset="0"/>
                <a:ea typeface="Times New Roman" panose="02020603050405020304" pitchFamily="18" charset="0"/>
                <a:cs typeface="Times New Roman" panose="02020603050405020304" pitchFamily="18" charset="0"/>
              </a:rPr>
              <a:t>лес, печенье, клюква. </a:t>
            </a:r>
            <a:r>
              <a:rPr lang="ru-RU" sz="8800" spc="20" dirty="0">
                <a:latin typeface="Times New Roman" panose="02020603050405020304" pitchFamily="18" charset="0"/>
                <a:ea typeface="Times New Roman" panose="02020603050405020304" pitchFamily="18" charset="0"/>
                <a:cs typeface="Times New Roman" panose="02020603050405020304" pitchFamily="18" charset="0"/>
              </a:rPr>
              <a:t>А теперь вспомните все слова, которые вы видели, </a:t>
            </a:r>
            <a:r>
              <a:rPr lang="ru-RU" sz="8800" spc="15" dirty="0">
                <a:latin typeface="Times New Roman" panose="02020603050405020304" pitchFamily="18" charset="0"/>
                <a:ea typeface="Times New Roman" panose="02020603050405020304" pitchFamily="18" charset="0"/>
                <a:cs typeface="Times New Roman" panose="02020603050405020304" pitchFamily="18" charset="0"/>
              </a:rPr>
              <a:t>слышали, трогали, нюхали или пробовали на вкус в этой игре и постарайтесь определить свои ощущения от различных </a:t>
            </a:r>
            <a:r>
              <a:rPr lang="ru-RU" sz="8800" spc="20" dirty="0">
                <a:latin typeface="Times New Roman" panose="02020603050405020304" pitchFamily="18" charset="0"/>
                <a:ea typeface="Times New Roman" panose="02020603050405020304" pitchFamily="18" charset="0"/>
                <a:cs typeface="Times New Roman" panose="02020603050405020304" pitchFamily="18" charset="0"/>
              </a:rPr>
              <a:t>действий со словами.</a:t>
            </a:r>
            <a:endParaRPr lang="ru-RU" sz="8800" dirty="0">
              <a:latin typeface="Times New Roman" panose="02020603050405020304" pitchFamily="18" charset="0"/>
              <a:ea typeface="Calibri" panose="020F0502020204030204" pitchFamily="34" charset="0"/>
              <a:cs typeface="Times New Roman" panose="02020603050405020304" pitchFamily="18" charset="0"/>
            </a:endParaRPr>
          </a:p>
          <a:p>
            <a:endParaRPr lang="ru-RU" sz="3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45080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28662"/>
            <a:ext cx="10515600" cy="5729287"/>
          </a:xfrm>
        </p:spPr>
        <p:txBody>
          <a:bodyPr>
            <a:normAutofit fontScale="77500" lnSpcReduction="20000"/>
          </a:bodyPr>
          <a:lstStyle/>
          <a:p>
            <a:pPr marL="0" indent="0">
              <a:lnSpc>
                <a:spcPct val="107000"/>
              </a:lnSpc>
              <a:spcAft>
                <a:spcPts val="800"/>
              </a:spcAft>
              <a:buNone/>
            </a:pPr>
            <a:r>
              <a:rPr lang="ru-RU" b="1" spc="-40" dirty="0">
                <a:latin typeface="Times New Roman" panose="02020603050405020304" pitchFamily="18" charset="0"/>
                <a:ea typeface="Times New Roman" panose="02020603050405020304" pitchFamily="18" charset="0"/>
                <a:cs typeface="Times New Roman" panose="02020603050405020304" pitchFamily="18" charset="0"/>
              </a:rPr>
              <a:t>«Домино»</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dirty="0">
                <a:latin typeface="Times New Roman" panose="02020603050405020304" pitchFamily="18" charset="0"/>
                <a:ea typeface="Times New Roman" panose="02020603050405020304" pitchFamily="18" charset="0"/>
                <a:cs typeface="Times New Roman" panose="02020603050405020304" pitchFamily="18" charset="0"/>
              </a:rPr>
              <a:t>       Для проведения этой игры понадобятся на</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бор открыток или картинки от детского лото, </a:t>
            </a:r>
            <a:r>
              <a:rPr lang="ru-RU" dirty="0">
                <a:latin typeface="Times New Roman" panose="02020603050405020304" pitchFamily="18" charset="0"/>
                <a:ea typeface="Times New Roman" panose="02020603050405020304" pitchFamily="18" charset="0"/>
                <a:cs typeface="Times New Roman" panose="02020603050405020304" pitchFamily="18" charset="0"/>
              </a:rPr>
              <a:t>или карточки разрезной азбуки. Участники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садятся вокруг стола. Каждому раздают по несколько картинок изображением вниз. Пер</a:t>
            </a:r>
            <a:r>
              <a:rPr lang="ru-RU" dirty="0">
                <a:latin typeface="Times New Roman" panose="02020603050405020304" pitchFamily="18" charset="0"/>
                <a:ea typeface="Times New Roman" panose="02020603050405020304" pitchFamily="18" charset="0"/>
                <a:cs typeface="Times New Roman" panose="02020603050405020304" pitchFamily="18" charset="0"/>
              </a:rPr>
              <a:t>вый участник переворачивает одну из своих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картинок и начинает рассказ. Это может быть </a:t>
            </a:r>
            <a:r>
              <a:rPr lang="ru-RU" dirty="0">
                <a:latin typeface="Times New Roman" panose="02020603050405020304" pitchFamily="18" charset="0"/>
                <a:ea typeface="Times New Roman" panose="02020603050405020304" pitchFamily="18" charset="0"/>
                <a:cs typeface="Times New Roman" panose="02020603050405020304" pitchFamily="18" charset="0"/>
              </a:rPr>
              <a:t>любая реальная или фантастическая история,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сказка, сновидение - всё, что угодно, но обя</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зательно включающее в сюжет изображение с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картинки (допустим, нарисован пароход, тогда это может быть история о морском путешествии на нём). Остановив повествование, рассказчик прикосновением передаёт слово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соседу. Тот кладёт свою карточку изображе</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нием вверх и</a:t>
            </a:r>
            <a:r>
              <a:rPr lang="ru-RU" b="1" spc="-5" dirty="0">
                <a:latin typeface="Times New Roman" panose="02020603050405020304" pitchFamily="18" charset="0"/>
                <a:ea typeface="Times New Roman" panose="02020603050405020304" pitchFamily="18" charset="0"/>
                <a:cs typeface="Times New Roman" panose="02020603050405020304" pitchFamily="18" charset="0"/>
              </a:rPr>
              <a:t>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продолжает прерванный сюжет так, чтобы он обязательно включал его изоб</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ражение (так, если у него нарисован слон - </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значит, слон поплывёт на пароходе). Игра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движется по кругу</a:t>
            </a:r>
            <a:r>
              <a:rPr lang="ru-RU"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Каждый вплетает в общее </a:t>
            </a:r>
            <a:r>
              <a:rPr lang="ru-RU" spc="-10" dirty="0">
                <a:latin typeface="Times New Roman" panose="02020603050405020304" pitchFamily="18" charset="0"/>
                <a:ea typeface="Times New Roman" panose="02020603050405020304" pitchFamily="18" charset="0"/>
                <a:cs typeface="Times New Roman" panose="02020603050405020304" pitchFamily="18" charset="0"/>
              </a:rPr>
              <a:t>повествование свою картинку, и ряд выло</a:t>
            </a:r>
            <a:r>
              <a:rPr lang="ru-RU" spc="-5" dirty="0">
                <a:latin typeface="Times New Roman" panose="02020603050405020304" pitchFamily="18" charset="0"/>
                <a:ea typeface="Times New Roman" panose="02020603050405020304" pitchFamily="18" charset="0"/>
                <a:cs typeface="Times New Roman" panose="02020603050405020304" pitchFamily="18" charset="0"/>
              </a:rPr>
              <a:t>женных в круг картинок удлиняется до тех </a:t>
            </a:r>
            <a:r>
              <a:rPr lang="ru-RU" spc="-15" dirty="0">
                <a:latin typeface="Times New Roman" panose="02020603050405020304" pitchFamily="18" charset="0"/>
                <a:ea typeface="Times New Roman" panose="02020603050405020304" pitchFamily="18" charset="0"/>
                <a:cs typeface="Times New Roman" panose="02020603050405020304" pitchFamily="18" charset="0"/>
              </a:rPr>
              <a:t>пор, пока не закончатся они все.</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pc="15" dirty="0">
                <a:latin typeface="Times New Roman" panose="02020603050405020304" pitchFamily="18" charset="0"/>
                <a:ea typeface="Times New Roman" panose="02020603050405020304" pitchFamily="18" charset="0"/>
                <a:cs typeface="Times New Roman" panose="02020603050405020304" pitchFamily="18" charset="0"/>
              </a:rPr>
              <a:t>       По окончании игры ведущий может снова перевернуть </a:t>
            </a:r>
            <a:r>
              <a:rPr lang="ru-RU" spc="25" dirty="0">
                <a:latin typeface="Times New Roman" panose="02020603050405020304" pitchFamily="18" charset="0"/>
                <a:ea typeface="Times New Roman" panose="02020603050405020304" pitchFamily="18" charset="0"/>
                <a:cs typeface="Times New Roman" panose="02020603050405020304" pitchFamily="18" charset="0"/>
              </a:rPr>
              <a:t>картинки изображением вниз и предложить группе по па</a:t>
            </a:r>
            <a:r>
              <a:rPr lang="ru-RU" spc="20" dirty="0">
                <a:latin typeface="Times New Roman" panose="02020603050405020304" pitchFamily="18" charset="0"/>
                <a:ea typeface="Times New Roman" panose="02020603050405020304" pitchFamily="18" charset="0"/>
                <a:cs typeface="Times New Roman" panose="02020603050405020304" pitchFamily="18" charset="0"/>
              </a:rPr>
              <a:t>мяти восстановить последовательность их расположения.</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393194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42950"/>
            <a:ext cx="10515600" cy="5629275"/>
          </a:xfrm>
        </p:spPr>
        <p:txBody>
          <a:bodyPr>
            <a:normAutofit fontScale="47500" lnSpcReduction="20000"/>
          </a:bodyPr>
          <a:lstStyle/>
          <a:p>
            <a:pPr marL="0" indent="0" algn="just">
              <a:lnSpc>
                <a:spcPct val="107000"/>
              </a:lnSpc>
              <a:spcAft>
                <a:spcPts val="800"/>
              </a:spcAft>
              <a:buNone/>
            </a:pPr>
            <a:r>
              <a:rPr lang="ru-RU" sz="4400" b="1" spc="-20" dirty="0">
                <a:latin typeface="Times New Roman" panose="02020603050405020304" pitchFamily="18" charset="0"/>
                <a:ea typeface="Times New Roman" panose="02020603050405020304" pitchFamily="18" charset="0"/>
                <a:cs typeface="Times New Roman" panose="02020603050405020304" pitchFamily="18" charset="0"/>
              </a:rPr>
              <a:t>«Мысленные картины»</a:t>
            </a:r>
            <a:endParaRPr lang="ru-RU" sz="44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4400" spc="20" dirty="0">
                <a:latin typeface="Times New Roman" panose="02020603050405020304" pitchFamily="18" charset="0"/>
                <a:ea typeface="Times New Roman" panose="02020603050405020304" pitchFamily="18" charset="0"/>
                <a:cs typeface="Times New Roman" panose="02020603050405020304" pitchFamily="18" charset="0"/>
              </a:rPr>
              <a:t>Эта игра-упражнение активизирует присущую каждому ребёнку способность к фантазии, воображению. Учитель даёт </a:t>
            </a:r>
            <a:r>
              <a:rPr lang="ru-RU" sz="4400" spc="15" dirty="0">
                <a:latin typeface="Times New Roman" panose="02020603050405020304" pitchFamily="18" charset="0"/>
                <a:ea typeface="Times New Roman" panose="02020603050405020304" pitchFamily="18" charset="0"/>
                <a:cs typeface="Times New Roman" panose="02020603050405020304" pitchFamily="18" charset="0"/>
              </a:rPr>
              <a:t>установку - запомнить слова в строгой последовательнос</a:t>
            </a:r>
            <a:r>
              <a:rPr lang="ru-RU" sz="4400" spc="20" dirty="0">
                <a:latin typeface="Times New Roman" panose="02020603050405020304" pitchFamily="18" charset="0"/>
                <a:ea typeface="Times New Roman" panose="02020603050405020304" pitchFamily="18" charset="0"/>
                <a:cs typeface="Times New Roman" panose="02020603050405020304" pitchFamily="18" charset="0"/>
              </a:rPr>
              <a:t>ти. Для этого предлагает детям представить, что эти слова - персонажи какой-то истории. Затем показывает напи</a:t>
            </a:r>
            <a:r>
              <a:rPr lang="ru-RU" sz="4400" spc="15" dirty="0">
                <a:latin typeface="Times New Roman" panose="02020603050405020304" pitchFamily="18" charset="0"/>
                <a:ea typeface="Times New Roman" panose="02020603050405020304" pitchFamily="18" charset="0"/>
                <a:cs typeface="Times New Roman" panose="02020603050405020304" pitchFamily="18" charset="0"/>
              </a:rPr>
              <a:t>санный на доске ряд слов. Через некоторое время закрывает их. Дети рассказывают или записывают свои истории, выде</a:t>
            </a:r>
            <a:r>
              <a:rPr lang="ru-RU" sz="4400" spc="25" dirty="0">
                <a:latin typeface="Times New Roman" panose="02020603050405020304" pitchFamily="18" charset="0"/>
                <a:ea typeface="Times New Roman" panose="02020603050405020304" pitchFamily="18" charset="0"/>
                <a:cs typeface="Times New Roman" panose="02020603050405020304" pitchFamily="18" charset="0"/>
              </a:rPr>
              <a:t>ляя те слова, которые нужно было запомнить. Слова для запоминания: </a:t>
            </a:r>
            <a:r>
              <a:rPr lang="ru-RU" sz="4400" i="1" dirty="0">
                <a:latin typeface="Times New Roman" panose="02020603050405020304" pitchFamily="18" charset="0"/>
                <a:ea typeface="Times New Roman" panose="02020603050405020304" pitchFamily="18" charset="0"/>
                <a:cs typeface="Times New Roman" panose="02020603050405020304" pitchFamily="18" charset="0"/>
              </a:rPr>
              <a:t>верблюд, журнал, ветер, гвоздика, ночь, шляпа; </a:t>
            </a:r>
            <a:r>
              <a:rPr lang="ru-RU" sz="4400" i="1" spc="-5" dirty="0">
                <a:latin typeface="Times New Roman" panose="02020603050405020304" pitchFamily="18" charset="0"/>
                <a:ea typeface="Times New Roman" panose="02020603050405020304" pitchFamily="18" charset="0"/>
                <a:cs typeface="Times New Roman" panose="02020603050405020304" pitchFamily="18" charset="0"/>
              </a:rPr>
              <a:t>цирк, ракушка, фонтан, груша, принцесса, автобус.</a:t>
            </a:r>
            <a:r>
              <a:rPr lang="ru-RU" sz="4400" b="1" spc="-2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44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4400" b="1" spc="-20" dirty="0">
                <a:latin typeface="Times New Roman" panose="02020603050405020304" pitchFamily="18" charset="0"/>
                <a:ea typeface="Times New Roman" panose="02020603050405020304" pitchFamily="18" charset="0"/>
                <a:cs typeface="Times New Roman" panose="02020603050405020304" pitchFamily="18" charset="0"/>
              </a:rPr>
              <a:t>«Разведчик»</a:t>
            </a:r>
            <a:endParaRPr lang="ru-RU" sz="44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ru-RU" sz="4400" spc="10" dirty="0">
                <a:latin typeface="Times New Roman" panose="02020603050405020304" pitchFamily="18" charset="0"/>
                <a:ea typeface="Times New Roman" panose="02020603050405020304" pitchFamily="18" charset="0"/>
                <a:cs typeface="Times New Roman" panose="02020603050405020304" pitchFamily="18" charset="0"/>
              </a:rPr>
              <a:t>Выбирается один из участников игры - «разведчик». Веду</a:t>
            </a:r>
            <a:r>
              <a:rPr lang="ru-RU" sz="4400" spc="20" dirty="0">
                <a:latin typeface="Times New Roman" panose="02020603050405020304" pitchFamily="18" charset="0"/>
                <a:ea typeface="Times New Roman" panose="02020603050405020304" pitchFamily="18" charset="0"/>
                <a:cs typeface="Times New Roman" panose="02020603050405020304" pitchFamily="18" charset="0"/>
              </a:rPr>
              <a:t>щий произносит: «Замерли!», и вся группа неподвижно за</a:t>
            </a:r>
            <a:r>
              <a:rPr lang="ru-RU" sz="4400" spc="10" dirty="0">
                <a:latin typeface="Times New Roman" panose="02020603050405020304" pitchFamily="18" charset="0"/>
                <a:ea typeface="Times New Roman" panose="02020603050405020304" pitchFamily="18" charset="0"/>
                <a:cs typeface="Times New Roman" panose="02020603050405020304" pitchFamily="18" charset="0"/>
              </a:rPr>
              <a:t>стывает. Каждый старается запомнить свою позу, а «развед</a:t>
            </a:r>
            <a:r>
              <a:rPr lang="ru-RU" sz="4400" spc="15" dirty="0">
                <a:latin typeface="Times New Roman" panose="02020603050405020304" pitchFamily="18" charset="0"/>
                <a:ea typeface="Times New Roman" panose="02020603050405020304" pitchFamily="18" charset="0"/>
                <a:cs typeface="Times New Roman" panose="02020603050405020304" pitchFamily="18" charset="0"/>
              </a:rPr>
              <a:t>чик» - запомнить всех. Внимательно изучив позы и внеш</a:t>
            </a:r>
            <a:r>
              <a:rPr lang="ru-RU" sz="4400" spc="20" dirty="0">
                <a:latin typeface="Times New Roman" panose="02020603050405020304" pitchFamily="18" charset="0"/>
                <a:ea typeface="Times New Roman" panose="02020603050405020304" pitchFamily="18" charset="0"/>
                <a:cs typeface="Times New Roman" panose="02020603050405020304" pitchFamily="18" charset="0"/>
              </a:rPr>
              <a:t>ний вид игроков, «разведчик» отворачивается или выходит ненадолго из комнаты. В это время участники делают несколько изменений в своих позах, одежде или обстановке. </a:t>
            </a:r>
            <a:r>
              <a:rPr lang="ru-RU" sz="4400" spc="15" dirty="0">
                <a:latin typeface="Times New Roman" panose="02020603050405020304" pitchFamily="18" charset="0"/>
                <a:ea typeface="Times New Roman" panose="02020603050405020304" pitchFamily="18" charset="0"/>
                <a:cs typeface="Times New Roman" panose="02020603050405020304" pitchFamily="18" charset="0"/>
              </a:rPr>
              <a:t>После того, как изменения сделаны, «разведчик» возвраща</a:t>
            </a:r>
            <a:r>
              <a:rPr lang="ru-RU" sz="4400" spc="20" dirty="0">
                <a:latin typeface="Times New Roman" panose="02020603050405020304" pitchFamily="18" charset="0"/>
                <a:ea typeface="Times New Roman" panose="02020603050405020304" pitchFamily="18" charset="0"/>
                <a:cs typeface="Times New Roman" panose="02020603050405020304" pitchFamily="18" charset="0"/>
              </a:rPr>
              <a:t>ется и старается обнаружить все перемены.</a:t>
            </a:r>
            <a:endParaRPr lang="ru-RU" sz="4400"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6233055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14362"/>
            <a:ext cx="10515600" cy="5786437"/>
          </a:xfrm>
        </p:spPr>
        <p:txBody>
          <a:bodyPr/>
          <a:lstStyle/>
          <a:p>
            <a:pPr marL="0" indent="0" algn="ctr">
              <a:buNone/>
            </a:pPr>
            <a:endParaRPr lang="ru-RU" dirty="0" smtClean="0"/>
          </a:p>
          <a:p>
            <a:pPr marL="0" indent="0" algn="ctr">
              <a:buNone/>
            </a:pPr>
            <a:endParaRPr lang="ru-RU" dirty="0"/>
          </a:p>
          <a:p>
            <a:pPr marL="0" indent="0" algn="ctr">
              <a:buNone/>
            </a:pPr>
            <a:endParaRPr lang="ru-RU" dirty="0" smtClean="0"/>
          </a:p>
          <a:p>
            <a:pPr marL="0" indent="0" algn="ctr">
              <a:buNone/>
            </a:pPr>
            <a:endParaRPr lang="ru-RU" dirty="0"/>
          </a:p>
          <a:p>
            <a:pPr marL="0" indent="0" algn="ctr">
              <a:buNone/>
            </a:pPr>
            <a:endParaRPr lang="ru-RU" dirty="0" smtClean="0"/>
          </a:p>
          <a:p>
            <a:pPr marL="0" indent="0" algn="ctr">
              <a:buNone/>
            </a:pPr>
            <a:r>
              <a:rPr lang="ru-RU" sz="4000" dirty="0" smtClean="0">
                <a:latin typeface="Arial Black" panose="020B0A04020102020204" pitchFamily="34" charset="0"/>
              </a:rPr>
              <a:t>Спасибо за внимание!!!</a:t>
            </a:r>
            <a:endParaRPr lang="ru-RU" sz="4000" dirty="0">
              <a:latin typeface="Arial Black" panose="020B0A04020102020204" pitchFamily="34" charset="0"/>
            </a:endParaRPr>
          </a:p>
        </p:txBody>
      </p:sp>
    </p:spTree>
    <p:extLst>
      <p:ext uri="{BB962C8B-B14F-4D97-AF65-F5344CB8AC3E}">
        <p14:creationId xmlns:p14="http://schemas.microsoft.com/office/powerpoint/2010/main" val="159096234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1440</TotalTime>
  <Words>2122</Words>
  <Application>Microsoft Office PowerPoint</Application>
  <PresentationFormat>Широкоэкранный</PresentationFormat>
  <Paragraphs>165</Paragraphs>
  <Slides>29</Slides>
  <Notes>2</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29</vt:i4>
      </vt:variant>
    </vt:vector>
  </HeadingPairs>
  <TitlesOfParts>
    <vt:vector size="36" baseType="lpstr">
      <vt:lpstr>Arial</vt:lpstr>
      <vt:lpstr>Arial Black</vt:lpstr>
      <vt:lpstr>Calibri</vt:lpstr>
      <vt:lpstr>Calibri Light</vt:lpstr>
      <vt:lpstr>Times New Roman</vt:lpstr>
      <vt:lpstr>Тема Office</vt:lpstr>
      <vt:lpstr>Документ</vt:lpstr>
      <vt:lpstr>СПЕЦСЕМИНАР</vt:lpstr>
      <vt:lpstr>Содержание</vt:lpstr>
      <vt:lpstr>Презентация PowerPoint</vt:lpstr>
      <vt:lpstr>  Возрастные особенности памяти у обучающихся. Особенности развития памяти у учащихся с нарушением зрения. В младшем школьном возрасте память претерпевает значительные изменения. Суть их в том, что память ребенка постепенно приобретает черты произвольности, становясь сознательно  регулируемой.  В 1 классе эффективность непроизвольного запоминания выше, чем произвольного, так как у детей еще не сформированы особые приемы мысленной обработки информации и самоконтроля. Лучше фиксируются в памяти яркие, эмоционально насыщенные для ребенка сведения и события. Однако то, что приходится запоминать ребенку в школе, не всегда является для него интересным и привлекательным, поэтому непроизвольная память оказывается уже недостаточной. С каждым годом все в большей мере обучение строится с опорой на произвольную память.  У второклассников и третьеклассников произвольная память во многих случаях оказывается продуктивнее непроизвольной. Происходит качественное психологическое преобразование мнемической деятельности. Прямая задача запомнить отступает на второй план, а на первый выходит осмысление материала, проникновение в существенные связи и отношения. Мышление и смысловая память оказываются неразрывно связанными. Поэтому от 1 –го к 4-му классу эффективность запоминания словесной информации повышается быстрее, чем эффективность запоминания наглядной информации. Несмотря на это, логическое запоминание все еще опирается на наглядно воспринимаемые связи между объектами и явлениями. </vt:lpstr>
      <vt:lpstr>  </vt:lpstr>
      <vt:lpstr>  </vt:lpstr>
      <vt:lpstr>  </vt:lpstr>
      <vt:lpstr>  </vt:lpstr>
      <vt:lpstr>Игра: «Кого нет?». Соотносим картинку с игрушкой. Прячем игрушку.  Неговорящему ребенку надо найти на картинках какого животного нет или сказать звукоподражанием.  «Запомни слова» ЦЕЛЬ: Развивать слуховую память. Предложить говорящему ребёнку внимательно прослушать несколько слов (до 10) постараться их запомнить. </vt:lpstr>
      <vt:lpstr>«Составляем на память узоры от простых до сложных» ЦЕЛЬ: Развивать зрительную память. Предложить учащимся в течение 1 минуты посмотреть на узор и запомнить его. После этого узор убрать. Предложить детям воспроизвести его по памяти. Во время этой игры развивается не только память, а также мелкая моторика рук. </vt:lpstr>
      <vt:lpstr>«Запоминаем вместе». Развиваем слуховую память. Один ребёнок называет какой-нибудь предмет. Второй повторяет его и добавляет своё слово. Третий ребёнок повторяет первые два слова и добавляет своё третье слово и т. д. Например: 1-й ребёнок говорит: «круг» 2-й – «круг, ромб» 3-й – «круг, ромб, квадрат» Эту игру целесообразно повторять неоднократно. От раза к разу будет увеличиваться количество слов, которые запоминают дети, т. е. будет увеличиваться объём памяти. </vt:lpstr>
      <vt:lpstr>«Запомни картинку» ЦЕЛЬ: Развить зрительную память.  Предложить ребёнку внимательно посмотреть в течение 50 сек. на картинку и постараться запомнить детали картинки, затем собрать ее по памяти и сравнить все ли получилось.</vt:lpstr>
      <vt:lpstr>«Тренировка памяти». Разные варианты упражнений. (А.А. Перияйнен, учитель-логопед) I вариант В предъявляемую классу карточку включаем слова с пропущенными буквами. Дети должны будут вставить пропущенную букву и написать правильно слово. В этот вариант попадают слова, которые уже показывались ранее. II вариант В карточку отбираем слова, имеющие трудности в произношении (мягкий или твердый согласный перед [э]), и просим ученика их произнести вслух. (Например: тест, интервью, интенсивный и т.д.: [т’э] или [тэ]?) III вариант На доске заранее записываем 10 слов, начинающихся на одну и ту же букву, открываем запись на минуту, потом доску закрываем и предлагаем  ученикам написать их по памяти. Например:       Обратите внимание, что слова, начинающиеся на одну и ту же букву, запоминаются ребятами легче и всегда почти в полном объеме.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Коррекционная направленность  преподавания при работе  с обучающимися с ОВЗ</dc:title>
  <dc:creator>Админ</dc:creator>
  <cp:lastModifiedBy>OK</cp:lastModifiedBy>
  <cp:revision>363</cp:revision>
  <dcterms:created xsi:type="dcterms:W3CDTF">2017-10-22T07:20:40Z</dcterms:created>
  <dcterms:modified xsi:type="dcterms:W3CDTF">2021-02-10T10:15:48Z</dcterms:modified>
</cp:coreProperties>
</file>