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67" r:id="rId5"/>
    <p:sldId id="268" r:id="rId6"/>
    <p:sldId id="269" r:id="rId7"/>
    <p:sldId id="270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-120" y="-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41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062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60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372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643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49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301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07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390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300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7786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430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34704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374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3089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75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C1092-F436-43FD-9B0E-377B173CAD1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0CF6B9F-6E50-4604-B4E3-1AC94A259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67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80B03A-5F7C-4B33-88F2-8C6485A9A3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18473"/>
            <a:ext cx="9144000" cy="3742241"/>
          </a:xfrm>
        </p:spPr>
        <p:txBody>
          <a:bodyPr>
            <a:noAutofit/>
          </a:bodyPr>
          <a:lstStyle/>
          <a:p>
            <a:pPr algn="ctr"/>
            <a:r>
              <a:rPr lang="ru-RU" sz="4800" b="0" i="0" dirty="0">
                <a:solidFill>
                  <a:srgbClr val="4C4C4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Подготовка родителей и детей к будущим экзаменам, преодоление психологических трудностей.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922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A9EB543-E9BF-4E7C-9205-DC43A148B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593889"/>
            <a:ext cx="8915400" cy="5317333"/>
          </a:xfrm>
        </p:spPr>
        <p:txBody>
          <a:bodyPr>
            <a:normAutofit/>
          </a:bodyPr>
          <a:lstStyle/>
          <a:p>
            <a:pPr algn="just"/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Ситуация итоговой аттестации волнительна для семьи выпускников: для старшеклассников это ситуация, когда им необходимо так организовать собственную деятельность, чтобы показать, как можно лучше результаты собственного обучения.</a:t>
            </a:r>
          </a:p>
          <a:p>
            <a:pPr algn="just"/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Чтобы ситуация напряжения и волнения не переросла в глобальный стресс для всех участников образовательного процесса, необходимо, прежде всего, создать благоприятную психологическую атмосферу, способствующую сохранению психологического здоровья старшеклассников, которая будет способствовать эффективному процессу подготовки и сдачи итоговой аттестации выпускниками. Важно, чтобы родители и педагоги демонстрировали в этот период, прежде всего, стратегию поддержки и помощи ребенку, не превращая для ребенка школьный экзамен в главный жизненный. Именно такое поведение будет способствовать профилактике возможных поведенческих рисков в подростковой среде.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750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2A04E0-6E8F-4589-8F7D-6424152D8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612742"/>
            <a:ext cx="8915400" cy="529848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«</a:t>
            </a:r>
            <a:r>
              <a:rPr lang="ru-RU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Экзамен» переводится с латинского как «испытание».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Помните, что каждый, кто сдает экзамены, независимо от их результата, постигает самую важную в жизни науку — </a:t>
            </a:r>
            <a:r>
              <a:rPr lang="ru-RU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умение не сдаваться в трудной ситуации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Главное условие успешной сдачи ГИА— это разработка индивидуальных способов и стратегий, которые в соответствии со своими личностными особенностями использует ученик, и которые позволяют ему добиться наилучших результатов на экзамене. Успешность сдачи экзамена во многом зависит от того, насколько знакомы вы и ребята со специфической процедурой экзамена. Низкая осведомленность родителей о процедуре проведения экзамена повышает тревогу и ограничивает возможность оказания поддержки ребенку.</a:t>
            </a:r>
          </a:p>
          <a:p>
            <a:pPr algn="just"/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Таким образом, </a:t>
            </a:r>
            <a:r>
              <a:rPr lang="ru-RU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роль родителей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в подготовке обучающихся к ГИА включает в себя не только конкретные действия по поддержке ребенка в период экзаменов, но и создание условий для развития здоровой, успешной, психологически зрелой личности.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389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618C92-4631-4107-9989-597969B18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41402"/>
            <a:ext cx="8911687" cy="13857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  <a:r>
              <a:rPr lang="ru-RU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Психологи выделяют три вида основных трудностей, с которыми сталкивается ребенок в процессе подготовки или во время сдачи итоговой аттестации:</a:t>
            </a:r>
            <a:endParaRPr lang="ru-RU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90285A6-F17C-4221-AD36-2EA362E412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связанные с процессом проведения экзамена;</a:t>
            </a:r>
          </a:p>
          <a:p>
            <a:pPr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связанные с особенностями познавательных процессов старшеклассников;</a:t>
            </a:r>
          </a:p>
          <a:p>
            <a:pPr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связанные с личностными особенностями старшеклассников.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4423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02DEC7-01C2-436A-883E-C8A25721A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Трудности, связанные с процедурой проведения экзамена, возникают чаще всего по следующим причинам: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6898255-29EB-412E-9494-6E6F694E8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300140"/>
            <a:ext cx="8915400" cy="3611082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недостаточное знакомство с процедурой экзамена;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несформированность навыка вписывания ответов в экзаменационные бланки;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присутствие на экзамене большого числа незнакомых взрослых;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непонимание особенностей оценки отдельных заданий;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непонимание и незнание старшеклассниками своих прав и обязанностей;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необходимость решения большого количества задач в условиях жесткого дефицита времени.</a:t>
            </a:r>
            <a:endParaRPr lang="ru-RU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8301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AD79E0-8EAE-46AF-8C15-35F8481A9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Познавательные трудности, которые включают в себя:</a:t>
            </a:r>
            <a:b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410584B-B04C-4F14-B0EF-6C7AE6DF6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8482" y="2133600"/>
            <a:ext cx="9506130" cy="4201212"/>
          </a:xfrm>
        </p:spPr>
        <p:txBody>
          <a:bodyPr>
            <a:normAutofit/>
          </a:bodyPr>
          <a:lstStyle/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недостаточную сформированность обще учебных навыков;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недостаточный уровень организации деятельности;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недостаточный уровень концентрации внимания в условиях дефицита времени (цейтнота);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необходимость распределения временных ресурсов исходя из субъективного представления о собственных знаниях тех или иных разделов экзаменационного теста;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необходимость выстраивания эффективной последовательности экзаменационных заданий с учетом «стоимости» определенных видов заданий (понимание оценки баллов за каждое экзаменационное задание).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640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FD43D97-6324-4135-B2C4-51C35D62C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1604" y="273377"/>
            <a:ext cx="9841584" cy="6221691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  </a:t>
            </a: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На формирование личностных трудностей, прежде всего, влияет отношение к результатам ГВЭ как к сверх значимым. Эти установки часто формируются в семье выпускников в результате повышенных ожиданий родителей, что, безусловно, повышает уровень личностной тревоги у старшеклассников.</a:t>
            </a:r>
          </a:p>
          <a:p>
            <a:pPr marL="0" indent="0" algn="ctr">
              <a:buNone/>
            </a:pPr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Психологическая поддержка старшеклассников родителями</a:t>
            </a: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Важное значение имеет восприятие ГВЭ в семье – какие разговоры ведутся в этот период в семье по поводу возможных последствий сдачи экзаменов для выпускника. Негативные или жесткие установки родителей на определенные результаты выпускных экзаменов могут сказаться на эмоциональном состоянии старшеклассников.</a:t>
            </a:r>
          </a:p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Специфика самой формы проведения экзамена ГВЭ (письменная форма, заполнение бланков, незнакомое окружение и люди) требует большей собранности и внимания, стратегии организации времени, которые более адекватны во время письменного экзамена. В это время учащимся не столько нужна внешняя поддержка со стороны окружающих, сколько важна ситуация, в которой они могут полностью сосредоточиться.</a:t>
            </a:r>
          </a:p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Поэтому важно создавать дома определенную обстановку, в которой старшеклассник может полноценно готовиться к итоговой аттестации, не отвлекаясь на посторонние шумы, имея личностное пространство для учебной деятельности.</a:t>
            </a:r>
          </a:p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Важно, чтобы семья оказывала поддержку ребенку не только в сам период сдачи выпускных экзаменов, но и во время всего периода подготовки. Данная поддержка заключается в формировании уверенности у старшеклассника в том, что в случае неуспешной или недостаточно успешной сдачи выпускных экзаменов у старшеклассника все равно есть выбор: продолжить образование в различных образовательных учреждениях или получить среднее специальное образование для получения профессии. Для этого в семье должна вестись планомерная профориентационная работа, заключающаяся в совместном поиске и обсуждении альтернативных вариантов получения профессионального образования, знакомстве с требованиями образовательных учреждений, необходимых для поступления, обсуждении возможностей поступления в различные образовательные учреждения.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729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E39FFA-E846-48D7-887D-94A43DF47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92232"/>
            <a:ext cx="8911687" cy="867266"/>
          </a:xfrm>
        </p:spPr>
        <p:txBody>
          <a:bodyPr>
            <a:normAutofit/>
          </a:bodyPr>
          <a:lstStyle/>
          <a:p>
            <a:pPr algn="ctr"/>
            <a:r>
              <a:rPr lang="ru-RU" sz="4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Почему они так волнуются?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F9DA3A5-AA35-4866-A01D-07A73DFC9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5299" y="1159497"/>
            <a:ext cx="9289313" cy="5090473"/>
          </a:xfrm>
        </p:spPr>
        <p:txBody>
          <a:bodyPr>
            <a:normAutofit fontScale="62500" lnSpcReduction="20000"/>
          </a:bodyPr>
          <a:lstStyle/>
          <a:p>
            <a:pPr algn="l">
              <a:lnSpc>
                <a:spcPts val="1368"/>
              </a:lnSpc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1368"/>
              </a:lnSpc>
              <a:buFont typeface="Arial" panose="020B0604020202020204" pitchFamily="34" charset="0"/>
              <a:buChar char="•"/>
            </a:pPr>
            <a:endParaRPr lang="ru-RU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Сомневаются в полноте и прочности своих знаний.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Сомневаются в собственных способностях: умении логически мыслить, анализировать, концентрировать и распределять внимание.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Испытывают страх перед экзаменом в силу личностных особенностей – тревожности, неуверенности в себе.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Боятся незнакомой, неопределённой ситуации.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Испытывают повышенную ответственность перед родителями и школой.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4481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926B49-75A7-4137-BDF2-7729E09A8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07389"/>
            <a:ext cx="8911687" cy="99924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Чем вы можете помочь своему ребёнку в сложный период подготовки и сдачи </a:t>
            </a: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ГИА</a:t>
            </a:r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8BCC1E2-EE98-4A3E-9333-2BA0D4DC4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0458" y="1451728"/>
            <a:ext cx="9662473" cy="4854804"/>
          </a:xfrm>
        </p:spPr>
        <p:txBody>
          <a:bodyPr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4200" b="1" i="0" dirty="0">
                <a:solidFill>
                  <a:srgbClr val="000000"/>
                </a:solidFill>
                <a:effectLst/>
                <a:latin typeface="Times New Roman, serif"/>
              </a:rPr>
              <a:t>Вы можете: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1" i="0" dirty="0">
                <a:solidFill>
                  <a:srgbClr val="000000"/>
                </a:solidFill>
                <a:effectLst/>
                <a:latin typeface="Times New Roman, serif"/>
              </a:rPr>
              <a:t>Собрать информацию</a:t>
            </a:r>
            <a:r>
              <a:rPr lang="ru-RU" sz="4200" b="0" i="0" dirty="0">
                <a:solidFill>
                  <a:srgbClr val="000000"/>
                </a:solidFill>
                <a:effectLst/>
                <a:latin typeface="Times New Roman, serif"/>
              </a:rPr>
              <a:t> о процессе проведения экзамена, чтобы экзамен не был ни для вас, ни для вашего ребёнка ситуацией неопределённости.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1" i="0" dirty="0">
                <a:solidFill>
                  <a:srgbClr val="000000"/>
                </a:solidFill>
                <a:effectLst/>
                <a:latin typeface="Times New Roman, serif"/>
              </a:rPr>
              <a:t>Проявлять понимание и любовь, оказывать поддержку, верить в его силы: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0" i="0" dirty="0">
                <a:solidFill>
                  <a:srgbClr val="000000"/>
                </a:solidFill>
                <a:effectLst/>
                <a:latin typeface="Times New Roman, serif"/>
              </a:rPr>
              <a:t>- откажитесь от упрёков, доверяйте ребёнку;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0" i="0" dirty="0">
                <a:solidFill>
                  <a:srgbClr val="000000"/>
                </a:solidFill>
                <a:effectLst/>
                <a:latin typeface="Times New Roman, serif"/>
              </a:rPr>
              <a:t>- если школьник хочет работать под музыку, не надо этому препятствовать, только договоритесь, чтобы это была музыка без слов.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1" i="0" dirty="0">
                <a:solidFill>
                  <a:srgbClr val="000000"/>
                </a:solidFill>
                <a:effectLst/>
                <a:latin typeface="Times New Roman, serif"/>
              </a:rPr>
              <a:t>Обсудить, какой учебный материал нужно повторить.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20000"/>
              </a:lnSpc>
            </a:pPr>
            <a:r>
              <a:rPr lang="ru-RU" sz="4200" b="1" i="0" dirty="0">
                <a:solidFill>
                  <a:srgbClr val="000000"/>
                </a:solidFill>
                <a:effectLst/>
                <a:latin typeface="Times New Roman, serif"/>
              </a:rPr>
              <a:t>Вместе составить план подготовки.</a:t>
            </a:r>
            <a:endParaRPr lang="ru-RU" sz="42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557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A67D35C-B6BC-4819-87CF-6AC8F4FB7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622169"/>
            <a:ext cx="8915400" cy="5289053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Организовать режим, ведь именно родители могут помочь своему ребёнку наиболее эффективно распорядиться временем и силами при подготовке к ГИА.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 время подготовки ребёнок должен регулярно делать короткие перерывы.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Договоритесь с ребёнком, что вечером накануне экзамена он раньше прекратит подготовку, сходит на прогулку и ляжет спать вовремя. Последние двенадцать часов должны уйти на подготовку организма, а не на приобретение знаний.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3771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520BB9-D9DE-4A06-839A-D61AA4D26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23923"/>
          </a:xfrm>
        </p:spPr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школьников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D98507-1F31-48E8-BA2A-7CA798640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1860" y="1197203"/>
            <a:ext cx="9232752" cy="5307291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Режим дня, питание</a:t>
            </a:r>
            <a:endParaRPr lang="ru-RU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 пересиживай за книгами, найди время для прогулок, желательно в парке.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Солнце помогает организму вырабатывать антистрессовые вещества, лучше усваивать витамины и микроэлементы, помогает укрепить и защитить организм.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Делай гимнастику, дыхательные упражнения.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Важны водные процедуры: ходи в бассейн, принимай регулярный душ.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Овладевай навыками релаксации, расслабления.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Правильное сбалансированное питание: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мясо,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молочные продукты,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овощи и фрукты,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шоколад,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каши, крупы,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свежевыжатые соки.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2407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2FF81B1-811B-4C96-9F28-F5B9CFDC8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86499"/>
            <a:ext cx="8915400" cy="5524723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Дыхание - основа релаксации</a:t>
            </a: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Сделайте 10 дыхательных циклов (а лучше 2 подхода по 10 циклов с перерывом) следующим образом:</a:t>
            </a: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медленно вдыхайте через нос до тех пор, пока живот не «раздуется» максимально,</a:t>
            </a: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задержите дыхание на несколько секунд,</a:t>
            </a: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медленно выдыхайте через рот или нос, пока не выдохните из лёгких весь воздух.</a:t>
            </a: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повторите цикл.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826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7B4888-C83E-4A5E-8167-2D03BCA3A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Аутотренинг</a:t>
            </a:r>
            <a:r>
              <a:rPr lang="ru-RU" b="0" i="0" dirty="0">
                <a:solidFill>
                  <a:srgbClr val="000000"/>
                </a:solidFill>
                <a:effectLst/>
                <a:latin typeface="Open Sans"/>
              </a:rPr>
              <a:t/>
            </a:r>
            <a:br>
              <a:rPr lang="ru-RU" b="0" i="0" dirty="0">
                <a:solidFill>
                  <a:srgbClr val="000000"/>
                </a:solidFill>
                <a:effectLst/>
                <a:latin typeface="Open Sans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C54CE14-127F-4F55-AE5E-D31EABB46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423447"/>
            <a:ext cx="8915400" cy="4986780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Аутотренинг – управление своим телом и духом через голосовые команды. Наш собственный голос является родным для нашего тела и телу легче и приятнее подчиняться ему.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Словесные команды: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спокоен,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Мои мысли ясные,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знаю этот материал,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сейчас вспомню …,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 меня всё получится!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312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FF5A81-C54F-4EBD-B663-503C51FD5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Релаксация через напряжение мышц.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53106F-B0D3-4D30-ADE1-650EA2D63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9885" y="1338606"/>
            <a:ext cx="9728461" cy="5062194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, serif"/>
              </a:rPr>
              <a:t>Направьте внимание на какую-либо группу мышц.</a:t>
            </a:r>
            <a:endParaRPr lang="ru-RU" sz="20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, serif"/>
              </a:rPr>
              <a:t>Напрягите мышцы. Сохраните состояние максимального напряжения некоторое время (до 10 секунд).</a:t>
            </a:r>
            <a:endParaRPr lang="ru-RU" sz="20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, serif"/>
              </a:rPr>
              <a:t>Затем резко расслабьте и получите радость от возникшего ощущения.</a:t>
            </a:r>
            <a:endParaRPr lang="ru-RU" sz="20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, serif"/>
              </a:rPr>
              <a:t>Проделайте то же самое со всеми мышцами, кроме мышц лица. Начните с правой руки, затем проделайте то же с левой рукой, левой и правой ногами, мышцами ягодиц, живота, спины, плеч, шеи.</a:t>
            </a:r>
            <a:endParaRPr lang="ru-RU" sz="2000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, serif"/>
              </a:rPr>
              <a:t>Повторите упражнение несколько раз для каждой группы мышц.</a:t>
            </a:r>
            <a:endParaRPr lang="ru-RU" sz="2000" b="0" i="0" dirty="0">
              <a:solidFill>
                <a:srgbClr val="000000"/>
              </a:solidFill>
              <a:effectLst/>
              <a:latin typeface="Open San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514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71A05C-38C1-441A-9A40-AADFD0EAF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63951"/>
            <a:ext cx="8911687" cy="1018093"/>
          </a:xfrm>
        </p:spPr>
        <p:txBody>
          <a:bodyPr>
            <a:normAutofit/>
          </a:bodyPr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Визуальная релаксация.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74DD60-D008-4E4E-BF49-7C1528968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1287" y="1187776"/>
            <a:ext cx="9473938" cy="5307291"/>
          </a:xfrm>
        </p:spPr>
        <p:txBody>
          <a:bodyPr/>
          <a:lstStyle/>
          <a:p>
            <a:pPr algn="l">
              <a:lnSpc>
                <a:spcPct val="150000"/>
              </a:lnSpc>
            </a:pPr>
            <a:endParaRPr lang="ru-RU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Нужно пристально и внимательно, не отвлекаясь на внешние раздражители, смотреть на любой предмет, разглядывая его очень внимательно в течение 2-5 минут.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помогает снять эмоциональное напряжение,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помогает сфокусировать внимание,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освежает восприятие и память,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помогает сосредоточиться.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3650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C7982A7-33B0-4D08-9D3B-6B4271328912}"/>
              </a:ext>
            </a:extLst>
          </p:cNvPr>
          <p:cNvSpPr/>
          <p:nvPr/>
        </p:nvSpPr>
        <p:spPr>
          <a:xfrm>
            <a:off x="2253006" y="2967335"/>
            <a:ext cx="95587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20622482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</TotalTime>
  <Words>569</Words>
  <Application>Microsoft Office PowerPoint</Application>
  <PresentationFormat>Произвольный</PresentationFormat>
  <Paragraphs>90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Подготовка родителей и детей к будущим экзаменам, преодоление психологических трудностей.</vt:lpstr>
      <vt:lpstr>Презентация PowerPoint</vt:lpstr>
      <vt:lpstr>Презентация PowerPoint</vt:lpstr>
      <vt:lpstr> Психологи выделяют три вида основных трудностей, с которыми сталкивается ребенок в процессе подготовки или во время сдачи итоговой аттестации:</vt:lpstr>
      <vt:lpstr>Трудности, связанные с процедурой проведения экзамена, возникают чаще всего по следующим причинам:</vt:lpstr>
      <vt:lpstr>Познавательные трудности, которые включают в себя: </vt:lpstr>
      <vt:lpstr>Презентация PowerPoint</vt:lpstr>
      <vt:lpstr>Почему они так волнуются?</vt:lpstr>
      <vt:lpstr>Чем вы можете помочь своему ребёнку в сложный период подготовки и сдачи ГИА?</vt:lpstr>
      <vt:lpstr>Презентация PowerPoint</vt:lpstr>
      <vt:lpstr>Для школьников</vt:lpstr>
      <vt:lpstr>Презентация PowerPoint</vt:lpstr>
      <vt:lpstr>Аутотренинг </vt:lpstr>
      <vt:lpstr>Релаксация через напряжение мышц.</vt:lpstr>
      <vt:lpstr>Визуальная релаксация.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родителей и детей к будущим экзаменам, преодоление психологических трудностей.</dc:title>
  <dc:creator>Наталья Крюкова</dc:creator>
  <cp:lastModifiedBy>Ольга В. Ковць</cp:lastModifiedBy>
  <cp:revision>19</cp:revision>
  <dcterms:created xsi:type="dcterms:W3CDTF">2021-04-19T19:54:30Z</dcterms:created>
  <dcterms:modified xsi:type="dcterms:W3CDTF">2021-04-20T09:58:16Z</dcterms:modified>
</cp:coreProperties>
</file>