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2" r:id="rId1"/>
  </p:sldMasterIdLst>
  <p:sldIdLst>
    <p:sldId id="256" r:id="rId2"/>
    <p:sldId id="257" r:id="rId3"/>
    <p:sldId id="272" r:id="rId4"/>
    <p:sldId id="258" r:id="rId5"/>
    <p:sldId id="273" r:id="rId6"/>
    <p:sldId id="274" r:id="rId7"/>
    <p:sldId id="259" r:id="rId8"/>
    <p:sldId id="275" r:id="rId9"/>
    <p:sldId id="271" r:id="rId10"/>
    <p:sldId id="276" r:id="rId11"/>
    <p:sldId id="277" r:id="rId12"/>
    <p:sldId id="262" r:id="rId13"/>
    <p:sldId id="278" r:id="rId14"/>
    <p:sldId id="279" r:id="rId15"/>
    <p:sldId id="263" r:id="rId16"/>
    <p:sldId id="280" r:id="rId17"/>
    <p:sldId id="281" r:id="rId18"/>
    <p:sldId id="264" r:id="rId19"/>
    <p:sldId id="282" r:id="rId20"/>
    <p:sldId id="283" r:id="rId21"/>
    <p:sldId id="265" r:id="rId22"/>
    <p:sldId id="284" r:id="rId23"/>
    <p:sldId id="266" r:id="rId24"/>
    <p:sldId id="267" r:id="rId25"/>
    <p:sldId id="285" r:id="rId26"/>
    <p:sldId id="286" r:id="rId27"/>
    <p:sldId id="268" r:id="rId28"/>
    <p:sldId id="269" r:id="rId29"/>
    <p:sldId id="270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-96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69F4-50A9-4F1D-A1C7-4FF914EC964A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30C1-4B74-4F4A-9D0D-44890AB2B3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2339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69F4-50A9-4F1D-A1C7-4FF914EC964A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30C1-4B74-4F4A-9D0D-44890AB2B3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4088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69F4-50A9-4F1D-A1C7-4FF914EC964A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30C1-4B74-4F4A-9D0D-44890AB2B3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4477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69F4-50A9-4F1D-A1C7-4FF914EC964A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30C1-4B74-4F4A-9D0D-44890AB2B3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7789613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69F4-50A9-4F1D-A1C7-4FF914EC964A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30C1-4B74-4F4A-9D0D-44890AB2B3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23547627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69F4-50A9-4F1D-A1C7-4FF914EC964A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30C1-4B74-4F4A-9D0D-44890AB2B3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1587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69F4-50A9-4F1D-A1C7-4FF914EC964A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30C1-4B74-4F4A-9D0D-44890AB2B3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1420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69F4-50A9-4F1D-A1C7-4FF914EC964A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30C1-4B74-4F4A-9D0D-44890AB2B3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5487943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69F4-50A9-4F1D-A1C7-4FF914EC964A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30C1-4B74-4F4A-9D0D-44890AB2B3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8818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69F4-50A9-4F1D-A1C7-4FF914EC964A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30C1-4B74-4F4A-9D0D-44890AB2B3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26471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69F4-50A9-4F1D-A1C7-4FF914EC964A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30C1-4B74-4F4A-9D0D-44890AB2B3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9805218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69F4-50A9-4F1D-A1C7-4FF914EC964A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30C1-4B74-4F4A-9D0D-44890AB2B3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84524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69F4-50A9-4F1D-A1C7-4FF914EC964A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30C1-4B74-4F4A-9D0D-44890AB2B31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0262160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69F4-50A9-4F1D-A1C7-4FF914EC964A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30C1-4B74-4F4A-9D0D-44890AB2B3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51148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69F4-50A9-4F1D-A1C7-4FF914EC964A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30C1-4B74-4F4A-9D0D-44890AB2B3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071074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569F4-50A9-4F1D-A1C7-4FF914EC964A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930C1-4B74-4F4A-9D0D-44890AB2B3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2634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569F4-50A9-4F1D-A1C7-4FF914EC964A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4A5930C1-4B74-4F4A-9D0D-44890AB2B3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9018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3" r:id="rId1"/>
    <p:sldLayoutId id="2147483934" r:id="rId2"/>
    <p:sldLayoutId id="2147483935" r:id="rId3"/>
    <p:sldLayoutId id="2147483936" r:id="rId4"/>
    <p:sldLayoutId id="2147483937" r:id="rId5"/>
    <p:sldLayoutId id="2147483938" r:id="rId6"/>
    <p:sldLayoutId id="2147483939" r:id="rId7"/>
    <p:sldLayoutId id="2147483940" r:id="rId8"/>
    <p:sldLayoutId id="2147483941" r:id="rId9"/>
    <p:sldLayoutId id="2147483942" r:id="rId10"/>
    <p:sldLayoutId id="2147483943" r:id="rId11"/>
    <p:sldLayoutId id="2147483944" r:id="rId12"/>
    <p:sldLayoutId id="2147483945" r:id="rId13"/>
    <p:sldLayoutId id="2147483946" r:id="rId14"/>
    <p:sldLayoutId id="2147483947" r:id="rId15"/>
    <p:sldLayoutId id="214748394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4A81302-A3BA-4CA8-B8CA-C1D5712227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3774" y="1125415"/>
            <a:ext cx="10364452" cy="5219114"/>
          </a:xfrm>
        </p:spPr>
        <p:txBody>
          <a:bodyPr anchor="ctr">
            <a:normAutofit/>
          </a:bodyPr>
          <a:lstStyle/>
          <a:p>
            <a:pPr algn="ctr"/>
            <a:r>
              <a:rPr lang="ru-RU" sz="4800" b="1" dirty="0"/>
              <a:t>Угрозы, которые подстерегают детей в виртуальном пространстве </a:t>
            </a:r>
            <a:br>
              <a:rPr lang="ru-RU" sz="4800" b="1" dirty="0"/>
            </a:br>
            <a:r>
              <a:rPr lang="ru-RU" sz="4800" b="1" dirty="0"/>
              <a:t/>
            </a:r>
            <a:br>
              <a:rPr lang="ru-RU" sz="4800" b="1" dirty="0"/>
            </a:b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Автор презентации: Крюкова Наталья Юрьевна,</a:t>
            </a:r>
            <a:b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педагог-психолог</a:t>
            </a:r>
            <a:endParaRPr lang="ru-RU" sz="4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C17CC3B-4241-4B4F-AC87-F423CCA6FF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80160" y="196948"/>
            <a:ext cx="9998066" cy="1169009"/>
          </a:xfrm>
        </p:spPr>
        <p:txBody>
          <a:bodyPr>
            <a:normAutofit/>
          </a:bodyPr>
          <a:lstStyle/>
          <a:p>
            <a:pPr algn="ctr"/>
            <a:r>
              <a:rPr lang="ru-RU" sz="2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ГБОУ РК  «Специальная (коррекционная) общеобразовательная школа-интернат №23»</a:t>
            </a:r>
          </a:p>
          <a:p>
            <a:pPr algn="r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9801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BCA187B-50CE-4E50-8F9B-FB703CD2B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5273" y="866810"/>
            <a:ext cx="4529510" cy="4950330"/>
          </a:xfrm>
        </p:spPr>
        <p:txBody>
          <a:bodyPr>
            <a:normAutofit/>
          </a:bodyPr>
          <a:lstStyle/>
          <a:p>
            <a:r>
              <a:rPr lang="ru-RU" sz="3200" b="1" dirty="0"/>
              <a:t>Для большинства людей статус «в сети» стал обыденным явлением. Некоторые даже не представляют себе и дня, прожитого без интернета.</a:t>
            </a:r>
          </a:p>
          <a:p>
            <a:pPr marL="0" indent="0">
              <a:buNone/>
            </a:pPr>
            <a:r>
              <a:rPr lang="ru-RU" b="1" dirty="0"/>
              <a:t> </a:t>
            </a:r>
          </a:p>
          <a:p>
            <a:endParaRPr lang="ru-RU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2AF63A1E-C567-4C37-9671-F3EF371516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76" r="16293" b="-2"/>
          <a:stretch/>
        </p:blipFill>
        <p:spPr bwMode="auto">
          <a:xfrm>
            <a:off x="356321" y="865552"/>
            <a:ext cx="5423429" cy="388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51810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D5670E3-5475-4611-ABF3-4C49F29C61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472" y="603115"/>
            <a:ext cx="8826530" cy="5438247"/>
          </a:xfrm>
        </p:spPr>
        <p:txBody>
          <a:bodyPr/>
          <a:lstStyle/>
          <a:p>
            <a:pPr algn="just"/>
            <a:r>
              <a:rPr lang="ru-RU" sz="3200" b="1" dirty="0"/>
              <a:t>Если виртуальное общение имеет настолько важное значение для взрослых, что тогда говорить о детях, которые во всем стараются подражать родителям и окружающему старшему поколению?</a:t>
            </a:r>
          </a:p>
          <a:p>
            <a:pPr algn="just"/>
            <a:r>
              <a:rPr lang="ru-RU" sz="3200" b="1" dirty="0"/>
              <a:t> Поэтому сегодня одним из наиболее острых вопросов является обеспечение безопасного виртуального пространства для подрастающего поколения.</a:t>
            </a:r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67949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Дети и интернет | Журнал Neue Zeiten">
            <a:extLst>
              <a:ext uri="{FF2B5EF4-FFF2-40B4-BE49-F238E27FC236}">
                <a16:creationId xmlns:a16="http://schemas.microsoft.com/office/drawing/2014/main" xmlns="" id="{75959A03-7C8E-4308-9E69-A4785B3A33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9246" b="1"/>
          <a:stretch/>
        </p:blipFill>
        <p:spPr bwMode="auto">
          <a:xfrm>
            <a:off x="5105580" y="175604"/>
            <a:ext cx="6933281" cy="6001966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22605B3-5C13-4726-BCFB-53D24837AC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139" y="554477"/>
            <a:ext cx="4375317" cy="5486885"/>
          </a:xfrm>
        </p:spPr>
        <p:txBody>
          <a:bodyPr>
            <a:normAutofit/>
          </a:bodyPr>
          <a:lstStyle/>
          <a:p>
            <a:r>
              <a:rPr lang="ru-RU" sz="2400" b="1" dirty="0"/>
              <a:t>По данным исследования «Лаборатории Касперского», цифровые устройства активно используют 85% детей. При этом более 20% подростков почти ничем больше не увлекаются, уделяя интернету все своем время, и примерно половина из них скрывает от родителей свое онлайн присутствие.</a:t>
            </a:r>
          </a:p>
          <a:p>
            <a:pPr marL="0" indent="0">
              <a:buNone/>
            </a:pPr>
            <a:endParaRPr lang="ru-RU" sz="2400" b="1" dirty="0"/>
          </a:p>
          <a:p>
            <a:endParaRPr lang="ru-RU" dirty="0"/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xmlns="" id="{64FA5DFF-7FE6-4855-84E6-DFA78EE978B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xmlns="" id="{2AFD8CBA-54A3-4363-991B-B9C631BBFA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Rectangle 23">
            <a:extLst>
              <a:ext uri="{FF2B5EF4-FFF2-40B4-BE49-F238E27FC236}">
                <a16:creationId xmlns:a16="http://schemas.microsoft.com/office/drawing/2014/main" xmlns="" id="{3F088236-D655-4F88-B238-E167623580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7" name="Rectangle 25">
            <a:extLst>
              <a:ext uri="{FF2B5EF4-FFF2-40B4-BE49-F238E27FC236}">
                <a16:creationId xmlns:a16="http://schemas.microsoft.com/office/drawing/2014/main" xmlns="" id="{3DAC0C92-199E-475C-9390-119A9B02727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9" name="Isosceles Triangle 24">
            <a:extLst>
              <a:ext uri="{FF2B5EF4-FFF2-40B4-BE49-F238E27FC236}">
                <a16:creationId xmlns:a16="http://schemas.microsoft.com/office/drawing/2014/main" xmlns="" id="{C4CFB339-0ED8-4FE2-9EF1-6D1375B8499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1" name="Rectangle 27">
            <a:extLst>
              <a:ext uri="{FF2B5EF4-FFF2-40B4-BE49-F238E27FC236}">
                <a16:creationId xmlns:a16="http://schemas.microsoft.com/office/drawing/2014/main" xmlns="" id="{31896C80-2069-4431-9C19-83B91373449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3" name="Rectangle 28">
            <a:extLst>
              <a:ext uri="{FF2B5EF4-FFF2-40B4-BE49-F238E27FC236}">
                <a16:creationId xmlns:a16="http://schemas.microsoft.com/office/drawing/2014/main" xmlns="" id="{BF120A21-0841-4823-B0C4-28AEBCEF9B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5" name="Rectangle 29">
            <a:extLst>
              <a:ext uri="{FF2B5EF4-FFF2-40B4-BE49-F238E27FC236}">
                <a16:creationId xmlns:a16="http://schemas.microsoft.com/office/drawing/2014/main" xmlns="" id="{DBB05BAE-BBD3-4289-899F-A6851503C6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7" name="Isosceles Triangle 29">
            <a:extLst>
              <a:ext uri="{FF2B5EF4-FFF2-40B4-BE49-F238E27FC236}">
                <a16:creationId xmlns:a16="http://schemas.microsoft.com/office/drawing/2014/main" xmlns="" id="{9874D11C-36F5-4BBE-A490-019A54E953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3882361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22382A5-6BD4-4379-8F75-00CD42CC2B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098" y="291831"/>
            <a:ext cx="4230985" cy="5429492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ru-RU" sz="2400" b="1" dirty="0"/>
              <a:t>Казалось бы, нет ничего плохого в том, что ребенок, сидя дома, ищет в интернете интересующую его информацию, общается в соцсетях с друзьями или играет в онлайн-игры. Особенно этому могли бы порадоваться некоторые родители подростков, переживающие, что их мятежное «чадо» наделает глупостей, гуляя по городу, или попадет в плохую компанию.</a:t>
            </a:r>
          </a:p>
          <a:p>
            <a:pPr>
              <a:lnSpc>
                <a:spcPct val="90000"/>
              </a:lnSpc>
            </a:pPr>
            <a:endParaRPr lang="ru-RU" sz="1500" b="1" dirty="0"/>
          </a:p>
          <a:p>
            <a:pPr>
              <a:lnSpc>
                <a:spcPct val="90000"/>
              </a:lnSpc>
            </a:pPr>
            <a:endParaRPr lang="ru-RU" sz="1500" dirty="0"/>
          </a:p>
        </p:txBody>
      </p:sp>
      <p:pic>
        <p:nvPicPr>
          <p:cNvPr id="3074" name="Picture 2" descr="Дети и интернет в ФРГ: онлайн с пеленок | Анализ событий в политической  жизни и обществе Германии | DW | 23.06.2015">
            <a:extLst>
              <a:ext uri="{FF2B5EF4-FFF2-40B4-BE49-F238E27FC236}">
                <a16:creationId xmlns:a16="http://schemas.microsoft.com/office/drawing/2014/main" xmlns="" id="{EB7B659C-F3F6-4092-9CB3-A008BDF6B3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406083" y="1741249"/>
            <a:ext cx="5280443" cy="2966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05634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56A0BB2-B1BD-465C-924F-EF622BAB58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374" y="389107"/>
            <a:ext cx="4133709" cy="5332216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</a:pPr>
            <a:r>
              <a:rPr lang="ru-RU" sz="2800" b="1" dirty="0"/>
              <a:t>Однако многие забывают о главном. О том, что восприятие окружающей действительности (в том числе и виртуального пространства) детьми и взрослыми существенно отличается. И то, что взрослому на первый взгляд может показаться безопасным, на самом деле несет в себе скрытые риски, способные «подорвать» неустойчивую детскую психику.</a:t>
            </a:r>
          </a:p>
          <a:p>
            <a:pPr>
              <a:lnSpc>
                <a:spcPct val="90000"/>
              </a:lnSpc>
            </a:pPr>
            <a:endParaRPr lang="ru-RU" sz="1500" b="1" dirty="0"/>
          </a:p>
          <a:p>
            <a:pPr>
              <a:lnSpc>
                <a:spcPct val="90000"/>
              </a:lnSpc>
            </a:pPr>
            <a:endParaRPr lang="ru-RU" sz="1500" dirty="0"/>
          </a:p>
        </p:txBody>
      </p:sp>
      <p:pic>
        <p:nvPicPr>
          <p:cNvPr id="4098" name="Picture 2" descr="Безопасный интернет | Электронный гражданин Нижегородской области">
            <a:extLst>
              <a:ext uri="{FF2B5EF4-FFF2-40B4-BE49-F238E27FC236}">
                <a16:creationId xmlns:a16="http://schemas.microsoft.com/office/drawing/2014/main" xmlns="" id="{F33A56E7-832D-486D-B49C-84D5C7A775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654035" y="1198694"/>
            <a:ext cx="5015259" cy="4310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15819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16CC9F-A3DA-4C87-881E-7A87FAFB5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67286"/>
            <a:ext cx="8596668" cy="92846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cap="all" dirty="0"/>
              <a:t>УГРОЗЫ ИНТЕРНЕТА: ПОЧЕМУ ДЕТИ В ОПАСНОСТИ ДАЖЕ ДОМА?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E4704E4-7E42-4E93-9B5A-10E018843D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8562" y="1274323"/>
            <a:ext cx="7723761" cy="4649822"/>
          </a:xfrm>
        </p:spPr>
        <p:txBody>
          <a:bodyPr>
            <a:normAutofit/>
          </a:bodyPr>
          <a:lstStyle/>
          <a:p>
            <a:pPr algn="just"/>
            <a:r>
              <a:rPr lang="ru-RU" sz="2000" b="1" dirty="0"/>
              <a:t>Большинство детей получают свои первые телефоны или планшеты еще в дошкольном возрасте, а к 4 классу (если верить статистике) мобильное устройство с выходом в интернет есть практически у каждого школьника. Всеобщая «мобилизация» объясняется очень просто: мобильный телефон – это удобное средство связи, которое помогает родителям поддерживать постоянный контакт с ребенком и отслеживать его местоположение. Однако, несмотря на постоянное информирование населения об опасностях, которые несет в себе интернет, взрослые нередко забывают о необходимости обучения маленьких пользователей правильному использованию новой «игрушки», что может стать причиной серьезных последствий.</a:t>
            </a:r>
          </a:p>
          <a:p>
            <a:pPr algn="just"/>
            <a:endParaRPr lang="ru-RU" sz="2000" b="1" dirty="0"/>
          </a:p>
        </p:txBody>
      </p:sp>
      <p:pic>
        <p:nvPicPr>
          <p:cNvPr id="5122" name="Picture 2" descr="Телефон для ребенка: какие нам нужны правила? - Телеканал «О!»">
            <a:extLst>
              <a:ext uri="{FF2B5EF4-FFF2-40B4-BE49-F238E27FC236}">
                <a16:creationId xmlns:a16="http://schemas.microsoft.com/office/drawing/2014/main" xmlns="" id="{75D9A6C2-0EE6-4ADB-BB8F-5F0F3FA68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32323" y="1785962"/>
            <a:ext cx="3482503" cy="2197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390803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C90859D-FD4C-4F4F-B3E7-D5601ECCF5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27260" y="325876"/>
            <a:ext cx="3775428" cy="620624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b="1" dirty="0"/>
              <a:t>По данным статистики интернет чаще всего используется детьми для прослушивания музыки, просмотра видео-хостингов, общения в социальных сетях, поиска информации и онлайн-игр. С точки зрения родителей, самую большую угрозу несут в себе различные игры. Причины для беспокойства очевидны. Дети очень быстро погружаются в виртуальный мир, теряясь между реальностью и вымыслом, а в некоторых случаях жестокие и насильственные эпизоды становятся причиной возникновения необъяснимой агрессии. </a:t>
            </a:r>
          </a:p>
          <a:p>
            <a:pPr>
              <a:lnSpc>
                <a:spcPct val="90000"/>
              </a:lnSpc>
            </a:pPr>
            <a:endParaRPr lang="ru-RU" sz="1300" dirty="0"/>
          </a:p>
          <a:p>
            <a:pPr>
              <a:lnSpc>
                <a:spcPct val="90000"/>
              </a:lnSpc>
            </a:pPr>
            <a:endParaRPr lang="ru-RU" sz="1300" dirty="0"/>
          </a:p>
          <a:p>
            <a:pPr>
              <a:lnSpc>
                <a:spcPct val="90000"/>
              </a:lnSpc>
            </a:pPr>
            <a:endParaRPr lang="ru-RU" sz="1300" dirty="0"/>
          </a:p>
          <a:p>
            <a:pPr>
              <a:lnSpc>
                <a:spcPct val="90000"/>
              </a:lnSpc>
            </a:pPr>
            <a:endParaRPr lang="ru-RU" sz="1300" dirty="0"/>
          </a:p>
          <a:p>
            <a:pPr>
              <a:lnSpc>
                <a:spcPct val="90000"/>
              </a:lnSpc>
            </a:pPr>
            <a:endParaRPr lang="ru-RU" sz="1300" dirty="0"/>
          </a:p>
        </p:txBody>
      </p:sp>
      <p:pic>
        <p:nvPicPr>
          <p:cNvPr id="6146" name="Picture 2" descr="Ученые выяснили, как Интернет и компьютерные игры влияют на развитие мозга  детей">
            <a:extLst>
              <a:ext uri="{FF2B5EF4-FFF2-40B4-BE49-F238E27FC236}">
                <a16:creationId xmlns:a16="http://schemas.microsoft.com/office/drawing/2014/main" xmlns="" id="{5A5E9E04-ACA7-4661-81B5-F11D079634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23159" y="1041533"/>
            <a:ext cx="6036769" cy="4017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95770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E4C70B0-1F4D-4E1A-A53A-5BF3EE385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0830"/>
            <a:ext cx="8596668" cy="108408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Виды информации, причиняющей вред здоровью и (или) развитию детей</a:t>
            </a:r>
            <a: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6210423-567A-47CE-804B-E52C129E73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34912"/>
            <a:ext cx="10436868" cy="5297863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dirty="0">
                <a:solidFill>
                  <a:srgbClr val="323C3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 информации, запрещенной для распространения среди детей, относится информация: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solidFill>
                  <a:srgbClr val="323C3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побуждающая детей к совершению действий, представляющих угрозу их жизни и (или) здоровью, в том числе к причинению вреда своему здоровью, самоубийству;</a:t>
            </a:r>
            <a:endParaRPr lang="ru-RU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77273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D3CD4C2-3F14-4710-9E0B-B293A4CB41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612742"/>
            <a:ext cx="8596668" cy="5428620"/>
          </a:xfrm>
        </p:spPr>
        <p:txBody>
          <a:bodyPr>
            <a:normAutofit/>
          </a:bodyPr>
          <a:lstStyle/>
          <a:p>
            <a:pPr algn="just"/>
            <a:r>
              <a:rPr lang="ru-RU" sz="2800" b="1" dirty="0">
                <a:solidFill>
                  <a:srgbClr val="323C3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способная вызвать у детей желание употребить наркотические средства, психотропные и (или) одурманивающие вещества, табачные изделия, алкогольную и спиртосодержащую продукцию, пиво и напитки, изготавливаемые на его основе, принять участие в азартных играх, заниматься проституцией, бродяжничеством или попрошайничеством;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416742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27C033A-791C-47FF-A8BE-ADEC3FEAD5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474" y="433633"/>
            <a:ext cx="10944520" cy="5891753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323C3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обосновывающая или оправдывающая допустимость насилия и (или) жестокости либо побуждающая осуществлять насильственные действия по отношению к людям или животным, за исключением случаев, предусмотренных настоящим Федеральным законом;</a:t>
            </a:r>
            <a:endParaRPr lang="ru-RU" sz="24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323C3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отрицающая семейные ценности и формирующая неуважение к родителям и (или) другим членам семьи;</a:t>
            </a:r>
            <a:endParaRPr lang="ru-RU" sz="24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323C3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оправдывающая противоправное поведение;</a:t>
            </a:r>
            <a:endParaRPr lang="ru-RU" sz="24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323C3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содержащая нецензурную брань;</a:t>
            </a:r>
            <a:endParaRPr lang="ru-RU" sz="24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323C3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содержащая информацию порнографического характера.</a:t>
            </a:r>
            <a:endParaRPr lang="ru-RU" sz="24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209540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076CFA2-D84B-49F2-A42C-AFC595FCDE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780" y="136188"/>
            <a:ext cx="10239195" cy="6864435"/>
          </a:xfrm>
        </p:spPr>
        <p:txBody>
          <a:bodyPr>
            <a:normAutofit/>
          </a:bodyPr>
          <a:lstStyle/>
          <a:p>
            <a:pPr lvl="0"/>
            <a:endParaRPr lang="ru-RU" sz="2400" dirty="0"/>
          </a:p>
          <a:p>
            <a:pPr lvl="0"/>
            <a:endParaRPr lang="ru-RU" sz="2400" dirty="0"/>
          </a:p>
          <a:p>
            <a:endParaRPr lang="ru-RU" dirty="0"/>
          </a:p>
        </p:txBody>
      </p:sp>
      <p:pic>
        <p:nvPicPr>
          <p:cNvPr id="7170" name="Picture 2" descr="БЕЗОПАСНОСТЬ ДЕТЕЙ В ИНТЕРНЕТЕ | Центр информационных технологий">
            <a:extLst>
              <a:ext uri="{FF2B5EF4-FFF2-40B4-BE49-F238E27FC236}">
                <a16:creationId xmlns:a16="http://schemas.microsoft.com/office/drawing/2014/main" xmlns="" id="{8AB342A4-0A79-4FEC-9ED5-84E09B51C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2372" y="2869624"/>
            <a:ext cx="4580664" cy="378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796D7DC-AAA8-4D1D-A0FE-D290D4E1C32B}"/>
              </a:ext>
            </a:extLst>
          </p:cNvPr>
          <p:cNvSpPr txBox="1"/>
          <p:nvPr/>
        </p:nvSpPr>
        <p:spPr>
          <a:xfrm>
            <a:off x="987457" y="337365"/>
            <a:ext cx="9250051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Ответственные и неравнодушные родители:</a:t>
            </a:r>
          </a:p>
          <a:p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  <a:p>
            <a:pPr lvl="0" algn="just"/>
            <a:r>
              <a:rPr lang="ru-RU" sz="2400" b="1" dirty="0"/>
              <a:t>во-первых, стараются проверять содержание любимой игры своего ребенка, прежде чем разрешить ему погрузиться в виртуальное пространство;</a:t>
            </a:r>
          </a:p>
        </p:txBody>
      </p:sp>
    </p:spTree>
    <p:extLst>
      <p:ext uri="{BB962C8B-B14F-4D97-AF65-F5344CB8AC3E}">
        <p14:creationId xmlns:p14="http://schemas.microsoft.com/office/powerpoint/2010/main" xmlns="" val="17482525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93BA8D2-0F75-4CEF-88B7-7683AF072C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924" y="632299"/>
            <a:ext cx="4274760" cy="5409064"/>
          </a:xfrm>
        </p:spPr>
        <p:txBody>
          <a:bodyPr>
            <a:normAutofit/>
          </a:bodyPr>
          <a:lstStyle/>
          <a:p>
            <a:pPr lvl="0"/>
            <a:r>
              <a:rPr lang="ru-RU" sz="3200" dirty="0"/>
              <a:t>во-вторых, ограничивают время, которое дети могут потратить на компьютерную игру.</a:t>
            </a:r>
          </a:p>
          <a:p>
            <a:endParaRPr lang="ru-RU" dirty="0"/>
          </a:p>
        </p:txBody>
      </p:sp>
      <p:pic>
        <p:nvPicPr>
          <p:cNvPr id="8194" name="Picture 2" descr="Что делать, если забыл пароль для Экранного времени на iPhone">
            <a:extLst>
              <a:ext uri="{FF2B5EF4-FFF2-40B4-BE49-F238E27FC236}">
                <a16:creationId xmlns:a16="http://schemas.microsoft.com/office/drawing/2014/main" xmlns="" id="{3110DF51-00CA-45E7-B3E3-9D94D5010E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260" r="22977" b="1"/>
          <a:stretch/>
        </p:blipFill>
        <p:spPr bwMode="auto">
          <a:xfrm>
            <a:off x="4945000" y="1225685"/>
            <a:ext cx="4846244" cy="426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108263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932A2D8-3D52-43C3-8795-3FF562FDF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4998" y="803745"/>
            <a:ext cx="4627227" cy="505029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000" b="1" dirty="0"/>
              <a:t>Конечно же, игры несут в себе определенные риски, и это глупо отрицать. Но они далеко не самая большая опасность, от которой нужно оберегать ребенка. Мошенничество, </a:t>
            </a:r>
            <a:r>
              <a:rPr lang="ru-RU" sz="2000" b="1" dirty="0" err="1"/>
              <a:t>кибербуллинг</a:t>
            </a:r>
            <a:r>
              <a:rPr lang="ru-RU" sz="2000" b="1" dirty="0"/>
              <a:t> (</a:t>
            </a:r>
            <a:r>
              <a:rPr lang="ru-RU" sz="2000" b="1" i="0" dirty="0">
                <a:effectLst/>
                <a:latin typeface="Proxima Nova"/>
              </a:rPr>
              <a:t>травля, оскорбления или угрозы)</a:t>
            </a:r>
            <a:r>
              <a:rPr lang="ru-RU" sz="2000" b="1" dirty="0"/>
              <a:t>, педофилия, </a:t>
            </a:r>
            <a:r>
              <a:rPr lang="ru-RU" sz="2000" b="1" dirty="0" err="1"/>
              <a:t>овершеринг</a:t>
            </a:r>
            <a:r>
              <a:rPr lang="ru-RU" sz="2000" b="1" dirty="0"/>
              <a:t> (</a:t>
            </a:r>
            <a:r>
              <a:rPr lang="ru-RU" sz="2000" b="1" i="0" dirty="0">
                <a:effectLst/>
                <a:latin typeface="YS Text Optional"/>
              </a:rPr>
              <a:t>необдуманное размещение информации личного характера о себе или других людях в социальных сетях)</a:t>
            </a:r>
            <a:r>
              <a:rPr lang="ru-RU" sz="2000" b="1" dirty="0"/>
              <a:t> – это куда более серьезные проблемы, которые невозможно искоренить, но можно научиться их избегать.</a:t>
            </a:r>
          </a:p>
          <a:p>
            <a:pPr>
              <a:lnSpc>
                <a:spcPct val="90000"/>
              </a:lnSpc>
            </a:pPr>
            <a:endParaRPr lang="ru-RU" sz="1700" dirty="0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xmlns="" id="{237A94B9-F065-4473-B46C-F3A8D0DD8D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251" r="27749"/>
          <a:stretch/>
        </p:blipFill>
        <p:spPr bwMode="auto">
          <a:xfrm>
            <a:off x="758493" y="597956"/>
            <a:ext cx="4124591" cy="5243145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Isosceles Triangle 70">
            <a:extLst>
              <a:ext uri="{FF2B5EF4-FFF2-40B4-BE49-F238E27FC236}">
                <a16:creationId xmlns:a16="http://schemas.microsoft.com/office/drawing/2014/main" xmlns="" id="{3BCB5F6A-9EB0-40B0-9D13-3023E9A205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20175448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>
            <a:extLst>
              <a:ext uri="{FF2B5EF4-FFF2-40B4-BE49-F238E27FC236}">
                <a16:creationId xmlns:a16="http://schemas.microsoft.com/office/drawing/2014/main" xmlns="" id="{9E9155D7-6162-4769-A4EA-9323ECEB23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004" r="12018"/>
          <a:stretch/>
        </p:blipFill>
        <p:spPr bwMode="auto"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0468" y="486383"/>
            <a:ext cx="4187988" cy="555497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b="1" dirty="0"/>
              <a:t>И в первую очередь родители должны настороженно относиться к контактам своих детей в социальных сетях. Всех незнакомцы, которые пытаются «подружиться» со школьником или встретиться с ним в реальной жизни, должны восприниматься как серьезный сигнал об опасности.</a:t>
            </a:r>
          </a:p>
          <a:p>
            <a:pPr>
              <a:lnSpc>
                <a:spcPct val="90000"/>
              </a:lnSpc>
            </a:pPr>
            <a:r>
              <a:rPr lang="ru-RU" b="1" dirty="0"/>
              <a:t> Дети часто необдуманно делятся на своих страницах информацией о личной жизни. Фотографии с отметками о </a:t>
            </a:r>
            <a:r>
              <a:rPr lang="ru-RU" b="1" dirty="0" err="1"/>
              <a:t>геоположении</a:t>
            </a:r>
            <a:r>
              <a:rPr lang="ru-RU" b="1" dirty="0"/>
              <a:t>, обстановка в доме, место учебы, личные переживания помогают мошенникам втираться в доверие и выпытывать у детей больше сведений в преступных целях.</a:t>
            </a:r>
          </a:p>
          <a:p>
            <a:pPr>
              <a:lnSpc>
                <a:spcPct val="90000"/>
              </a:lnSpc>
            </a:pPr>
            <a:endParaRPr lang="ru-RU" sz="1400" b="1" dirty="0"/>
          </a:p>
          <a:p>
            <a:pPr>
              <a:lnSpc>
                <a:spcPct val="90000"/>
              </a:lnSpc>
            </a:pPr>
            <a:endParaRPr lang="ru-RU" sz="1400" b="1" dirty="0"/>
          </a:p>
          <a:p>
            <a:pPr>
              <a:lnSpc>
                <a:spcPct val="90000"/>
              </a:lnSpc>
            </a:pPr>
            <a:endParaRPr lang="ru-RU" sz="1400" dirty="0"/>
          </a:p>
        </p:txBody>
      </p:sp>
      <p:cxnSp>
        <p:nvCxnSpPr>
          <p:cNvPr id="136" name="Straight Connector 135">
            <a:extLst>
              <a:ext uri="{FF2B5EF4-FFF2-40B4-BE49-F238E27FC236}">
                <a16:creationId xmlns:a16="http://schemas.microsoft.com/office/drawing/2014/main" xmlns="" id="{64FA5DFF-7FE6-4855-84E6-DFA78EE978B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>
            <a:extLst>
              <a:ext uri="{FF2B5EF4-FFF2-40B4-BE49-F238E27FC236}">
                <a16:creationId xmlns:a16="http://schemas.microsoft.com/office/drawing/2014/main" xmlns="" id="{2AFD8CBA-54A3-4363-991B-B9C631BBFA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0" name="Rectangle 23">
            <a:extLst>
              <a:ext uri="{FF2B5EF4-FFF2-40B4-BE49-F238E27FC236}">
                <a16:creationId xmlns:a16="http://schemas.microsoft.com/office/drawing/2014/main" xmlns="" id="{3F088236-D655-4F88-B238-E167623580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2" name="Rectangle 25">
            <a:extLst>
              <a:ext uri="{FF2B5EF4-FFF2-40B4-BE49-F238E27FC236}">
                <a16:creationId xmlns:a16="http://schemas.microsoft.com/office/drawing/2014/main" xmlns="" id="{3DAC0C92-199E-475C-9390-119A9B02727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4" name="Isosceles Triangle 24">
            <a:extLst>
              <a:ext uri="{FF2B5EF4-FFF2-40B4-BE49-F238E27FC236}">
                <a16:creationId xmlns:a16="http://schemas.microsoft.com/office/drawing/2014/main" xmlns="" id="{C4CFB339-0ED8-4FE2-9EF1-6D1375B8499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6" name="Rectangle 27">
            <a:extLst>
              <a:ext uri="{FF2B5EF4-FFF2-40B4-BE49-F238E27FC236}">
                <a16:creationId xmlns:a16="http://schemas.microsoft.com/office/drawing/2014/main" xmlns="" id="{31896C80-2069-4431-9C19-83B91373449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8" name="Rectangle 28">
            <a:extLst>
              <a:ext uri="{FF2B5EF4-FFF2-40B4-BE49-F238E27FC236}">
                <a16:creationId xmlns:a16="http://schemas.microsoft.com/office/drawing/2014/main" xmlns="" id="{BF120A21-0841-4823-B0C4-28AEBCEF9B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0" name="Rectangle 29">
            <a:extLst>
              <a:ext uri="{FF2B5EF4-FFF2-40B4-BE49-F238E27FC236}">
                <a16:creationId xmlns:a16="http://schemas.microsoft.com/office/drawing/2014/main" xmlns="" id="{DBB05BAE-BBD3-4289-899F-A6851503C6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2" name="Isosceles Triangle 29">
            <a:extLst>
              <a:ext uri="{FF2B5EF4-FFF2-40B4-BE49-F238E27FC236}">
                <a16:creationId xmlns:a16="http://schemas.microsoft.com/office/drawing/2014/main" xmlns="" id="{9874D11C-36F5-4BBE-A490-019A54E953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B37FDB2-F100-401B-8184-4F62227DF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9651" y="486383"/>
            <a:ext cx="4036432" cy="5234939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ru-RU" sz="2400" b="1" dirty="0"/>
              <a:t>Не меньшую опасность несет в себе контент для взрослых, с которым, по утверждениям самих школьников, подростки сталкиваются достаточно часто. Специалисты буквально кричат, что информация в интернете (в любом ее виде), предназначенная для взрослых, может нанести непоправимый вред психике ребенка. </a:t>
            </a:r>
          </a:p>
          <a:p>
            <a:pPr>
              <a:lnSpc>
                <a:spcPct val="90000"/>
              </a:lnSpc>
            </a:pPr>
            <a:endParaRPr lang="ru-RU" b="1" dirty="0"/>
          </a:p>
          <a:p>
            <a:pPr>
              <a:lnSpc>
                <a:spcPct val="90000"/>
              </a:lnSpc>
            </a:pPr>
            <a:endParaRPr lang="ru-RU" b="1" dirty="0"/>
          </a:p>
          <a:p>
            <a:pPr>
              <a:lnSpc>
                <a:spcPct val="90000"/>
              </a:lnSpc>
            </a:pPr>
            <a:endParaRPr lang="ru-RU" dirty="0"/>
          </a:p>
        </p:txBody>
      </p:sp>
      <p:pic>
        <p:nvPicPr>
          <p:cNvPr id="11266" name="Picture 2" descr="Порно, кибербуллинг и легкий заработок: татарстанцам рассказали, как  защитить ребенка в интернете">
            <a:extLst>
              <a:ext uri="{FF2B5EF4-FFF2-40B4-BE49-F238E27FC236}">
                <a16:creationId xmlns:a16="http://schemas.microsoft.com/office/drawing/2014/main" xmlns="" id="{C5BD0D40-82BA-45E4-91FE-D114D66720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69" r="6066" b="-2"/>
          <a:stretch/>
        </p:blipFill>
        <p:spPr bwMode="auto">
          <a:xfrm>
            <a:off x="5364154" y="1519558"/>
            <a:ext cx="4602747" cy="3294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723406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8250F7F-ED6B-48A0-9C89-A2E63E2BC6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7048" y="544749"/>
            <a:ext cx="4686450" cy="5434210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ru-RU" sz="2600" b="1" dirty="0"/>
              <a:t>Отдельно стоит отметить, что в последние годы среди молодежи большое распространение получили смертоносные игры, которые несут в себе опасность даже не для психики, а для жизни подростков. Например, нашумевшая суицидальная игра «Синий кит», в которой после выполнения 49 жестоких заданий, школьник должен выполнить последнее, 50-е – самоубийство.</a:t>
            </a:r>
          </a:p>
          <a:p>
            <a:pPr>
              <a:lnSpc>
                <a:spcPct val="90000"/>
              </a:lnSpc>
            </a:pPr>
            <a:endParaRPr lang="ru-RU" sz="1500" dirty="0"/>
          </a:p>
          <a:p>
            <a:pPr>
              <a:lnSpc>
                <a:spcPct val="90000"/>
              </a:lnSpc>
            </a:pPr>
            <a:endParaRPr lang="ru-RU" sz="1500" dirty="0"/>
          </a:p>
          <a:p>
            <a:pPr>
              <a:lnSpc>
                <a:spcPct val="90000"/>
              </a:lnSpc>
            </a:pPr>
            <a:endParaRPr lang="ru-RU" sz="1500" dirty="0"/>
          </a:p>
        </p:txBody>
      </p:sp>
      <p:pic>
        <p:nvPicPr>
          <p:cNvPr id="12290" name="Picture 2" descr="Новая газета - Novayagazeta.ru">
            <a:extLst>
              <a:ext uri="{FF2B5EF4-FFF2-40B4-BE49-F238E27FC236}">
                <a16:creationId xmlns:a16="http://schemas.microsoft.com/office/drawing/2014/main" xmlns="" id="{71039687-4D38-4FA7-9814-44DAEFEAF0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863498" y="1843244"/>
            <a:ext cx="3967301" cy="275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10405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800" cap="all"/>
              <a:t>КАК ЗАЩИТИТЬ РЕБЕНКА ОТ ОПАСНОСТЕЙ ВИРТУАЛЬНОГО МИРА?</a:t>
            </a:r>
            <a:r>
              <a:rPr lang="ru-RU" sz="2800"/>
              <a:t/>
            </a:r>
            <a:br>
              <a:rPr lang="ru-RU" sz="2800"/>
            </a:br>
            <a:endParaRPr lang="ru-RU" sz="280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5334" y="1922764"/>
            <a:ext cx="4143125" cy="4325636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ru-RU" b="1" dirty="0"/>
              <a:t>Как можно больше общайтесь со своим ребенком, чтобы избежать возникновения Интернет-зависимости. Приобщайте ребенка к культуре и спорту, чтобы он не стремился заполнить свободное время компьютерными играми. Запомните! Не существует детей, которых бы не интересовало ничего, кроме компьютера. Помните! «Ребенку для полного и гармоничного развития его личности необходимо расти в семейном окружении, в атмосфере счастья, любви и понимания»</a:t>
            </a:r>
          </a:p>
          <a:p>
            <a:pPr lvl="0">
              <a:lnSpc>
                <a:spcPct val="90000"/>
              </a:lnSpc>
            </a:pPr>
            <a:endParaRPr lang="ru-RU" b="1" dirty="0"/>
          </a:p>
          <a:p>
            <a:pPr>
              <a:lnSpc>
                <a:spcPct val="90000"/>
              </a:lnSpc>
            </a:pPr>
            <a:endParaRPr lang="ru-RU" dirty="0"/>
          </a:p>
        </p:txBody>
      </p:sp>
      <p:pic>
        <p:nvPicPr>
          <p:cNvPr id="13314" name="Picture 2" descr="Современные дети выбирают живое общение с родителями | Вести образования">
            <a:extLst>
              <a:ext uri="{FF2B5EF4-FFF2-40B4-BE49-F238E27FC236}">
                <a16:creationId xmlns:a16="http://schemas.microsoft.com/office/drawing/2014/main" xmlns="" id="{6F11378C-FCBD-4072-98EB-1044A62F6F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931923" y="1930400"/>
            <a:ext cx="5110264" cy="2755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A136448-B880-4577-A95C-305EE6E861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90"/>
            <a:ext cx="9604802" cy="3870560"/>
          </a:xfrm>
        </p:spPr>
        <p:txBody>
          <a:bodyPr/>
          <a:lstStyle/>
          <a:p>
            <a:pPr algn="just"/>
            <a:r>
              <a:rPr lang="ru-RU" sz="2000" b="1" dirty="0"/>
              <a:t>Существуют определенные механизмы контроля пользования Интернетом, например:</a:t>
            </a:r>
          </a:p>
          <a:p>
            <a:pPr lvl="0" algn="just"/>
            <a:r>
              <a:rPr lang="ru-RU" sz="2000" b="1" dirty="0"/>
              <a:t>размещать компьютер в общих комнатах, или быть рядом, когда дети пользуются Интернетом;</a:t>
            </a:r>
          </a:p>
          <a:p>
            <a:pPr lvl="0" algn="just"/>
            <a:r>
              <a:rPr lang="ru-RU" sz="2000" b="1" dirty="0"/>
              <a:t>совместное с ребенком пользование Интернетом;</a:t>
            </a:r>
          </a:p>
          <a:p>
            <a:pPr algn="just"/>
            <a:r>
              <a:rPr lang="ru-RU" sz="2000" b="1" dirty="0"/>
              <a:t>устанавливать специальные системы фильтрации данных, самостоятельно закрывающие доступ к определенной информации. Критерии фильтрации задает взрослый, что позволяет устанавливать определенное расписание пользования интернетом.</a:t>
            </a:r>
          </a:p>
          <a:p>
            <a:endParaRPr lang="ru-RU" dirty="0"/>
          </a:p>
        </p:txBody>
      </p:sp>
      <p:pic>
        <p:nvPicPr>
          <p:cNvPr id="14338" name="Picture 2" descr="Дети в безопасном Интернете. Информационное издание для родителей | МАУ ДО  &quot;Центр внешкольной работы&quot;">
            <a:extLst>
              <a:ext uri="{FF2B5EF4-FFF2-40B4-BE49-F238E27FC236}">
                <a16:creationId xmlns:a16="http://schemas.microsoft.com/office/drawing/2014/main" xmlns="" id="{525E7CF5-5BA5-4F17-942A-CDC68346C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25284" y="217945"/>
            <a:ext cx="3275485" cy="184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862131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CD1E2B5-F7B7-4678-9D03-68E9412B55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2647" y="418289"/>
            <a:ext cx="4143436" cy="5303033"/>
          </a:xfrm>
        </p:spPr>
        <p:txBody>
          <a:bodyPr>
            <a:normAutofit/>
          </a:bodyPr>
          <a:lstStyle/>
          <a:p>
            <a:r>
              <a:rPr lang="ru-RU" sz="2400" b="1" dirty="0"/>
              <a:t>Возможные Соцсети, в которых могут «сидеть» Ваши дети – это </a:t>
            </a:r>
            <a:r>
              <a:rPr lang="ru-RU" sz="2400" b="1" dirty="0" err="1"/>
              <a:t>Вконтакте</a:t>
            </a:r>
            <a:r>
              <a:rPr lang="ru-RU" sz="2400" b="1" dirty="0"/>
              <a:t>, Одноклассники, </a:t>
            </a:r>
            <a:r>
              <a:rPr lang="ru-RU" sz="2400" b="1" dirty="0" err="1"/>
              <a:t>Facebook</a:t>
            </a:r>
            <a:r>
              <a:rPr lang="ru-RU" sz="2400" b="1" dirty="0"/>
              <a:t>, </a:t>
            </a:r>
            <a:r>
              <a:rPr lang="ru-RU" sz="2400" b="1" dirty="0" err="1"/>
              <a:t>Фотострана</a:t>
            </a:r>
            <a:r>
              <a:rPr lang="ru-RU" sz="2400" b="1" dirty="0"/>
              <a:t>, </a:t>
            </a:r>
            <a:r>
              <a:rPr lang="ru-RU" sz="2400" b="1" dirty="0" err="1"/>
              <a:t>MySpace</a:t>
            </a:r>
            <a:r>
              <a:rPr lang="ru-RU" sz="2400" b="1" dirty="0"/>
              <a:t>. Также обратите внимание на ресурс «Мой Мир» на почтовом сайте </a:t>
            </a:r>
            <a:r>
              <a:rPr lang="ru-RU" sz="2400" b="1" dirty="0" err="1"/>
              <a:t>Мail</a:t>
            </a:r>
            <a:r>
              <a:rPr lang="ru-RU" sz="2400" b="1" dirty="0"/>
              <a:t>.</a:t>
            </a:r>
          </a:p>
          <a:p>
            <a:endParaRPr lang="ru-RU" b="1" dirty="0"/>
          </a:p>
          <a:p>
            <a:endParaRPr lang="ru-RU" b="1" dirty="0"/>
          </a:p>
          <a:p>
            <a:endParaRPr lang="ru-RU" dirty="0"/>
          </a:p>
        </p:txBody>
      </p:sp>
      <p:pic>
        <p:nvPicPr>
          <p:cNvPr id="15362" name="Picture 2" descr="Какие соцсети популярны у пользователей | Sostav.ua">
            <a:extLst>
              <a:ext uri="{FF2B5EF4-FFF2-40B4-BE49-F238E27FC236}">
                <a16:creationId xmlns:a16="http://schemas.microsoft.com/office/drawing/2014/main" xmlns="" id="{6D887E01-8382-452E-A4AE-4753CE383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189057" y="1712591"/>
            <a:ext cx="4602747" cy="2868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390542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00392" y="252920"/>
            <a:ext cx="3336588" cy="6011694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</a:pPr>
            <a:r>
              <a:rPr lang="ru-RU" sz="2300" b="1" dirty="0"/>
              <a:t>При общении в Сети у ребенка завязываются виртуальные отношения с новыми «знакомыми» и «друзьями», которые кажутся безобидными, поскольку Интернет-друг является как бы «ненастоящим». Предупредите своего ребенка, что под именем «нового друга» может скрываться мошенник или извращенец. Виртуальное хамство и розыгрыши часто заканчиваются </a:t>
            </a:r>
            <a:r>
              <a:rPr lang="ru-RU" sz="2300" b="1" dirty="0" err="1"/>
              <a:t>киберпреследованием</a:t>
            </a:r>
            <a:r>
              <a:rPr lang="ru-RU" sz="2300" b="1" dirty="0"/>
              <a:t> и </a:t>
            </a:r>
            <a:r>
              <a:rPr lang="ru-RU" sz="2300" b="1" dirty="0" err="1"/>
              <a:t>киберунижением</a:t>
            </a:r>
            <a:r>
              <a:rPr lang="ru-RU" sz="2300" b="1" dirty="0"/>
              <a:t>, доставляя объекту травли множество страданий.</a:t>
            </a:r>
          </a:p>
          <a:p>
            <a:pPr>
              <a:lnSpc>
                <a:spcPct val="90000"/>
              </a:lnSpc>
            </a:pPr>
            <a:endParaRPr lang="ru-RU" sz="1400" dirty="0"/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xmlns="" id="{FDD0E239-F366-4EA4-A659-275A06B198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174190" y="1712067"/>
            <a:ext cx="4495104" cy="298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>
            <a:extLst>
              <a:ext uri="{FF2B5EF4-FFF2-40B4-BE49-F238E27FC236}">
                <a16:creationId xmlns:a16="http://schemas.microsoft.com/office/drawing/2014/main" xmlns="" id="{6957875A-42B2-40C6-92C4-13D5ADFC5C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354"/>
          <a:stretch/>
        </p:blipFill>
        <p:spPr bwMode="auto">
          <a:xfrm>
            <a:off x="4963528" y="1321320"/>
            <a:ext cx="4259199" cy="368708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1ABEDD8-140F-4878-9808-4119F878FC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67" y="476655"/>
            <a:ext cx="2918298" cy="5175115"/>
          </a:xfrm>
        </p:spPr>
        <p:txBody>
          <a:bodyPr>
            <a:normAutofit fontScale="40000" lnSpcReduction="20000"/>
          </a:bodyPr>
          <a:lstStyle/>
          <a:p>
            <a:r>
              <a:rPr lang="ru-RU" sz="4200" b="1" dirty="0"/>
              <a:t>Научите детей не оставлять в публичном доступе личную информацию: контакты, фото, видео. Запомните принцип Интернет: «Все, что вы выложили, может быть использовано против вас». Желательно оставлять только электронные способы связи. Например, специально выделенный для подобного общения е-</a:t>
            </a:r>
            <a:r>
              <a:rPr lang="ru-RU" sz="4200" b="1" dirty="0" err="1"/>
              <a:t>mail</a:t>
            </a:r>
            <a:r>
              <a:rPr lang="ru-RU" sz="4200" b="1" dirty="0"/>
              <a:t> или номер </a:t>
            </a:r>
            <a:r>
              <a:rPr lang="ru-RU" sz="4200" b="1" dirty="0" err="1"/>
              <a:t>icq</a:t>
            </a:r>
            <a:r>
              <a:rPr lang="ru-RU" sz="4200" b="1" dirty="0"/>
              <a:t>.</a:t>
            </a:r>
          </a:p>
          <a:p>
            <a:endParaRPr lang="ru-RU" sz="3600" b="1" dirty="0"/>
          </a:p>
          <a:p>
            <a:endParaRPr lang="ru-RU" dirty="0"/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xmlns="" id="{64FA5DFF-7FE6-4855-84E6-DFA78EE978B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xmlns="" id="{2AFD8CBA-54A3-4363-991B-B9C631BBFA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Rectangle 23">
            <a:extLst>
              <a:ext uri="{FF2B5EF4-FFF2-40B4-BE49-F238E27FC236}">
                <a16:creationId xmlns:a16="http://schemas.microsoft.com/office/drawing/2014/main" xmlns="" id="{3F088236-D655-4F88-B238-E167623580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7" name="Rectangle 25">
            <a:extLst>
              <a:ext uri="{FF2B5EF4-FFF2-40B4-BE49-F238E27FC236}">
                <a16:creationId xmlns:a16="http://schemas.microsoft.com/office/drawing/2014/main" xmlns="" id="{3DAC0C92-199E-475C-9390-119A9B02727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9" name="Isosceles Triangle 24">
            <a:extLst>
              <a:ext uri="{FF2B5EF4-FFF2-40B4-BE49-F238E27FC236}">
                <a16:creationId xmlns:a16="http://schemas.microsoft.com/office/drawing/2014/main" xmlns="" id="{C4CFB339-0ED8-4FE2-9EF1-6D1375B8499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1" name="Rectangle 27">
            <a:extLst>
              <a:ext uri="{FF2B5EF4-FFF2-40B4-BE49-F238E27FC236}">
                <a16:creationId xmlns:a16="http://schemas.microsoft.com/office/drawing/2014/main" xmlns="" id="{31896C80-2069-4431-9C19-83B91373449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3" name="Rectangle 28">
            <a:extLst>
              <a:ext uri="{FF2B5EF4-FFF2-40B4-BE49-F238E27FC236}">
                <a16:creationId xmlns:a16="http://schemas.microsoft.com/office/drawing/2014/main" xmlns="" id="{BF120A21-0841-4823-B0C4-28AEBCEF9B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5" name="Rectangle 29">
            <a:extLst>
              <a:ext uri="{FF2B5EF4-FFF2-40B4-BE49-F238E27FC236}">
                <a16:creationId xmlns:a16="http://schemas.microsoft.com/office/drawing/2014/main" xmlns="" id="{DBB05BAE-BBD3-4289-899F-A6851503C6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7" name="Isosceles Triangle 29">
            <a:extLst>
              <a:ext uri="{FF2B5EF4-FFF2-40B4-BE49-F238E27FC236}">
                <a16:creationId xmlns:a16="http://schemas.microsoft.com/office/drawing/2014/main" xmlns="" id="{9874D11C-36F5-4BBE-A490-019A54E953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16271489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4" y="351693"/>
            <a:ext cx="9831232" cy="5689670"/>
          </a:xfrm>
        </p:spPr>
        <p:txBody>
          <a:bodyPr/>
          <a:lstStyle/>
          <a:p>
            <a:pPr algn="just"/>
            <a:r>
              <a:rPr lang="ru-RU" sz="2000" b="1" dirty="0"/>
              <a:t>Станьте «другом» Вашего ребенка в </a:t>
            </a:r>
            <a:r>
              <a:rPr lang="ru-RU" sz="2000" b="1" dirty="0" err="1"/>
              <a:t>Соцсетях</a:t>
            </a:r>
            <a:r>
              <a:rPr lang="ru-RU" sz="2000" b="1" dirty="0"/>
              <a:t>. Это Вам поможет контролировать виртуальные отношения ребенка с новыми «знакомыми» и «друзьями». Объясните ему, что Другом должен быть только тот, кто хорошо известен.</a:t>
            </a:r>
          </a:p>
          <a:p>
            <a:pPr algn="just"/>
            <a:r>
              <a:rPr lang="ru-RU" sz="2000" b="1" dirty="0"/>
              <a:t>Контролируйте время, которое Ваш ребенок проводит в Интернете. Длительное времяпрепровождение в Сети может быть связано с «заигрываниями» со стороны педофилов, особенно в </a:t>
            </a:r>
            <a:r>
              <a:rPr lang="ru-RU" sz="2000" b="1" dirty="0" err="1"/>
              <a:t>блогах</a:t>
            </a:r>
            <a:r>
              <a:rPr lang="ru-RU" sz="2000" b="1" dirty="0"/>
              <a:t>, социальных сетях.</a:t>
            </a:r>
          </a:p>
          <a:p>
            <a:pPr algn="just"/>
            <a:r>
              <a:rPr lang="ru-RU" sz="2000" b="1" dirty="0"/>
              <a:t>Несмотря на моральный аспект, периодически читайте электронную почту ребенка, если вы видите, что после прочтения почты Ваш ребенок расстроен, растерян, запуган.</a:t>
            </a:r>
          </a:p>
          <a:p>
            <a:pPr algn="just"/>
            <a:r>
              <a:rPr lang="ru-RU" sz="2000" b="1" dirty="0"/>
              <a:t>Главное средство защиты от мошенника, педофила – ребенок должен твердо усвоить, что виртуальные знакомые должны оставаться виртуальными. То есть – никаких встреч в реальном мире с теми друзьями, которых он обрел в Интернете. По крайней мере, без родительского присмотра.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8562" y="418289"/>
            <a:ext cx="3997521" cy="530303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000" b="1" dirty="0"/>
              <a:t>Средство защиты от хамства и оскорблений в Сети – игнорирование пользователя - ни в коем случае не поддаваться на провокации. Объясните ребенку, как пользоваться настройками приватности; как блокировать нежелательного «гостя»: добавить пользователя в «черный список», пожаловаться модератору сайта.</a:t>
            </a:r>
          </a:p>
          <a:p>
            <a:pPr>
              <a:lnSpc>
                <a:spcPct val="90000"/>
              </a:lnSpc>
            </a:pPr>
            <a:endParaRPr lang="ru-RU" b="1" dirty="0"/>
          </a:p>
          <a:p>
            <a:pPr>
              <a:lnSpc>
                <a:spcPct val="90000"/>
              </a:lnSpc>
            </a:pPr>
            <a:endParaRPr lang="ru-RU" b="1" dirty="0"/>
          </a:p>
          <a:p>
            <a:pPr>
              <a:lnSpc>
                <a:spcPct val="90000"/>
              </a:lnSpc>
            </a:pPr>
            <a:endParaRPr lang="ru-RU" dirty="0"/>
          </a:p>
        </p:txBody>
      </p:sp>
      <p:pic>
        <p:nvPicPr>
          <p:cNvPr id="18434" name="Picture 2">
            <a:extLst>
              <a:ext uri="{FF2B5EF4-FFF2-40B4-BE49-F238E27FC236}">
                <a16:creationId xmlns:a16="http://schemas.microsoft.com/office/drawing/2014/main" xmlns="" id="{21206ECD-CCFF-4D27-95FA-719F618903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654035" y="1721115"/>
            <a:ext cx="4602747" cy="2911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9E732A4-E097-4ABB-BC5F-7CE4CFBC6D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558" y="593387"/>
            <a:ext cx="4333126" cy="5447975"/>
          </a:xfrm>
        </p:spPr>
        <p:txBody>
          <a:bodyPr>
            <a:normAutofit lnSpcReduction="10000"/>
          </a:bodyPr>
          <a:lstStyle/>
          <a:p>
            <a:r>
              <a:rPr lang="ru-RU" sz="2400" b="1" dirty="0"/>
              <a:t>Избежать неприятного опыта с покупками в Интернет-магазинах можно, придерживаясь нескольких правил: проверьте «черный список», читайте отзывы в Интернете. Вас должна насторожить слишком низкая цена товара, отсутствие фактического адреса и телефона продавца на сайте, стопроцентная предоплата.</a:t>
            </a:r>
          </a:p>
          <a:p>
            <a:endParaRPr lang="ru-RU" b="1" dirty="0"/>
          </a:p>
          <a:p>
            <a:endParaRPr lang="ru-RU" b="1" dirty="0"/>
          </a:p>
          <a:p>
            <a:endParaRPr lang="ru-RU" dirty="0"/>
          </a:p>
        </p:txBody>
      </p:sp>
      <p:pic>
        <p:nvPicPr>
          <p:cNvPr id="19458" name="Picture 2">
            <a:extLst>
              <a:ext uri="{FF2B5EF4-FFF2-40B4-BE49-F238E27FC236}">
                <a16:creationId xmlns:a16="http://schemas.microsoft.com/office/drawing/2014/main" xmlns="" id="{22A8399E-BBFA-4AC4-B00A-3C7831DBCC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4708" b="-2"/>
          <a:stretch/>
        </p:blipFill>
        <p:spPr bwMode="auto">
          <a:xfrm>
            <a:off x="5518932" y="1653493"/>
            <a:ext cx="4415050" cy="388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742022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5DA705A-A576-41DC-9E44-6031E1331E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102" y="282103"/>
            <a:ext cx="4357992" cy="5972782"/>
          </a:xfrm>
        </p:spPr>
        <p:txBody>
          <a:bodyPr>
            <a:normAutofit lnSpcReduction="10000"/>
          </a:bodyPr>
          <a:lstStyle/>
          <a:p>
            <a:r>
              <a:rPr lang="ru-RU" sz="2400" b="1" dirty="0"/>
              <a:t>Для защиты компьютера от вирусов установите специальные для этого программы и периодически обновляйте их. Объясните ребенку, что нельзя сохранять на компьютере неизвестные файлы, переходить по ссылкам от незнакомцев, запускать неизвестные файлы с расширением *</a:t>
            </a:r>
            <a:r>
              <a:rPr lang="ru-RU" sz="2400" b="1" dirty="0" err="1"/>
              <a:t>exe</a:t>
            </a:r>
            <a:r>
              <a:rPr lang="ru-RU" sz="2400" b="1" dirty="0"/>
              <a:t>, так как большая вероятность, что эти файлы могут оказаться вирусом или трояном.</a:t>
            </a:r>
          </a:p>
          <a:p>
            <a:endParaRPr lang="ru-RU" sz="2400" b="1" dirty="0"/>
          </a:p>
          <a:p>
            <a:endParaRPr lang="ru-RU" sz="1700" b="1" dirty="0"/>
          </a:p>
          <a:p>
            <a:endParaRPr lang="ru-RU" sz="1700" dirty="0"/>
          </a:p>
        </p:txBody>
      </p:sp>
      <p:pic>
        <p:nvPicPr>
          <p:cNvPr id="20482" name="Picture 2">
            <a:extLst>
              <a:ext uri="{FF2B5EF4-FFF2-40B4-BE49-F238E27FC236}">
                <a16:creationId xmlns:a16="http://schemas.microsoft.com/office/drawing/2014/main" xmlns="" id="{707A0B1F-8D01-492A-A997-06FA37C1A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531886" y="1935593"/>
            <a:ext cx="5008520" cy="261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242617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4" y="725865"/>
            <a:ext cx="8596668" cy="5315498"/>
          </a:xfrm>
        </p:spPr>
        <p:txBody>
          <a:bodyPr/>
          <a:lstStyle/>
          <a:p>
            <a:pPr algn="just"/>
            <a:r>
              <a:rPr lang="ru-RU" sz="2400" b="1" dirty="0"/>
              <a:t>Для избегания необдуманных путей решения ребенком своих проблем (в том числе, в сети интернет), обсудите с ним возможность обращения за помощью в службу детского телефона доверия с общероссийским номером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8800 2000 122 </a:t>
            </a:r>
            <a:r>
              <a:rPr lang="ru-RU" sz="2400" b="1" dirty="0"/>
              <a:t>в том случае, если он не хочет делиться проблемой с Вами. Объясните ему, что звонок анонимный и бесплатный, что ему помогут квалифицированные специалисты. Позвоните в службу совместно с ребенком, чтобы сформировать у него навык обращения за помощью; снизить страх данного мероприятия.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6479AE-3B54-4D17-AD0C-CD464FEEA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41402"/>
            <a:ext cx="8596668" cy="17889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Вывод:</a:t>
            </a:r>
            <a:br>
              <a:rPr lang="ru-RU" sz="31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31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всегда ли безопасно пользоваться Интернет-сетью?</a:t>
            </a:r>
            <a:r>
              <a:rPr lang="ru-RU" sz="18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38753E9-187B-40FD-AAD7-393F74D5D3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110962"/>
          </a:xfrm>
        </p:spPr>
        <p:txBody>
          <a:bodyPr>
            <a:normAutofit/>
          </a:bodyPr>
          <a:lstStyle/>
          <a:p>
            <a:pPr algn="just"/>
            <a:r>
              <a:rPr lang="ru-RU" sz="2000" b="1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Эксперты в один голос утверждают, что в этом смысле виртуальный мир ничем не отличается от реального: там тоже есть сверстники, которые устраивают травлю, плохие компании, маньяки и мошенники. Разница только в том, что происходящее на улице родители могут хорошо себе представить, а вот ловушки, в которые можно угодить в Интернете, многие пока еще не изучили до конца.</a:t>
            </a:r>
          </a:p>
          <a:p>
            <a:pPr algn="just"/>
            <a:r>
              <a:rPr lang="ru-RU" sz="2000" b="1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Данные правила по безопасному поведению помогут родителям и школьникам избежать различных опасностей, которые могут подстерегать в виртуальном пространстве.</a:t>
            </a:r>
            <a:r>
              <a:rPr lang="ru-RU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64365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E361F82-3085-42FA-B535-AF689DD5E3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9683" y="556181"/>
            <a:ext cx="10256362" cy="548518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78A77424-EF5C-412F-A409-EEE7550350D6}"/>
              </a:ext>
            </a:extLst>
          </p:cNvPr>
          <p:cNvSpPr/>
          <p:nvPr/>
        </p:nvSpPr>
        <p:spPr>
          <a:xfrm>
            <a:off x="367645" y="2375441"/>
            <a:ext cx="92948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xmlns="" val="280432073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170</TotalTime>
  <Words>1560</Words>
  <Application>Microsoft Office PowerPoint</Application>
  <PresentationFormat>Произвольный</PresentationFormat>
  <Paragraphs>62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Аспект</vt:lpstr>
      <vt:lpstr>Угрозы, которые подстерегают детей в виртуальном пространстве   Автор презентации: Крюкова Наталья Юрьевна,  педагог-психолог</vt:lpstr>
      <vt:lpstr>Слайд 2</vt:lpstr>
      <vt:lpstr>Слайд 3</vt:lpstr>
      <vt:lpstr>Слайд 4</vt:lpstr>
      <vt:lpstr>Слайд 5</vt:lpstr>
      <vt:lpstr>Слайд 6</vt:lpstr>
      <vt:lpstr>УГРОЗЫ ИНТЕРНЕТА: ПОЧЕМУ ДЕТИ В ОПАСНОСТИ ДАЖЕ ДОМА? </vt:lpstr>
      <vt:lpstr>Слайд 8</vt:lpstr>
      <vt:lpstr>Виды информации, причиняющей вред здоровью и (или) развитию детей 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КАК ЗАЩИТИТЬ РЕБЕНКА ОТ ОПАСНОСТЕЙ ВИРТУАЛЬНОГО МИРА? 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Вывод: всегда ли безопасно пользоваться Интернет-сетью? 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 Крюкова</dc:creator>
  <cp:lastModifiedBy>Acer</cp:lastModifiedBy>
  <cp:revision>59</cp:revision>
  <dcterms:created xsi:type="dcterms:W3CDTF">2021-04-20T19:48:19Z</dcterms:created>
  <dcterms:modified xsi:type="dcterms:W3CDTF">2021-04-28T06:29:15Z</dcterms:modified>
</cp:coreProperties>
</file>