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9" r:id="rId4"/>
    <p:sldId id="262" r:id="rId5"/>
    <p:sldId id="264" r:id="rId6"/>
    <p:sldId id="280" r:id="rId7"/>
    <p:sldId id="273" r:id="rId8"/>
    <p:sldId id="281" r:id="rId9"/>
    <p:sldId id="266" r:id="rId10"/>
    <p:sldId id="267" r:id="rId11"/>
    <p:sldId id="268" r:id="rId12"/>
    <p:sldId id="274" r:id="rId13"/>
    <p:sldId id="269" r:id="rId14"/>
    <p:sldId id="275" r:id="rId15"/>
    <p:sldId id="276" r:id="rId16"/>
    <p:sldId id="270" r:id="rId17"/>
    <p:sldId id="277" r:id="rId18"/>
    <p:sldId id="278" r:id="rId19"/>
    <p:sldId id="272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39BA-186F-4864-B791-4A44E9A1CF43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9C215-D9AB-4E0C-8B97-A9E24CAD6F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7690B-990C-4873-B29C-0A2BBBA79BF5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4E28D-BCE3-4426-AE21-EBD21AA010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69D5E-FA89-4BBD-A4F0-8461F4EE7EA8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90451-1B76-4FEB-B955-F34343EB01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E65A7-DB66-4814-B4E7-41C78EBAD50B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BC90A-F9C3-44F7-BB56-F0FB56ED94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5AA35-E952-4165-A622-176A942AC298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9EE92-1DB4-45B3-820F-AC7933CDB6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0EF56-7816-4E65-BCF1-9ED13A27309D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D9D55-6FA0-48DE-8248-2C943ACECC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905B-E1B4-4FC8-9B6B-E1576C051098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62867-4443-49B1-B778-5FD1BD30F5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2E5CF-23F0-413C-9BD8-7B2004C536FD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E2A23-F5F3-40D0-B0A8-718F56C7C4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7184D-8B4A-455D-9C59-01DE7BD27CB6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58DD4-BBB1-4A0C-B5CC-E9687057BE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922D7-C698-4F6F-8522-FA3AEAC79AA3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9127F-77A5-44A2-AF1B-54E760C5B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0E97F-0051-43FB-9444-62DF42326112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4F06E-A0D7-4000-97BD-02E712CA4F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C82E4D-CFD9-4302-B489-75391E3EC87E}" type="datetimeFigureOut">
              <a:rPr lang="ru-RU"/>
              <a:pPr>
                <a:defRPr/>
              </a:pPr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68886D-329F-4F72-A632-795E4639CE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25"/>
            <a:ext cx="7772400" cy="1785938"/>
          </a:xfrm>
        </p:spPr>
        <p:txBody>
          <a:bodyPr>
            <a:normAutofit fontScale="90000"/>
          </a:bodyPr>
          <a:lstStyle/>
          <a:p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Создание благоприятных условий для воспитания ребенка </a:t>
            </a: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b="1" smtClean="0">
                <a:latin typeface="Times New Roman" pitchFamily="18" charset="0"/>
                <a:cs typeface="Times New Roman" pitchFamily="18" charset="0"/>
              </a:rPr>
              <a:t>семье</a:t>
            </a:r>
            <a:r>
              <a:rPr lang="ru-RU" sz="29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smtClean="0">
                <a:latin typeface="Times New Roman" pitchFamily="18" charset="0"/>
                <a:cs typeface="Times New Roman" pitchFamily="18" charset="0"/>
              </a:rPr>
            </a:br>
            <a:endParaRPr lang="ru-RU" sz="40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948488" y="4868863"/>
            <a:ext cx="1439862" cy="1274762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89138"/>
            <a:ext cx="8039100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6877050" y="5516563"/>
            <a:ext cx="22669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 b="1"/>
              <a:t>Васенко И.В.</a:t>
            </a:r>
          </a:p>
          <a:p>
            <a:r>
              <a:rPr lang="ru-RU" sz="1400" b="1"/>
              <a:t>Председатель РК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313"/>
            <a:ext cx="7772400" cy="8572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</a:rPr>
              <a:t>Воспитание детей – </a:t>
            </a:r>
            <a:br>
              <a:rPr lang="ru-RU" sz="36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</a:rPr>
              <a:t>это самая главная область нашей жизни</a:t>
            </a: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</a:rPr>
              <a:t>!</a:t>
            </a:r>
            <a:endParaRPr lang="ru-RU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388" y="1547813"/>
            <a:ext cx="3998912" cy="53101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Наши дети – это будущие граждане нашей страны и граждане мира. Они будут творить историю.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Наши дети – это наша старость.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8300" y="2401888"/>
            <a:ext cx="467995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9600" cy="1439863"/>
          </a:xfrm>
        </p:spPr>
        <p:txBody>
          <a:bodyPr rtlCol="0">
            <a:no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EEECE1">
                    <a:lumMod val="25000"/>
                  </a:srgbClr>
                </a:solidFill>
                <a:ea typeface="+mn-ea"/>
                <a:cs typeface="+mn-cs"/>
              </a:rPr>
              <a:t>Правильное воспитание – это наша счастливая старость, плохое воспитание – это наше будущее горе, это наши слезы, это наша вина перед другими людьми, перед всей страной.</a:t>
            </a:r>
            <a:br>
              <a:rPr lang="ru-RU" sz="2800" dirty="0">
                <a:solidFill>
                  <a:srgbClr val="EEECE1">
                    <a:lumMod val="25000"/>
                  </a:srgbClr>
                </a:solidFill>
                <a:ea typeface="+mn-ea"/>
                <a:cs typeface="+mn-cs"/>
              </a:rPr>
            </a:br>
            <a:endParaRPr lang="ru-RU" sz="2800" dirty="0"/>
          </a:p>
        </p:txBody>
      </p:sp>
      <p:pic>
        <p:nvPicPr>
          <p:cNvPr id="15362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16463" y="3644900"/>
            <a:ext cx="4103687" cy="3011488"/>
          </a:xfrm>
        </p:spPr>
      </p:pic>
      <p:pic>
        <p:nvPicPr>
          <p:cNvPr id="15363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492375"/>
            <a:ext cx="4295775" cy="301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625" y="130175"/>
            <a:ext cx="8029575" cy="2305050"/>
          </a:xfrm>
        </p:spPr>
        <p:txBody>
          <a:bodyPr/>
          <a:lstStyle/>
          <a:p>
            <a:r>
              <a:rPr lang="ru-RU" sz="2400" smtClean="0"/>
              <a:t> Важным фактором в воспитании ребенка является искренняя любовь к детям   со стороны всех членов семьи. </a:t>
            </a:r>
            <a:br>
              <a:rPr lang="ru-RU" sz="2400" smtClean="0"/>
            </a:br>
            <a:r>
              <a:rPr lang="ru-RU" sz="2400" smtClean="0"/>
              <a:t>Какой же должна быть любовь родителей, чтобы она укрепляла их авторитет, помогала  воспитанию?</a:t>
            </a:r>
            <a:r>
              <a:rPr lang="ru-RU" sz="2400" b="1" smtClean="0"/>
              <a:t/>
            </a:r>
            <a:br>
              <a:rPr lang="ru-RU" sz="2400" b="1" smtClean="0"/>
            </a:br>
            <a:endParaRPr lang="ru-RU" sz="2400" b="1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205038"/>
            <a:ext cx="424815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4716463" y="2205038"/>
            <a:ext cx="4427537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Любовь должна быть основана: </a:t>
            </a:r>
            <a:br>
              <a:rPr lang="ru-RU" sz="2400">
                <a:latin typeface="Calibri" pitchFamily="34" charset="0"/>
              </a:rPr>
            </a:br>
            <a:r>
              <a:rPr lang="ru-RU" sz="2400">
                <a:latin typeface="Calibri" pitchFamily="34" charset="0"/>
              </a:rPr>
              <a:t>- на уважении личности ребенка,</a:t>
            </a:r>
            <a:br>
              <a:rPr lang="ru-RU" sz="2400">
                <a:latin typeface="Calibri" pitchFamily="34" charset="0"/>
              </a:rPr>
            </a:br>
            <a:r>
              <a:rPr lang="ru-RU" sz="2400">
                <a:latin typeface="Calibri" pitchFamily="34" charset="0"/>
              </a:rPr>
              <a:t>- знании его интересов, стремлений, </a:t>
            </a:r>
            <a:br>
              <a:rPr lang="ru-RU" sz="2400">
                <a:latin typeface="Calibri" pitchFamily="34" charset="0"/>
              </a:rPr>
            </a:br>
            <a:r>
              <a:rPr lang="ru-RU" sz="2400">
                <a:latin typeface="Calibri" pitchFamily="34" charset="0"/>
              </a:rPr>
              <a:t>-умений вовремя оказать ему помощь, поддержку, </a:t>
            </a:r>
            <a:br>
              <a:rPr lang="ru-RU" sz="2400">
                <a:latin typeface="Calibri" pitchFamily="34" charset="0"/>
              </a:rPr>
            </a:br>
            <a:r>
              <a:rPr lang="ru-RU" sz="2400">
                <a:latin typeface="Calibri" pitchFamily="34" charset="0"/>
              </a:rPr>
              <a:t>-дать дружеский совет.</a:t>
            </a:r>
          </a:p>
          <a:p>
            <a:r>
              <a:rPr lang="ru-RU">
                <a:latin typeface="Calibri" pitchFamily="34" charset="0"/>
              </a:rPr>
              <a:t/>
            </a:r>
            <a:br>
              <a:rPr lang="ru-RU">
                <a:latin typeface="Calibri" pitchFamily="34" charset="0"/>
              </a:rPr>
            </a:br>
            <a:r>
              <a:rPr lang="ru-RU" sz="2000" i="1">
                <a:latin typeface="Calibri" pitchFamily="34" charset="0"/>
              </a:rPr>
              <a:t>«Необходимо  сочетать высокую требовательность к детям с любовью к ним…»  </a:t>
            </a:r>
            <a:r>
              <a:rPr lang="ru-RU" sz="2000">
                <a:latin typeface="Calibri" pitchFamily="34" charset="0"/>
              </a:rPr>
              <a:t> </a:t>
            </a:r>
            <a:r>
              <a:rPr lang="ru-RU" sz="2000" i="1">
                <a:latin typeface="Calibri" pitchFamily="34" charset="0"/>
              </a:rPr>
              <a:t>А.С Макаренко </a:t>
            </a:r>
            <a:endParaRPr lang="ru-RU" sz="2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>
          <a:xfrm>
            <a:off x="395288" y="627063"/>
            <a:ext cx="8137525" cy="2370137"/>
          </a:xfrm>
        </p:spPr>
        <p:txBody>
          <a:bodyPr>
            <a:spAutoFit/>
          </a:bodyPr>
          <a:lstStyle/>
          <a:p>
            <a:pPr indent="228600" algn="l" eaLnBrk="0" hangingPunct="0"/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Некоторые родители считают, что требовательность может оттолкнуть детей от родителей, но это не так.</a:t>
            </a:r>
            <a:r>
              <a:rPr lang="ru-RU" sz="2000" smtClean="0">
                <a:latin typeface="Arial" charset="0"/>
              </a:rPr>
              <a:t/>
            </a:r>
            <a:br>
              <a:rPr lang="ru-RU" sz="2000" smtClean="0">
                <a:latin typeface="Arial" charset="0"/>
              </a:rPr>
            </a:b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Единство требований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– одно из самых важных условий успешного воспитания, которое ставит ребенка в такие условия, когда не выполнить требования нельзя.</a:t>
            </a:r>
            <a:r>
              <a:rPr lang="ru-RU" sz="2000" smtClean="0">
                <a:latin typeface="Arial" charset="0"/>
              </a:rPr>
              <a:t/>
            </a:r>
            <a:br>
              <a:rPr lang="ru-RU" sz="2000" smtClean="0">
                <a:latin typeface="Arial" charset="0"/>
              </a:rPr>
            </a:br>
            <a:r>
              <a:rPr 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b="1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410" name="Прямоугольник 2"/>
          <p:cNvSpPr>
            <a:spLocks noChangeArrowheads="1"/>
          </p:cNvSpPr>
          <p:nvPr/>
        </p:nvSpPr>
        <p:spPr bwMode="auto">
          <a:xfrm>
            <a:off x="755650" y="3995738"/>
            <a:ext cx="8215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>
              <a:latin typeface="Calibri" pitchFamily="34" charset="0"/>
            </a:endParaRPr>
          </a:p>
        </p:txBody>
      </p:sp>
      <p:pic>
        <p:nvPicPr>
          <p:cNvPr id="17411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49500"/>
            <a:ext cx="4183063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3716338"/>
            <a:ext cx="4787900" cy="278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2513"/>
            <a:ext cx="8229600" cy="866775"/>
          </a:xfrm>
        </p:spPr>
        <p:txBody>
          <a:bodyPr>
            <a:noAutofit/>
          </a:bodyPr>
          <a:lstStyle/>
          <a:p>
            <a:pPr indent="228600" eaLnBrk="0" hangingPunct="0"/>
            <a:r>
              <a:rPr lang="ru-RU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Если же отец не поддерживает требований матери или отец наказывает, а бабушка потихоньку прощает внука, то создаются условия, при которых ребенок начинает скрывать от требовательного отца свои промахи, лавирует, юлит, старается уйти от ответственности.</a:t>
            </a:r>
            <a:r>
              <a:rPr lang="ru-RU" sz="2400" smtClean="0">
                <a:solidFill>
                  <a:srgbClr val="000000"/>
                </a:solidFill>
                <a:latin typeface="Arial" charset="0"/>
              </a:rPr>
              <a:t/>
            </a:r>
            <a:br>
              <a:rPr lang="ru-RU" sz="2400" smtClean="0">
                <a:solidFill>
                  <a:srgbClr val="000000"/>
                </a:solidFill>
                <a:latin typeface="Arial" charset="0"/>
              </a:rPr>
            </a:br>
            <a:r>
              <a:rPr lang="ru-RU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такой семье может вырасти неискренний человек</a:t>
            </a:r>
            <a:r>
              <a:rPr lang="ru-RU" sz="2400" smtClean="0">
                <a:solidFill>
                  <a:srgbClr val="000000"/>
                </a:solidFill>
              </a:rPr>
              <a:t/>
            </a:r>
            <a:br>
              <a:rPr lang="ru-RU" sz="2400" smtClean="0">
                <a:solidFill>
                  <a:srgbClr val="000000"/>
                </a:solidFill>
              </a:rPr>
            </a:br>
            <a:endParaRPr lang="ru-RU" sz="240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228600" eaLnBrk="0" hangingPunct="0">
              <a:spcBef>
                <a:spcPct val="0"/>
              </a:spcBef>
              <a:buFont typeface="Arial" charset="0"/>
              <a:buNone/>
            </a:pPr>
            <a:endParaRPr lang="ru-RU" smtClean="0"/>
          </a:p>
        </p:txBody>
      </p:sp>
      <p:pic>
        <p:nvPicPr>
          <p:cNvPr id="18435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3588" y="2743200"/>
            <a:ext cx="5491162" cy="319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ru-RU" smtClean="0"/>
              <a:t>Авторитет родителей.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77825" y="1628775"/>
            <a:ext cx="3330575" cy="4591050"/>
          </a:xfrm>
        </p:spPr>
        <p:txBody>
          <a:bodyPr rtlCol="0">
            <a:normAutofit fontScale="92500"/>
          </a:bodyPr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solidFill>
                  <a:prstClr val="black"/>
                </a:solidFill>
              </a:rPr>
              <a:t>Для становления авторитета родителей небезразлично их отношение в семье к старшему поколению, к своим родителям.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dirty="0">
                <a:solidFill>
                  <a:prstClr val="black"/>
                </a:solidFill>
              </a:rPr>
              <a:t> В отношениях между тремя поколениями заключен особый смысл.</a:t>
            </a:r>
            <a:r>
              <a:rPr lang="ru-RU" sz="2000" dirty="0">
                <a:solidFill>
                  <a:prstClr val="black"/>
                </a:solidFill>
              </a:rPr>
              <a:t/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19459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40200" y="2212975"/>
            <a:ext cx="4783138" cy="3422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 Старшее поколение – носитель духовных ценностей общества</a:t>
            </a:r>
            <a:endParaRPr lang="ru-RU" dirty="0"/>
          </a:p>
        </p:txBody>
      </p:sp>
      <p:pic>
        <p:nvPicPr>
          <p:cNvPr id="20482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916113"/>
            <a:ext cx="5421312" cy="4098925"/>
          </a:xfrm>
        </p:spPr>
      </p:pic>
      <p:sp>
        <p:nvSpPr>
          <p:cNvPr id="20483" name="Объект 3"/>
          <p:cNvSpPr>
            <a:spLocks noGrp="1"/>
          </p:cNvSpPr>
          <p:nvPr>
            <p:ph sz="half" idx="2"/>
          </p:nvPr>
        </p:nvSpPr>
        <p:spPr>
          <a:xfrm>
            <a:off x="5600700" y="1773238"/>
            <a:ext cx="3292475" cy="4525962"/>
          </a:xfrm>
        </p:spPr>
        <p:txBody>
          <a:bodyPr/>
          <a:lstStyle/>
          <a:p>
            <a:r>
              <a:rPr lang="ru-RU" sz="2400" smtClean="0">
                <a:solidFill>
                  <a:srgbClr val="000000"/>
                </a:solidFill>
              </a:rPr>
              <a:t>Уважение, почитание старших – закон нашей жизни.</a:t>
            </a:r>
            <a:br>
              <a:rPr lang="ru-RU" sz="2400" smtClean="0">
                <a:solidFill>
                  <a:srgbClr val="000000"/>
                </a:solidFill>
              </a:rPr>
            </a:br>
            <a:r>
              <a:rPr lang="ru-RU" sz="2400" smtClean="0">
                <a:solidFill>
                  <a:srgbClr val="000000"/>
                </a:solidFill>
              </a:rPr>
              <a:t>Уважать  старших надо потому, что они мудрее  духовно. </a:t>
            </a:r>
            <a:br>
              <a:rPr lang="ru-RU" sz="2400" smtClean="0">
                <a:solidFill>
                  <a:srgbClr val="000000"/>
                </a:solidFill>
              </a:rPr>
            </a:br>
            <a:r>
              <a:rPr lang="ru-RU" sz="2400" smtClean="0">
                <a:solidFill>
                  <a:srgbClr val="000000"/>
                </a:solidFill>
              </a:rPr>
              <a:t> Необходимо учить детей с почтением и уважением относиться к дедушкам и бабушкам.</a:t>
            </a: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188" y="42863"/>
            <a:ext cx="7772400" cy="3314700"/>
          </a:xfrm>
        </p:spPr>
        <p:txBody>
          <a:bodyPr/>
          <a:lstStyle/>
          <a:p>
            <a:r>
              <a:rPr lang="ru-RU" sz="2400" smtClean="0"/>
              <a:t>Поэтому первой и основной задачей родителей является создание у ребенка уверенности в том, что его любят и о нем заботятся.</a:t>
            </a:r>
            <a:br>
              <a:rPr lang="ru-RU" sz="2400" smtClean="0"/>
            </a:br>
            <a:r>
              <a:rPr lang="ru-RU" sz="2400" smtClean="0"/>
              <a:t> Самая естественная и самая необходимая из всех обязанностей родителей – это относиться к ребенку в любом возрасте любовно и внимательно. </a:t>
            </a:r>
            <a:br>
              <a:rPr lang="ru-RU" sz="2400" smtClean="0"/>
            </a:br>
            <a:endParaRPr lang="ru-RU" sz="2400" smtClean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141663"/>
            <a:ext cx="4783138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64163" y="3357563"/>
            <a:ext cx="3351212" cy="22812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i="1" dirty="0" smtClean="0">
                <a:solidFill>
                  <a:schemeClr val="bg2">
                    <a:lumMod val="10000"/>
                  </a:schemeClr>
                </a:solidFill>
              </a:rPr>
              <a:t>«Уважение </a:t>
            </a:r>
            <a:r>
              <a:rPr lang="ru-RU" sz="2400" i="1" dirty="0">
                <a:solidFill>
                  <a:schemeClr val="bg2">
                    <a:lumMod val="10000"/>
                  </a:schemeClr>
                </a:solidFill>
              </a:rPr>
              <a:t>к старшим тем сильнее, чем выше культура человека, воспитанность его </a:t>
            </a:r>
            <a:r>
              <a:rPr lang="ru-RU" sz="2400" i="1" dirty="0" smtClean="0">
                <a:solidFill>
                  <a:schemeClr val="bg2">
                    <a:lumMod val="10000"/>
                  </a:schemeClr>
                </a:solidFill>
              </a:rPr>
              <a:t>чувств».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i="1" dirty="0" smtClean="0">
                <a:solidFill>
                  <a:schemeClr val="bg2">
                    <a:lumMod val="10000"/>
                  </a:schemeClr>
                </a:solidFill>
              </a:rPr>
              <a:t> В.А Сухомлинский </a:t>
            </a:r>
            <a:endParaRPr lang="ru-RU" sz="2400" i="1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7772400" cy="2206625"/>
          </a:xfrm>
        </p:spPr>
        <p:txBody>
          <a:bodyPr/>
          <a:lstStyle/>
          <a:p>
            <a:r>
              <a:rPr lang="ru-RU" sz="2400" smtClean="0"/>
              <a:t>Важно понимать, что необходимо не только любить ребёнка и руководствоваться любовью  в своих повседневных заботах по уходу за ним, необходимо, чтобы ребёнок ощущал, чувствовал, понимал, был уверен, что его любят, был наполнен этим ощущением. </a:t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3213100"/>
            <a:ext cx="3271837" cy="31686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2531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420938"/>
            <a:ext cx="7272338" cy="420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ctrTitle"/>
          </p:nvPr>
        </p:nvSpPr>
        <p:spPr>
          <a:xfrm>
            <a:off x="685800" y="692150"/>
            <a:ext cx="8143875" cy="1703388"/>
          </a:xfrm>
        </p:spPr>
        <p:txBody>
          <a:bodyPr/>
          <a:lstStyle/>
          <a:p>
            <a:r>
              <a:rPr lang="ru-RU" sz="2800" smtClean="0"/>
              <a:t>Многие родители считают, что ни в коем случае нельзя показывать детям любовь к ним, полагая что, когда ребенок хорошо знает, что его любят, это приводит к избалованности, эгоизму, себялюбию.</a:t>
            </a:r>
            <a:br>
              <a:rPr lang="ru-RU" sz="2800" smtClean="0"/>
            </a:br>
            <a:r>
              <a:rPr lang="ru-RU" sz="2800" smtClean="0"/>
              <a:t>.</a:t>
            </a:r>
            <a:br>
              <a:rPr lang="ru-RU" sz="2800" smtClean="0"/>
            </a:br>
            <a:endParaRPr lang="ru-RU" sz="28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6381750"/>
            <a:ext cx="6400800" cy="142875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3555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4650" y="2205038"/>
            <a:ext cx="6224588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273050"/>
            <a:ext cx="4114800" cy="65849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200" dirty="0">
                <a:solidFill>
                  <a:prstClr val="black"/>
                </a:solidFill>
                <a:ea typeface="+mj-ea"/>
                <a:cs typeface="+mj-cs"/>
              </a:rPr>
              <a:t>Нужно отвергнуть это утверждение. Все эти неблагоприятные личностные черты как раз возникают при недостатке любви, когда ребенок лишен прочного фундамента неизменной родительской привязанности</a:t>
            </a:r>
            <a:r>
              <a:rPr lang="ru-RU" sz="2200" dirty="0" smtClean="0">
                <a:solidFill>
                  <a:prstClr val="black"/>
                </a:solidFill>
                <a:ea typeface="+mj-ea"/>
                <a:cs typeface="+mj-cs"/>
              </a:rPr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200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ru-RU" sz="2200" dirty="0">
                <a:solidFill>
                  <a:prstClr val="black"/>
                </a:solidFill>
                <a:ea typeface="+mj-ea"/>
                <a:cs typeface="+mj-cs"/>
              </a:rPr>
              <a:t>Более того, не всегда видимая заботливость иных родителей, многочисленные занятия, в которые включается по их инициативе ребенок, содействуют достижению этой самой главной воспитательной цели.</a:t>
            </a:r>
            <a:br>
              <a:rPr lang="ru-RU" sz="22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24579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4580" name="Рисунок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525" y="298450"/>
            <a:ext cx="428625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63"/>
            <a:ext cx="7772400" cy="3100387"/>
          </a:xfrm>
        </p:spPr>
        <p:txBody>
          <a:bodyPr/>
          <a:lstStyle/>
          <a:p>
            <a:r>
              <a:rPr lang="ru-RU" sz="2400" b="1" smtClean="0"/>
              <a:t>Глубокий постоянный психологический контакт с ребенком</a:t>
            </a:r>
            <a:r>
              <a:rPr lang="ru-RU" sz="2400" smtClean="0"/>
              <a:t> – это универсальное требование к воспитанию, которое в одинаковой степени может быть рекомендовано всем родителям, контакт необходим в воспитании каждого ребенка в любом возрасте.</a:t>
            </a:r>
            <a:br>
              <a:rPr lang="ru-RU" sz="2400" smtClean="0"/>
            </a:br>
            <a:r>
              <a:rPr lang="ru-RU" sz="2400" smtClean="0"/>
              <a:t>.</a:t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5" y="3357563"/>
            <a:ext cx="7643813" cy="30003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i="1" dirty="0"/>
          </a:p>
        </p:txBody>
      </p:sp>
      <p:pic>
        <p:nvPicPr>
          <p:cNvPr id="25603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1425" y="2781300"/>
            <a:ext cx="6661150" cy="383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460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46037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662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44750" y="6126163"/>
            <a:ext cx="65088" cy="4603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46037"/>
          </a:xfrm>
        </p:spPr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724525" y="260350"/>
            <a:ext cx="3240088" cy="586581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ea typeface="+mj-ea"/>
                <a:cs typeface="+mj-cs"/>
              </a:rPr>
              <a:t> Открывая детям глаза на мир, мы помогаем им понять </a:t>
            </a:r>
            <a:r>
              <a:rPr lang="ru-RU" sz="2800" dirty="0" smtClean="0">
                <a:solidFill>
                  <a:prstClr val="black"/>
                </a:solidFill>
                <a:ea typeface="+mj-ea"/>
                <a:cs typeface="+mj-cs"/>
              </a:rPr>
              <a:t>и почувствовать</a:t>
            </a:r>
            <a:r>
              <a:rPr lang="ru-RU" sz="2800" dirty="0">
                <a:solidFill>
                  <a:prstClr val="black"/>
                </a:solidFill>
                <a:ea typeface="+mj-ea"/>
                <a:cs typeface="+mj-cs"/>
              </a:rPr>
              <a:t>, что благополучие каждого ребенка творится трудом многих людей</a:t>
            </a:r>
            <a:r>
              <a:rPr lang="ru-RU" sz="2800" dirty="0" smtClean="0">
                <a:solidFill>
                  <a:prstClr val="black"/>
                </a:solidFill>
                <a:ea typeface="+mj-ea"/>
                <a:cs typeface="+mj-cs"/>
              </a:rPr>
              <a:t>.</a:t>
            </a:r>
            <a:r>
              <a:rPr lang="ru-RU" sz="2800" dirty="0" smtClean="0">
                <a:solidFill>
                  <a:srgbClr val="EEECE1">
                    <a:lumMod val="10000"/>
                  </a:srgbClr>
                </a:solidFill>
              </a:rPr>
              <a:t> Заботы </a:t>
            </a:r>
            <a:r>
              <a:rPr lang="ru-RU" sz="2800" dirty="0">
                <a:solidFill>
                  <a:srgbClr val="EEECE1">
                    <a:lumMod val="10000"/>
                  </a:srgbClr>
                </a:solidFill>
              </a:rPr>
              <a:t>и тревоги этих людей надо понимать и чувствовать.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2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22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26630" name="Рисунок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350"/>
            <a:ext cx="5649913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7650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0338" y="549275"/>
            <a:ext cx="4487862" cy="3600450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solidFill>
                  <a:srgbClr val="EEECE1">
                    <a:lumMod val="10000"/>
                  </a:srgbClr>
                </a:solidFill>
              </a:rPr>
              <a:t>Чем глубже понимает маленький человек трудовые источники своих благ, тем сильнее его чувство дома, тем ярче выражается в его благодарности  </a:t>
            </a:r>
            <a:r>
              <a:rPr lang="ru-RU" dirty="0" smtClean="0">
                <a:solidFill>
                  <a:srgbClr val="EEECE1">
                    <a:lumMod val="10000"/>
                  </a:srgbClr>
                </a:solidFill>
              </a:rPr>
              <a:t>отношение </a:t>
            </a:r>
            <a:r>
              <a:rPr lang="ru-RU" dirty="0">
                <a:solidFill>
                  <a:srgbClr val="EEECE1">
                    <a:lumMod val="10000"/>
                  </a:srgbClr>
                </a:solidFill>
              </a:rPr>
              <a:t>к людям.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750" y="115888"/>
            <a:ext cx="7772400" cy="230505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/>
              <a:t>Любовь и дружба, взаимная поддержка отца и матери являются для ребенка наглядным примером, который вводит его в мир сложных человеческих отношений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Но все же первые источники, тончайшие корни нравственного развития ребенка </a:t>
            </a:r>
            <a:r>
              <a:rPr lang="ru-RU" sz="2400" dirty="0" smtClean="0"/>
              <a:t>–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в разуме, чувствах, душевных порывах матери. 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8675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276475"/>
            <a:ext cx="8208962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9698" name="Объект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4437063"/>
          </a:xfrm>
        </p:spPr>
        <p:txBody>
          <a:bodyPr/>
          <a:lstStyle/>
          <a:p>
            <a:r>
              <a:rPr lang="ru-RU" sz="2000" smtClean="0">
                <a:solidFill>
                  <a:srgbClr val="000000"/>
                </a:solidFill>
              </a:rPr>
              <a:t>«Самое важное – это не смотреть на ребенка как на свою живую собственность, с которой что хочешь то и можешь делать, 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>не смотреть на ребенка как на обузу или игрушку.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>Надо научиться смотреть как на человека, 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>пусть еще слабого нуждающегося в помощи, защите.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> Многие родители не понимают, как много вреда они причиняют своим  детям, когда пользуясь своей родительской властью, 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>хотят навязать им свои убеждения и взгляды на жизнь.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>Конечно, трудно сказать, правильно ли мы воспитываем своих детей? </a:t>
            </a:r>
            <a:br>
              <a:rPr lang="ru-RU" sz="2000" smtClean="0">
                <a:solidFill>
                  <a:srgbClr val="000000"/>
                </a:solidFill>
              </a:rPr>
            </a:br>
            <a:r>
              <a:rPr lang="ru-RU" sz="2000" smtClean="0">
                <a:solidFill>
                  <a:srgbClr val="000000"/>
                </a:solidFill>
              </a:rPr>
              <a:t/>
            </a:r>
            <a:br>
              <a:rPr lang="ru-RU" sz="2000" smtClean="0">
                <a:solidFill>
                  <a:srgbClr val="000000"/>
                </a:solidFill>
              </a:rPr>
            </a:br>
            <a:endParaRPr lang="ru-RU" smtClean="0"/>
          </a:p>
        </p:txBody>
      </p:sp>
      <p:pic>
        <p:nvPicPr>
          <p:cNvPr id="29699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3141663"/>
            <a:ext cx="6553200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531813"/>
            <a:ext cx="8229600" cy="3960813"/>
          </a:xfrm>
        </p:spPr>
        <p:txBody>
          <a:bodyPr rtlCol="0">
            <a:normAutofit/>
          </a:bodyPr>
          <a:lstStyle/>
          <a:p>
            <a:pPr marL="342900" indent="-342900" algn="l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  <a:t>«Это </a:t>
            </a: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>наша обязанность воспитывать своих детей как можно  лучше.»</a:t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  <a:t>                                                     Н.К</a:t>
            </a: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>.  Крупская. </a:t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30722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916113"/>
            <a:ext cx="7632700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88" y="549275"/>
            <a:ext cx="8501062" cy="21288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/>
              <a:t>Если родители все делают разумно, честно,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если  </a:t>
            </a:r>
            <a:r>
              <a:rPr lang="ru-RU" sz="2400" dirty="0"/>
              <a:t>перед ними поставлены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значительные </a:t>
            </a:r>
            <a:r>
              <a:rPr lang="ru-RU" sz="2400" dirty="0"/>
              <a:t>и прекрасные цели</a:t>
            </a:r>
            <a:r>
              <a:rPr lang="ru-RU" sz="2400" dirty="0" smtClean="0"/>
              <a:t>,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если они сами дают себе полный отчет в своих </a:t>
            </a:r>
            <a:r>
              <a:rPr lang="ru-RU" sz="2400" dirty="0" smtClean="0"/>
              <a:t>действиях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и поступках, это значит, </a:t>
            </a:r>
            <a:r>
              <a:rPr lang="ru-RU" sz="2400" dirty="0" smtClean="0"/>
              <a:t>что </a:t>
            </a:r>
            <a:r>
              <a:rPr lang="ru-RU" sz="2400" dirty="0"/>
              <a:t>у них есть,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 </a:t>
            </a:r>
            <a:r>
              <a:rPr lang="ru-RU" sz="2400" dirty="0"/>
              <a:t>родительский авторитет,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 </a:t>
            </a:r>
            <a:r>
              <a:rPr lang="ru-RU" sz="2400" dirty="0"/>
              <a:t>не нужно искать никаких иных оснований.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1600" smtClean="0">
                <a:solidFill>
                  <a:srgbClr val="898989"/>
                </a:solidFill>
                <a:latin typeface="Arial" charset="0"/>
              </a:rPr>
              <a:t>Васенко И.В.</a:t>
            </a:r>
          </a:p>
          <a:p>
            <a:r>
              <a:rPr lang="ru-RU" sz="1600" smtClean="0">
                <a:solidFill>
                  <a:srgbClr val="898989"/>
                </a:solidFill>
                <a:latin typeface="Arial" charset="0"/>
              </a:rPr>
              <a:t>Председатель РК</a:t>
            </a:r>
          </a:p>
        </p:txBody>
      </p:sp>
      <p:pic>
        <p:nvPicPr>
          <p:cNvPr id="31747" name="Рисунок 9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2968625"/>
            <a:ext cx="672782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530</Words>
  <Application>Microsoft Office PowerPoint</Application>
  <PresentationFormat>Экран (4:3)</PresentationFormat>
  <Paragraphs>34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Calibri</vt:lpstr>
      <vt:lpstr>Arial</vt:lpstr>
      <vt:lpstr>Times New Roman</vt:lpstr>
      <vt:lpstr>Тема Office</vt:lpstr>
      <vt:lpstr>Создание благоприятных условий для воспитания ребенка в семье </vt:lpstr>
      <vt:lpstr>Воспитание детей –  это самая главная область нашей жизни!</vt:lpstr>
      <vt:lpstr>Правильное воспитание – это наша счастливая старость, плохое воспитание – это наше будущее горе, это наши слезы, это наша вина перед другими людьми, перед всей страной. </vt:lpstr>
      <vt:lpstr> Важным фактором в воспитании ребенка является искренняя любовь к детям   со стороны всех членов семьи.  Какой же должна быть любовь родителей, чтобы она укрепляла их авторитет, помогала  воспитанию? </vt:lpstr>
      <vt:lpstr>Некоторые родители считают, что требовательность может оттолкнуть детей от родителей, но это не так.  Единство требований – одно из самых важных условий успешного воспитания, которое ставит ребенка в такие условия, когда не выполнить требования нельзя.  </vt:lpstr>
      <vt:lpstr>Если же отец не поддерживает требований матери или отец наказывает, а бабушка потихоньку прощает внука, то создаются условия, при которых ребенок начинает скрывать от требовательного отца свои промахи, лавирует, юлит, старается уйти от ответственности. В такой семье может вырасти неискренний человек </vt:lpstr>
      <vt:lpstr>Авторитет родителей.</vt:lpstr>
      <vt:lpstr> Старшее поколение – носитель духовных ценностей общества</vt:lpstr>
      <vt:lpstr>Поэтому первой и основной задачей родителей является создание у ребенка уверенности в том, что его любят и о нем заботятся.  Самая естественная и самая необходимая из всех обязанностей родителей – это относиться к ребенку в любом возрасте любовно и внимательно.  </vt:lpstr>
      <vt:lpstr>Важно понимать, что необходимо не только любить ребёнка и руководствоваться любовью  в своих повседневных заботах по уходу за ним, необходимо, чтобы ребёнок ощущал, чувствовал, понимал, был уверен, что его любят, был наполнен этим ощущением.  </vt:lpstr>
      <vt:lpstr>Многие родители считают, что ни в коем случае нельзя показывать детям любовь к ним, полагая что, когда ребенок хорошо знает, что его любят, это приводит к избалованности, эгоизму, себялюбию. . </vt:lpstr>
      <vt:lpstr>Слайд 12</vt:lpstr>
      <vt:lpstr>Глубокий постоянный психологический контакт с ребенком – это универсальное требование к воспитанию, которое в одинаковой степени может быть рекомендовано всем родителям, контакт необходим в воспитании каждого ребенка в любом возрасте. . </vt:lpstr>
      <vt:lpstr>Слайд 14</vt:lpstr>
      <vt:lpstr>Слайд 15</vt:lpstr>
      <vt:lpstr>Любовь и дружба, взаимная поддержка отца и матери являются для ребенка наглядным примером, который вводит его в мир сложных человеческих отношений.  Но все же первые источники, тончайшие корни нравственного развития ребенка –  в разуме, чувствах, душевных порывах матери.  </vt:lpstr>
      <vt:lpstr>Слайд 17</vt:lpstr>
      <vt:lpstr>«Это наша обязанность воспитывать своих детей как можно  лучше.»                                                      Н.К.  Крупская.   </vt:lpstr>
      <vt:lpstr>Если родители все делают разумно, честно,  если  перед ними поставлены  значительные и прекрасные цели,  если они сами дают себе полный отчет в своих действиях  и поступках, это значит, что у них есть,  и родительский авторитет,  и не нужно искать никаких иных оснований.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условия воспитания детей в семье</dc:title>
  <dc:creator>Admin</dc:creator>
  <cp:lastModifiedBy>Acer</cp:lastModifiedBy>
  <cp:revision>32</cp:revision>
  <dcterms:created xsi:type="dcterms:W3CDTF">2013-09-20T16:27:30Z</dcterms:created>
  <dcterms:modified xsi:type="dcterms:W3CDTF">2021-04-28T06:30:41Z</dcterms:modified>
</cp:coreProperties>
</file>