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58" r:id="rId4"/>
    <p:sldId id="261" r:id="rId5"/>
    <p:sldId id="257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9" d="100"/>
          <a:sy n="89" d="100"/>
        </p:scale>
        <p:origin x="-114" y="-6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A19F9-A15E-49BC-BFD0-9B6C1910C27C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73370-3F2F-48CE-AD0B-7E79EB5A6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5636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A19F9-A15E-49BC-BFD0-9B6C1910C27C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73370-3F2F-48CE-AD0B-7E79EB5A6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466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A19F9-A15E-49BC-BFD0-9B6C1910C27C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73370-3F2F-48CE-AD0B-7E79EB5A6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825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A19F9-A15E-49BC-BFD0-9B6C1910C27C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73370-3F2F-48CE-AD0B-7E79EB5A6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1289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A19F9-A15E-49BC-BFD0-9B6C1910C27C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73370-3F2F-48CE-AD0B-7E79EB5A6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656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A19F9-A15E-49BC-BFD0-9B6C1910C27C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73370-3F2F-48CE-AD0B-7E79EB5A6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6141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A19F9-A15E-49BC-BFD0-9B6C1910C27C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73370-3F2F-48CE-AD0B-7E79EB5A6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5010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A19F9-A15E-49BC-BFD0-9B6C1910C27C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73370-3F2F-48CE-AD0B-7E79EB5A6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8021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A19F9-A15E-49BC-BFD0-9B6C1910C27C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73370-3F2F-48CE-AD0B-7E79EB5A6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7551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A19F9-A15E-49BC-BFD0-9B6C1910C27C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73370-3F2F-48CE-AD0B-7E79EB5A6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1453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A19F9-A15E-49BC-BFD0-9B6C1910C27C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73370-3F2F-48CE-AD0B-7E79EB5A6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1254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A19F9-A15E-49BC-BFD0-9B6C1910C27C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373370-3F2F-48CE-AD0B-7E79EB5A6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8165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8823" y="796834"/>
            <a:ext cx="11482251" cy="1750423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Конфликты и пути их решения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4753" y="3082834"/>
            <a:ext cx="3331029" cy="27562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177" y="3082834"/>
            <a:ext cx="3135086" cy="2756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369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647" y="222070"/>
            <a:ext cx="10633164" cy="6453050"/>
          </a:xfrm>
        </p:spPr>
      </p:pic>
    </p:spTree>
    <p:extLst>
      <p:ext uri="{BB962C8B-B14F-4D97-AF65-F5344CB8AC3E}">
        <p14:creationId xmlns:p14="http://schemas.microsoft.com/office/powerpoint/2010/main" val="4108125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2881" y="117566"/>
            <a:ext cx="12009120" cy="605939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Конфликт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всегда противоборство субъектов социального взаимодействия, которое характеризуется нанесением взаимного ущерба (морального, материального, физического, психологического и т.п.). Основу конфликтных ситуаций в группе между отдельными людьми составляет столкновение между противоположно направленными интересами, мнениями, целями, различными представлениями о способе их достижения. Межличностные конфликты для субъектов конфликтного взаимодействия являются своеобразным «полигоном» проверки характеров, темпераментов, проявления способностей, интеллекта, воли и других индивидуально-психологических особенностей. Межличностные конфликты отличаются высокой эмоциональностью и охватом практически всех сторон отношений между конфликтующими субъектами. Интеллектуальные реакции в конфликте развиваются в скоростном режиме.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0199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2765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Виды конфликтов: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5131" y="992778"/>
            <a:ext cx="11678195" cy="5564776"/>
          </a:xfrm>
        </p:spPr>
        <p:txBody>
          <a:bodyPr>
            <a:normAutofit/>
          </a:bodyPr>
          <a:lstStyle/>
          <a:p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Внутриличностный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конфликт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вызывается различными психологическими факторами внутреннего мира личности: несовместимыми потребностями, интересами, желаниями, чувствами, ценностями, мотивами и т.п. В зависимости от того, какие внутренние стороны личности вступают в конфликт, выделяют следующие его формы: мотивационный, нравственный, нереализованного желания, ролевой, адаптационный, неадекватной самооценки. 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Межличностный конфликт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наиболее распространенная форма конфликта в организациях. Это, как правило, борьба за ограниченные ресурсы: материальные средства, вакантное место, рабочую силу, время использования оборудования или одобрение проекта. Каждый при этом считает, что в ресурсах нуждается именно он, а не кто-нибудь другой. Межличностный конфликт может также проявиться в столкновении различных типов характера, темперамента. Такие черты характера, как импульсивность, вспыльчивость, стремление доминировать, бесцеремонность в обращении и др., порождают напряженность в человеческих отношениях, и, в конечном счете, могут привести к конфликтам.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634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1" y="418011"/>
            <a:ext cx="10737668" cy="6204859"/>
          </a:xfrm>
        </p:spPr>
      </p:pic>
    </p:spTree>
    <p:extLst>
      <p:ext uri="{BB962C8B-B14F-4D97-AF65-F5344CB8AC3E}">
        <p14:creationId xmlns:p14="http://schemas.microsoft.com/office/powerpoint/2010/main" val="152109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61258"/>
            <a:ext cx="10515600" cy="109728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поведения и методы снятия психологического напряжения в условиях конфликта: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14846"/>
            <a:ext cx="10515600" cy="52643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Конструктивное разрешение конфликта зависит от следующих факторов: 1) Осознания, что оппоненту могут быть присущи эмоциональные срывы и это естественно.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2) Адекватности восприятия конфликта, то есть достаточно точной, не искаженной личными пристрастиями, оценки поступков, намерений, как противника, так и своих собственных.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Открытости и эффективности общения, т.е. готовности к всестороннему обсуждению проблем, когда участники честно высказывают свое понимание происходящего и пути выхода из конфликтной ситуации.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4) Создания атмосферы взаимного доверия и сотрудничества.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 Умения проявлять выдержку, спокойствие, уравновешенность.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01138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35131"/>
            <a:ext cx="10800806" cy="1455557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Поскольку конфликты часто порождают такое эмоциональное состояние, в котором трудно мыслить, делать выводы, подойти творчески к разрешению проблемы, то при разрешении конфликтной ситуации придерживайтесь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следующих правил: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566" y="1825624"/>
            <a:ext cx="12074434" cy="5032375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8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Помните, что в конфликте у человека доминирует не разум, а эмоции, что ведет к аффекту, когда сознание просто отключается, и человек не отвечает за свои слова и поступки, за которые впоследствии бывает обидно и неудобно. Поэтому из делового общения необходимо устранить суждения и оценки, ущемляющие достоинство собеседников, иронические замечания, высказываемые с чувством плохо скрытого превосходства или пренебрежения. </a:t>
            </a:r>
          </a:p>
          <a:p>
            <a:pPr marL="0" indent="0">
              <a:buNone/>
            </a:pPr>
            <a:r>
              <a:rPr lang="ru-RU" sz="8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Стремитесь к уважительной манере разговора. Такие фразы, как: «Прошу извинить», «Буду очень признателен», «Если это вас не затруднит» – препятствуют формированию у оппонента внутреннего сопротивления, снимают отрицательные эмоции. </a:t>
            </a:r>
          </a:p>
          <a:p>
            <a:pPr marL="0" indent="0">
              <a:buNone/>
            </a:pPr>
            <a:r>
              <a:rPr lang="ru-RU" sz="8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Стремитесь вести обсуждение не по поводу занимаемых сторонами позиций, а по существу проблемы, основываясь на объективных критериях. Старайтесь выслушать собеседника, так как умение слушать является одним из критериев коммуникабельности.</a:t>
            </a:r>
          </a:p>
          <a:p>
            <a:pPr marL="0" indent="0">
              <a:buNone/>
            </a:pPr>
            <a:r>
              <a:rPr lang="ru-RU" sz="8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4. Придерживайтесь многоальтернативного подхода и, настаивая на своем предложении, не отвергайте предложение партнера, задав себе вопрос «Разве я никогда не ошибаюсь?» Постарайтесь взять оба предложения и посмотрите, какую сумму выгод и потерь они принесут в ближайшее время и потом.</a:t>
            </a:r>
          </a:p>
          <a:p>
            <a:pPr marL="0" indent="0">
              <a:buNone/>
            </a:pPr>
            <a:r>
              <a:rPr lang="ru-RU" sz="8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5. Осознайте значимость разрешения конфликта для себя, задав вопрос «Что будет, если выход не будет найден?» Это позволит перенести центр тяжести с отношений на проблему.</a:t>
            </a:r>
            <a:endParaRPr lang="ru-RU" sz="8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2216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5759" y="248194"/>
            <a:ext cx="11717383" cy="66098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Если вы и ваш собеседник раздражены и агрессивны, то необходимо снизить внутреннее напряжение, «выпустить пар». Но разрядиться на окружающих – это не выход, а выходка. Но если уж так получилось, что потеряли контроль над собой, попытайтесь сделать единственное: успокойтесь сами, а не требуйте этого от партнера. Избегайте констатации отрицательных эмоциональных состояний партнера. Замечено, что тон собственного голоса полезно понижать в той степени, в какой собеседник переходит на высокие ноты – так выигран не один спор. 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Ориентируйтесь на положительное, лучшее в человеке. Тогда вы обязываете и его быть лучше. 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Предложите собеседнику встать на ваше место и спросите: «Если бы вы были на моем месте, то что бы вы сделали?» Это снимает критический настрой и переключает собеседника с эмоций на осмысление ситуации.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9. Не преувеличивайте свои заслуги и не демонстрируйте знаки превосходства. Не обвиняйте и не приписывайте только партнеру ответственность за возникшую ситуацию.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10. Независимо от результатов разрешения противоречий старайтесь не разрушить отношения.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06184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0445" y="182880"/>
            <a:ext cx="11639005" cy="643998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Методы, позволяющие снять напряжение:</a:t>
            </a:r>
          </a:p>
          <a:p>
            <a:pPr marL="0" indent="0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«Переключения»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другой вид деятельности – связан с двигательной активностью, требующей физического напряжения, благодаря которой сжигается адреналин. Так, если находитесь на работе, займитесь любым видом деятельности: переберите бумаги; полейте цветы; заварите чай; переставьте стол; пройдите несколько раз в быстром темпе по коридору; зайдите в туалетную комнату и подержите 4-5 минут руки под водой; подойдите к окну и посмотрите на небо, деревья. Если же находитесь дома, то постарайтесь выйти на улицу и побегать или походить в быстром темпе 10-15 минут; примите контрастный душ; перемойте скопившуюся посуду. Постарайтесь практиковать данный метод как можно чаще в те моменты, когда чувствуете, что теряете самоконтроль. Тогда данный способ войдет у вас в привычку. Кроме того, постарайтесь хотя бы раз в неделю заниматься делом, которое вас радует, успокаивает и приносит удовлетворение. </a:t>
            </a:r>
          </a:p>
          <a:p>
            <a:pPr marL="0" indent="0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«Визуализации»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мысленно выразите свои чувства и переживания человеку, который вызвал негативную реакцию. Он приемлем тогда, когда не можете излить свое раздражение, например, на руководителя или если предполагаете, что ваш гнев только ухудшит и без того напряженную ситуацию. В результате добьетесь освобождения от гнева, ничем при этом не рискуя. 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8020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7017" y="418012"/>
            <a:ext cx="10855234" cy="621792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«Заземление»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представьте: гнев входит в вас от оппонента как пучок отрицательной энергии. Затем представьте себе, как эта энергия опускается в ноги и свободно уходит в землю.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«Уменьшение оппонента в росте»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представьте себе, что в ходе общения ваш оппонент настолько уменьшается в росте, что превращается в комок грязи, на который можете наступить, а голос его при этом становится все слабее и слабее. В результате он покажется менее значительным и влиятельным.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«Настроение»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возьмите цветные фломастеры или карандаши и расслабленной левой рукой начните рисовать любой рисунок: линии, пятна, фигуры и т.п. Постарайтесь полностью погрузиться в свои переживания, т.е. выбрать и провести линии в соответствии со своим настроением, как бы материализуя на бумаге свои переживания. Зарисовав весь лист бумаги, переверните его и на обратной стороне напишите 8-10 слов, отражающих ваше настроение (переживание). Пишите те слова, которые первыми приходят в голову, долго не думая. Затем еще раз посмотрите на рисунок, как бы заново переживая свое состояние, перечитайте слова и энергично, с удовольствием разорвите его. Скомкайте изорванные куски листа и вбросьте их в мусорное ведро. Вместе с выброшенным рисунком вы избавляетесь от плохого настроения и обретаете успокоение.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2430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35577"/>
            <a:ext cx="11338560" cy="596795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«Внутренний луч»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можно использовать на начальной стадии раздражения, когда происходит нарушение самоконтроля, исчезает психологический контакт в общении, появляется отчуждение. Для его выполнения необходимо расслабиться и представить следующие картинки. В верхней части головы возникает светлый луч, который движется сверху вниз и медленно освещает лицо, шею, плечи, руки теплым, ровным и приятным светом. По мере движения луча разглаживаются морщины, исчезает напряжение в области затылка, ослабляются складки на лбу, «опадают» брови, «охлаждаются» глаза, ослабляются зажимы в углах губ, опускаются плечи, освобождаются шея и грудь. Светлый внутренний луч создает внешность нового спокойного, уверенного и благополучного человека.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«Мой дом»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(«моя комната»). Для его реализации необходимо сесть, расслабиться и начать строить в воображении свой любимый дом или комнату с видом на речку, озеро, лес или куда-то еще. Обставьте его, как вы хотите, представьте свое кресло, любимое место в нем. Запомните его и мысленно уходите в него отдыхать в любое время в течение дня. Побудьте в нем 5-7 минут, и вы ощутите прилив сил.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741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25" y="274320"/>
            <a:ext cx="10450285" cy="6426926"/>
          </a:xfrm>
        </p:spPr>
      </p:pic>
    </p:spTree>
    <p:extLst>
      <p:ext uri="{BB962C8B-B14F-4D97-AF65-F5344CB8AC3E}">
        <p14:creationId xmlns:p14="http://schemas.microsoft.com/office/powerpoint/2010/main" val="19327528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99063"/>
            <a:ext cx="10515600" cy="38779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97373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1484</Words>
  <Application>Microsoft Office PowerPoint</Application>
  <PresentationFormat>Произвольный</PresentationFormat>
  <Paragraphs>31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Конфликты и пути их решения</vt:lpstr>
      <vt:lpstr>Презентация PowerPoint</vt:lpstr>
      <vt:lpstr>Презентация PowerPoint</vt:lpstr>
      <vt:lpstr>Виды конфликтов:</vt:lpstr>
      <vt:lpstr>Презентация PowerPoint</vt:lpstr>
      <vt:lpstr>Правила поведения и методы снятия психологического напряжения в условиях конфликта:</vt:lpstr>
      <vt:lpstr>Поскольку конфликты часто порождают такое эмоциональное состояние, в котором трудно мыслить, делать выводы, подойти творчески к разрешению проблемы, то при разрешении конфликтной ситуации придерживайтесь следующих правил: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Ольга В. Ковць</cp:lastModifiedBy>
  <cp:revision>29</cp:revision>
  <dcterms:created xsi:type="dcterms:W3CDTF">2021-11-28T15:46:46Z</dcterms:created>
  <dcterms:modified xsi:type="dcterms:W3CDTF">2021-11-29T07:05:57Z</dcterms:modified>
</cp:coreProperties>
</file>