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86" r:id="rId1"/>
    <p:sldMasterId id="2147483698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71" r:id="rId14"/>
    <p:sldId id="269" r:id="rId15"/>
    <p:sldId id="268" r:id="rId16"/>
    <p:sldId id="273" r:id="rId17"/>
    <p:sldId id="267" r:id="rId18"/>
    <p:sldId id="274" r:id="rId19"/>
  </p:sldIdLst>
  <p:sldSz cx="7920038" cy="3959225"/>
  <p:notesSz cx="7559675" cy="10691813"/>
  <p:defaultTextStyle>
    <a:defPPr>
      <a:defRPr lang="ru-RU"/>
    </a:defPPr>
    <a:lvl1pPr marL="0" algn="l" defTabSz="91428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4" algn="l" defTabSz="91428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89" algn="l" defTabSz="91428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33" algn="l" defTabSz="91428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77" algn="l" defTabSz="91428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21" algn="l" defTabSz="91428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65" algn="l" defTabSz="91428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010" algn="l" defTabSz="91428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54" algn="l" defTabSz="91428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247">
          <p15:clr>
            <a:srgbClr val="A4A3A4"/>
          </p15:clr>
        </p15:guide>
        <p15:guide id="2" pos="249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33" d="100"/>
          <a:sy n="133" d="100"/>
        </p:scale>
        <p:origin x="523" y="86"/>
      </p:cViewPr>
      <p:guideLst>
        <p:guide orient="horz" pos="1247"/>
        <p:guide pos="249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94003" y="1229928"/>
            <a:ext cx="6732032" cy="848667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88006" y="2243561"/>
            <a:ext cx="5544027" cy="101180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392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785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178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571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6964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357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3750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143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12/3/2021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17A8-0E06-4059-AC45-433E2E67A85D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13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12/3/2021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17A8-0E06-4059-AC45-433E2E67A85D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6310413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5629" y="2544170"/>
            <a:ext cx="6732032" cy="786346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5629" y="1678089"/>
            <a:ext cx="6732032" cy="866080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39298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2pPr>
            <a:lvl3pPr marL="67859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17891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4pPr>
            <a:lvl5pPr marL="1357187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5pPr>
            <a:lvl6pPr marL="1696484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6pPr>
            <a:lvl7pPr marL="2035781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7pPr>
            <a:lvl8pPr marL="2375077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8pPr>
            <a:lvl9pPr marL="2714374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12/3/2021</a:t>
            </a:fld>
            <a:endParaRPr lang="en-US">
              <a:solidFill>
                <a:schemeClr val="tx2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>
              <a:solidFill>
                <a:schemeClr val="tx2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17A8-0E06-4059-AC45-433E2E67A85D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354526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42380" y="533396"/>
            <a:ext cx="3020889" cy="1508538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95269" y="533396"/>
            <a:ext cx="3022265" cy="1508538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12/3/2021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17A8-0E06-4059-AC45-433E2E67A85D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834781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6002" y="158554"/>
            <a:ext cx="7128034" cy="659871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6002" y="886244"/>
            <a:ext cx="3499392" cy="36934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39298" indent="0">
              <a:buNone/>
              <a:defRPr sz="1500" b="1"/>
            </a:lvl2pPr>
            <a:lvl3pPr marL="678594" indent="0">
              <a:buNone/>
              <a:defRPr sz="1300" b="1"/>
            </a:lvl3pPr>
            <a:lvl4pPr marL="1017891" indent="0">
              <a:buNone/>
              <a:defRPr sz="1200" b="1"/>
            </a:lvl4pPr>
            <a:lvl5pPr marL="1357187" indent="0">
              <a:buNone/>
              <a:defRPr sz="1200" b="1"/>
            </a:lvl5pPr>
            <a:lvl6pPr marL="1696484" indent="0">
              <a:buNone/>
              <a:defRPr sz="1200" b="1"/>
            </a:lvl6pPr>
            <a:lvl7pPr marL="2035781" indent="0">
              <a:buNone/>
              <a:defRPr sz="1200" b="1"/>
            </a:lvl7pPr>
            <a:lvl8pPr marL="2375077" indent="0">
              <a:buNone/>
              <a:defRPr sz="1200" b="1"/>
            </a:lvl8pPr>
            <a:lvl9pPr marL="2714374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96002" y="1255589"/>
            <a:ext cx="3499392" cy="2281137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023272" y="886244"/>
            <a:ext cx="3500767" cy="36934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39298" indent="0">
              <a:buNone/>
              <a:defRPr sz="1500" b="1"/>
            </a:lvl2pPr>
            <a:lvl3pPr marL="678594" indent="0">
              <a:buNone/>
              <a:defRPr sz="1300" b="1"/>
            </a:lvl3pPr>
            <a:lvl4pPr marL="1017891" indent="0">
              <a:buNone/>
              <a:defRPr sz="1200" b="1"/>
            </a:lvl4pPr>
            <a:lvl5pPr marL="1357187" indent="0">
              <a:buNone/>
              <a:defRPr sz="1200" b="1"/>
            </a:lvl5pPr>
            <a:lvl6pPr marL="1696484" indent="0">
              <a:buNone/>
              <a:defRPr sz="1200" b="1"/>
            </a:lvl6pPr>
            <a:lvl7pPr marL="2035781" indent="0">
              <a:buNone/>
              <a:defRPr sz="1200" b="1"/>
            </a:lvl7pPr>
            <a:lvl8pPr marL="2375077" indent="0">
              <a:buNone/>
              <a:defRPr sz="1200" b="1"/>
            </a:lvl8pPr>
            <a:lvl9pPr marL="2714374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023272" y="1255589"/>
            <a:ext cx="3500767" cy="2281137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12/3/2021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17A8-0E06-4059-AC45-433E2E67A85D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4429782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12/3/2021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17A8-0E06-4059-AC45-433E2E67A85D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2835653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12/3/2021</a:t>
            </a:fld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>
              <a:solidFill>
                <a:schemeClr val="tx2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17A8-0E06-4059-AC45-433E2E67A85D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938055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6002" y="157638"/>
            <a:ext cx="2605638" cy="670869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96517" y="157638"/>
            <a:ext cx="4427521" cy="337908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96002" y="828505"/>
            <a:ext cx="2605638" cy="2708220"/>
          </a:xfrm>
        </p:spPr>
        <p:txBody>
          <a:bodyPr/>
          <a:lstStyle>
            <a:lvl1pPr marL="0" indent="0">
              <a:buNone/>
              <a:defRPr sz="1000"/>
            </a:lvl1pPr>
            <a:lvl2pPr marL="339298" indent="0">
              <a:buNone/>
              <a:defRPr sz="900"/>
            </a:lvl2pPr>
            <a:lvl3pPr marL="678594" indent="0">
              <a:buNone/>
              <a:defRPr sz="700"/>
            </a:lvl3pPr>
            <a:lvl4pPr marL="1017891" indent="0">
              <a:buNone/>
              <a:defRPr sz="700"/>
            </a:lvl4pPr>
            <a:lvl5pPr marL="1357187" indent="0">
              <a:buNone/>
              <a:defRPr sz="700"/>
            </a:lvl5pPr>
            <a:lvl6pPr marL="1696484" indent="0">
              <a:buNone/>
              <a:defRPr sz="700"/>
            </a:lvl6pPr>
            <a:lvl7pPr marL="2035781" indent="0">
              <a:buNone/>
              <a:defRPr sz="700"/>
            </a:lvl7pPr>
            <a:lvl8pPr marL="2375077" indent="0">
              <a:buNone/>
              <a:defRPr sz="700"/>
            </a:lvl8pPr>
            <a:lvl9pPr marL="2714374" indent="0">
              <a:buNone/>
              <a:defRPr sz="7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12/3/2021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17A8-0E06-4059-AC45-433E2E67A85D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0096061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52385" y="2771458"/>
            <a:ext cx="4752023" cy="327186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552385" y="353765"/>
            <a:ext cx="4752023" cy="2375535"/>
          </a:xfrm>
        </p:spPr>
        <p:txBody>
          <a:bodyPr/>
          <a:lstStyle>
            <a:lvl1pPr marL="0" indent="0">
              <a:buNone/>
              <a:defRPr sz="2400"/>
            </a:lvl1pPr>
            <a:lvl2pPr marL="339298" indent="0">
              <a:buNone/>
              <a:defRPr sz="2100"/>
            </a:lvl2pPr>
            <a:lvl3pPr marL="678594" indent="0">
              <a:buNone/>
              <a:defRPr sz="1800"/>
            </a:lvl3pPr>
            <a:lvl4pPr marL="1017891" indent="0">
              <a:buNone/>
              <a:defRPr sz="1500"/>
            </a:lvl4pPr>
            <a:lvl5pPr marL="1357187" indent="0">
              <a:buNone/>
              <a:defRPr sz="1500"/>
            </a:lvl5pPr>
            <a:lvl6pPr marL="1696484" indent="0">
              <a:buNone/>
              <a:defRPr sz="1500"/>
            </a:lvl6pPr>
            <a:lvl7pPr marL="2035781" indent="0">
              <a:buNone/>
              <a:defRPr sz="1500"/>
            </a:lvl7pPr>
            <a:lvl8pPr marL="2375077" indent="0">
              <a:buNone/>
              <a:defRPr sz="1500"/>
            </a:lvl8pPr>
            <a:lvl9pPr marL="2714374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552385" y="3098645"/>
            <a:ext cx="4752023" cy="464659"/>
          </a:xfrm>
        </p:spPr>
        <p:txBody>
          <a:bodyPr/>
          <a:lstStyle>
            <a:lvl1pPr marL="0" indent="0">
              <a:buNone/>
              <a:defRPr sz="1000"/>
            </a:lvl1pPr>
            <a:lvl2pPr marL="339298" indent="0">
              <a:buNone/>
              <a:defRPr sz="900"/>
            </a:lvl2pPr>
            <a:lvl3pPr marL="678594" indent="0">
              <a:buNone/>
              <a:defRPr sz="700"/>
            </a:lvl3pPr>
            <a:lvl4pPr marL="1017891" indent="0">
              <a:buNone/>
              <a:defRPr sz="700"/>
            </a:lvl4pPr>
            <a:lvl5pPr marL="1357187" indent="0">
              <a:buNone/>
              <a:defRPr sz="700"/>
            </a:lvl5pPr>
            <a:lvl6pPr marL="1696484" indent="0">
              <a:buNone/>
              <a:defRPr sz="700"/>
            </a:lvl6pPr>
            <a:lvl7pPr marL="2035781" indent="0">
              <a:buNone/>
              <a:defRPr sz="700"/>
            </a:lvl7pPr>
            <a:lvl8pPr marL="2375077" indent="0">
              <a:buNone/>
              <a:defRPr sz="700"/>
            </a:lvl8pPr>
            <a:lvl9pPr marL="2714374" indent="0">
              <a:buNone/>
              <a:defRPr sz="7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12/3/2021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17A8-0E06-4059-AC45-433E2E67A85D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4655877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12/3/2021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17A8-0E06-4059-AC45-433E2E67A85D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1906886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4777" y="91649"/>
            <a:ext cx="1542757" cy="195028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378" y="91649"/>
            <a:ext cx="4500396" cy="195028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12/3/2021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17A8-0E06-4059-AC45-433E2E67A85D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43689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94003" y="1229929"/>
            <a:ext cx="6732032" cy="848667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88006" y="2243561"/>
            <a:ext cx="5544027" cy="101180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392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785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177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570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6962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355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3747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140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43558-1013-42FA-85C1-A7ECF9E21771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224B1-19BB-435D-889E-ED96D06C4A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133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43558-1013-42FA-85C1-A7ECF9E21771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224B1-19BB-435D-889E-ED96D06C4A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10413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5629" y="2544170"/>
            <a:ext cx="6732032" cy="786346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5629" y="1678089"/>
            <a:ext cx="6732032" cy="866080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3925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2pPr>
            <a:lvl3pPr marL="67851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17767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4pPr>
            <a:lvl5pPr marL="1357022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5pPr>
            <a:lvl6pPr marL="1696277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6pPr>
            <a:lvl7pPr marL="2035533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7pPr>
            <a:lvl8pPr marL="2374788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8pPr>
            <a:lvl9pPr marL="2714043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43558-1013-42FA-85C1-A7ECF9E21771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224B1-19BB-435D-889E-ED96D06C4A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45263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42381" y="533396"/>
            <a:ext cx="3020889" cy="1508538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95270" y="533396"/>
            <a:ext cx="3022265" cy="1508538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43558-1013-42FA-85C1-A7ECF9E21771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224B1-19BB-435D-889E-ED96D06C4A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47810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6002" y="158554"/>
            <a:ext cx="7128034" cy="659871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6002" y="886244"/>
            <a:ext cx="3499392" cy="36934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39256" indent="0">
              <a:buNone/>
              <a:defRPr sz="1500" b="1"/>
            </a:lvl2pPr>
            <a:lvl3pPr marL="678511" indent="0">
              <a:buNone/>
              <a:defRPr sz="1300" b="1"/>
            </a:lvl3pPr>
            <a:lvl4pPr marL="1017767" indent="0">
              <a:buNone/>
              <a:defRPr sz="1200" b="1"/>
            </a:lvl4pPr>
            <a:lvl5pPr marL="1357022" indent="0">
              <a:buNone/>
              <a:defRPr sz="1200" b="1"/>
            </a:lvl5pPr>
            <a:lvl6pPr marL="1696277" indent="0">
              <a:buNone/>
              <a:defRPr sz="1200" b="1"/>
            </a:lvl6pPr>
            <a:lvl7pPr marL="2035533" indent="0">
              <a:buNone/>
              <a:defRPr sz="1200" b="1"/>
            </a:lvl7pPr>
            <a:lvl8pPr marL="2374788" indent="0">
              <a:buNone/>
              <a:defRPr sz="1200" b="1"/>
            </a:lvl8pPr>
            <a:lvl9pPr marL="2714043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96002" y="1255589"/>
            <a:ext cx="3499392" cy="2281137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023273" y="886244"/>
            <a:ext cx="3500767" cy="36934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39256" indent="0">
              <a:buNone/>
              <a:defRPr sz="1500" b="1"/>
            </a:lvl2pPr>
            <a:lvl3pPr marL="678511" indent="0">
              <a:buNone/>
              <a:defRPr sz="1300" b="1"/>
            </a:lvl3pPr>
            <a:lvl4pPr marL="1017767" indent="0">
              <a:buNone/>
              <a:defRPr sz="1200" b="1"/>
            </a:lvl4pPr>
            <a:lvl5pPr marL="1357022" indent="0">
              <a:buNone/>
              <a:defRPr sz="1200" b="1"/>
            </a:lvl5pPr>
            <a:lvl6pPr marL="1696277" indent="0">
              <a:buNone/>
              <a:defRPr sz="1200" b="1"/>
            </a:lvl6pPr>
            <a:lvl7pPr marL="2035533" indent="0">
              <a:buNone/>
              <a:defRPr sz="1200" b="1"/>
            </a:lvl7pPr>
            <a:lvl8pPr marL="2374788" indent="0">
              <a:buNone/>
              <a:defRPr sz="1200" b="1"/>
            </a:lvl8pPr>
            <a:lvl9pPr marL="2714043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023273" y="1255589"/>
            <a:ext cx="3500767" cy="2281137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43558-1013-42FA-85C1-A7ECF9E21771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224B1-19BB-435D-889E-ED96D06C4A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29782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43558-1013-42FA-85C1-A7ECF9E21771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224B1-19BB-435D-889E-ED96D06C4A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356538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43558-1013-42FA-85C1-A7ECF9E21771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224B1-19BB-435D-889E-ED96D06C4A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80559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6002" y="157639"/>
            <a:ext cx="2605638" cy="670869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96518" y="157639"/>
            <a:ext cx="4427521" cy="337908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96002" y="828505"/>
            <a:ext cx="2605638" cy="2708220"/>
          </a:xfrm>
        </p:spPr>
        <p:txBody>
          <a:bodyPr/>
          <a:lstStyle>
            <a:lvl1pPr marL="0" indent="0">
              <a:buNone/>
              <a:defRPr sz="1000"/>
            </a:lvl1pPr>
            <a:lvl2pPr marL="339256" indent="0">
              <a:buNone/>
              <a:defRPr sz="900"/>
            </a:lvl2pPr>
            <a:lvl3pPr marL="678511" indent="0">
              <a:buNone/>
              <a:defRPr sz="700"/>
            </a:lvl3pPr>
            <a:lvl4pPr marL="1017767" indent="0">
              <a:buNone/>
              <a:defRPr sz="700"/>
            </a:lvl4pPr>
            <a:lvl5pPr marL="1357022" indent="0">
              <a:buNone/>
              <a:defRPr sz="700"/>
            </a:lvl5pPr>
            <a:lvl6pPr marL="1696277" indent="0">
              <a:buNone/>
              <a:defRPr sz="700"/>
            </a:lvl6pPr>
            <a:lvl7pPr marL="2035533" indent="0">
              <a:buNone/>
              <a:defRPr sz="700"/>
            </a:lvl7pPr>
            <a:lvl8pPr marL="2374788" indent="0">
              <a:buNone/>
              <a:defRPr sz="700"/>
            </a:lvl8pPr>
            <a:lvl9pPr marL="2714043" indent="0">
              <a:buNone/>
              <a:defRPr sz="7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43558-1013-42FA-85C1-A7ECF9E21771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224B1-19BB-435D-889E-ED96D06C4A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96061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52385" y="2771458"/>
            <a:ext cx="4752023" cy="327186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552385" y="353765"/>
            <a:ext cx="4752023" cy="2375535"/>
          </a:xfrm>
        </p:spPr>
        <p:txBody>
          <a:bodyPr/>
          <a:lstStyle>
            <a:lvl1pPr marL="0" indent="0">
              <a:buNone/>
              <a:defRPr sz="2400"/>
            </a:lvl1pPr>
            <a:lvl2pPr marL="339256" indent="0">
              <a:buNone/>
              <a:defRPr sz="2100"/>
            </a:lvl2pPr>
            <a:lvl3pPr marL="678511" indent="0">
              <a:buNone/>
              <a:defRPr sz="1800"/>
            </a:lvl3pPr>
            <a:lvl4pPr marL="1017767" indent="0">
              <a:buNone/>
              <a:defRPr sz="1500"/>
            </a:lvl4pPr>
            <a:lvl5pPr marL="1357022" indent="0">
              <a:buNone/>
              <a:defRPr sz="1500"/>
            </a:lvl5pPr>
            <a:lvl6pPr marL="1696277" indent="0">
              <a:buNone/>
              <a:defRPr sz="1500"/>
            </a:lvl6pPr>
            <a:lvl7pPr marL="2035533" indent="0">
              <a:buNone/>
              <a:defRPr sz="1500"/>
            </a:lvl7pPr>
            <a:lvl8pPr marL="2374788" indent="0">
              <a:buNone/>
              <a:defRPr sz="1500"/>
            </a:lvl8pPr>
            <a:lvl9pPr marL="2714043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552385" y="3098645"/>
            <a:ext cx="4752023" cy="464659"/>
          </a:xfrm>
        </p:spPr>
        <p:txBody>
          <a:bodyPr/>
          <a:lstStyle>
            <a:lvl1pPr marL="0" indent="0">
              <a:buNone/>
              <a:defRPr sz="1000"/>
            </a:lvl1pPr>
            <a:lvl2pPr marL="339256" indent="0">
              <a:buNone/>
              <a:defRPr sz="900"/>
            </a:lvl2pPr>
            <a:lvl3pPr marL="678511" indent="0">
              <a:buNone/>
              <a:defRPr sz="700"/>
            </a:lvl3pPr>
            <a:lvl4pPr marL="1017767" indent="0">
              <a:buNone/>
              <a:defRPr sz="700"/>
            </a:lvl4pPr>
            <a:lvl5pPr marL="1357022" indent="0">
              <a:buNone/>
              <a:defRPr sz="700"/>
            </a:lvl5pPr>
            <a:lvl6pPr marL="1696277" indent="0">
              <a:buNone/>
              <a:defRPr sz="700"/>
            </a:lvl6pPr>
            <a:lvl7pPr marL="2035533" indent="0">
              <a:buNone/>
              <a:defRPr sz="700"/>
            </a:lvl7pPr>
            <a:lvl8pPr marL="2374788" indent="0">
              <a:buNone/>
              <a:defRPr sz="700"/>
            </a:lvl8pPr>
            <a:lvl9pPr marL="2714043" indent="0">
              <a:buNone/>
              <a:defRPr sz="7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43558-1013-42FA-85C1-A7ECF9E21771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224B1-19BB-435D-889E-ED96D06C4A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558771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43558-1013-42FA-85C1-A7ECF9E21771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224B1-19BB-435D-889E-ED96D06C4A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06886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4778" y="91649"/>
            <a:ext cx="1542757" cy="195028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378" y="91649"/>
            <a:ext cx="4500396" cy="195028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43558-1013-42FA-85C1-A7ECF9E21771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224B1-19BB-435D-889E-ED96D06C4A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43689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6002" y="158554"/>
            <a:ext cx="7128034" cy="659871"/>
          </a:xfrm>
          <a:prstGeom prst="rect">
            <a:avLst/>
          </a:prstGeom>
        </p:spPr>
        <p:txBody>
          <a:bodyPr vert="horz" lIns="67860" tIns="33930" rIns="67860" bIns="3393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6002" y="923820"/>
            <a:ext cx="7128034" cy="2612905"/>
          </a:xfrm>
          <a:prstGeom prst="rect">
            <a:avLst/>
          </a:prstGeom>
        </p:spPr>
        <p:txBody>
          <a:bodyPr vert="horz" lIns="67860" tIns="33930" rIns="67860" bIns="3393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96004" y="3669615"/>
            <a:ext cx="1848009" cy="210792"/>
          </a:xfrm>
          <a:prstGeom prst="rect">
            <a:avLst/>
          </a:prstGeom>
        </p:spPr>
        <p:txBody>
          <a:bodyPr vert="horz" lIns="67860" tIns="33930" rIns="67860" bIns="3393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43558-1013-42FA-85C1-A7ECF9E21771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706013" y="3669615"/>
            <a:ext cx="2508012" cy="210792"/>
          </a:xfrm>
          <a:prstGeom prst="rect">
            <a:avLst/>
          </a:prstGeom>
        </p:spPr>
        <p:txBody>
          <a:bodyPr vert="horz" lIns="67860" tIns="33930" rIns="67860" bIns="3393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5676027" y="3669615"/>
            <a:ext cx="1848009" cy="210792"/>
          </a:xfrm>
          <a:prstGeom prst="rect">
            <a:avLst/>
          </a:prstGeom>
        </p:spPr>
        <p:txBody>
          <a:bodyPr vert="horz" lIns="67860" tIns="33930" rIns="67860" bIns="3393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9224B1-19BB-435D-889E-ED96D06C4A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19684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txStyles>
    <p:titleStyle>
      <a:lvl1pPr algn="ctr" defTabSz="678594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4473" indent="-254473" algn="l" defTabSz="67859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1357" indent="-212060" algn="l" defTabSz="678594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48243" indent="-169648" algn="l" defTabSz="678594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538" indent="-169648" algn="l" defTabSz="678594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6836" indent="-169648" algn="l" defTabSz="678594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66133" indent="-169648" algn="l" defTabSz="678594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05429" indent="-169648" algn="l" defTabSz="678594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44725" indent="-169648" algn="l" defTabSz="678594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884023" indent="-169648" algn="l" defTabSz="678594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7859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39298" algn="l" defTabSz="67859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78594" algn="l" defTabSz="67859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1017891" algn="l" defTabSz="67859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357187" algn="l" defTabSz="67859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96484" algn="l" defTabSz="67859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2035781" algn="l" defTabSz="67859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375077" algn="l" defTabSz="67859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714374" algn="l" defTabSz="67859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6002" y="158554"/>
            <a:ext cx="7128034" cy="659871"/>
          </a:xfrm>
          <a:prstGeom prst="rect">
            <a:avLst/>
          </a:prstGeom>
        </p:spPr>
        <p:txBody>
          <a:bodyPr vert="horz" lIns="67851" tIns="33926" rIns="67851" bIns="33926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6002" y="923820"/>
            <a:ext cx="7128034" cy="2612905"/>
          </a:xfrm>
          <a:prstGeom prst="rect">
            <a:avLst/>
          </a:prstGeom>
        </p:spPr>
        <p:txBody>
          <a:bodyPr vert="horz" lIns="67851" tIns="33926" rIns="67851" bIns="33926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96004" y="3669615"/>
            <a:ext cx="1848009" cy="210792"/>
          </a:xfrm>
          <a:prstGeom prst="rect">
            <a:avLst/>
          </a:prstGeom>
        </p:spPr>
        <p:txBody>
          <a:bodyPr vert="horz" lIns="67851" tIns="33926" rIns="67851" bIns="33926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43558-1013-42FA-85C1-A7ECF9E21771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706013" y="3669615"/>
            <a:ext cx="2508012" cy="210792"/>
          </a:xfrm>
          <a:prstGeom prst="rect">
            <a:avLst/>
          </a:prstGeom>
        </p:spPr>
        <p:txBody>
          <a:bodyPr vert="horz" lIns="67851" tIns="33926" rIns="67851" bIns="33926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5676027" y="3669615"/>
            <a:ext cx="1848009" cy="210792"/>
          </a:xfrm>
          <a:prstGeom prst="rect">
            <a:avLst/>
          </a:prstGeom>
        </p:spPr>
        <p:txBody>
          <a:bodyPr vert="horz" lIns="67851" tIns="33926" rIns="67851" bIns="33926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9224B1-19BB-435D-889E-ED96D06C4A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19684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txStyles>
    <p:titleStyle>
      <a:lvl1pPr algn="ctr" defTabSz="678511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4442" indent="-254442" algn="l" defTabSz="67851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1290" indent="-212034" algn="l" defTabSz="678511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48139" indent="-169627" algn="l" defTabSz="678511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393" indent="-169627" algn="l" defTabSz="678511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6650" indent="-169627" algn="l" defTabSz="678511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65905" indent="-169627" algn="l" defTabSz="678511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05160" indent="-169627" algn="l" defTabSz="678511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44415" indent="-169627" algn="l" defTabSz="678511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883671" indent="-169627" algn="l" defTabSz="678511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7851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39256" algn="l" defTabSz="67851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78511" algn="l" defTabSz="67851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1017767" algn="l" defTabSz="67851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357022" algn="l" defTabSz="67851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96277" algn="l" defTabSz="67851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2035533" algn="l" defTabSz="67851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374788" algn="l" defTabSz="67851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714043" algn="l" defTabSz="67851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wmf"/><Relationship Id="rId7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3.jpeg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10" Type="http://schemas.openxmlformats.org/officeDocument/2006/relationships/image" Target="../media/image32.jpeg"/><Relationship Id="rId4" Type="http://schemas.openxmlformats.org/officeDocument/2006/relationships/image" Target="../media/image26.jpeg"/><Relationship Id="rId9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emf"/><Relationship Id="rId3" Type="http://schemas.openxmlformats.org/officeDocument/2006/relationships/image" Target="../media/image33.emf"/><Relationship Id="rId7" Type="http://schemas.openxmlformats.org/officeDocument/2006/relationships/image" Target="../media/image37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6.emf"/><Relationship Id="rId5" Type="http://schemas.openxmlformats.org/officeDocument/2006/relationships/image" Target="../media/image35.emf"/><Relationship Id="rId4" Type="http://schemas.openxmlformats.org/officeDocument/2006/relationships/image" Target="../media/image34.e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CustomShape 1"/>
          <p:cNvSpPr/>
          <p:nvPr/>
        </p:nvSpPr>
        <p:spPr>
          <a:xfrm>
            <a:off x="576001" y="481598"/>
            <a:ext cx="6718320" cy="215444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1400" spc="-1">
                <a:solidFill>
                  <a:srgbClr val="000000"/>
                </a:solidFill>
                <a:latin typeface="Times New Roman"/>
              </a:rPr>
              <a:t>ГБОУ РК «Специальная (коррекционная) общеобразовательная школа-интернат № 23»</a:t>
            </a:r>
            <a:endParaRPr lang="ru-RU" sz="1400" spc="-1">
              <a:latin typeface="Arial"/>
            </a:endParaRPr>
          </a:p>
        </p:txBody>
      </p:sp>
      <p:sp>
        <p:nvSpPr>
          <p:cNvPr id="93" name="CustomShape 2"/>
          <p:cNvSpPr/>
          <p:nvPr/>
        </p:nvSpPr>
        <p:spPr>
          <a:xfrm>
            <a:off x="504000" y="1109044"/>
            <a:ext cx="7127280" cy="166199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3600" b="1" spc="-1">
                <a:solidFill>
                  <a:srgbClr val="404040"/>
                </a:solidFill>
                <a:latin typeface="Times New Roman"/>
              </a:rPr>
              <a:t>Активные методы обучения </a:t>
            </a:r>
            <a:br/>
            <a:r>
              <a:rPr lang="ru-RU" sz="2400" b="1" spc="-1">
                <a:solidFill>
                  <a:srgbClr val="404040"/>
                </a:solidFill>
                <a:latin typeface="Times New Roman"/>
              </a:rPr>
              <a:t>на уроках химии как способ повышения эффективности образовательного процесса со слабоуспевающими</a:t>
            </a:r>
            <a:endParaRPr lang="ru-RU" sz="2400" spc="-1">
              <a:latin typeface="Arial"/>
            </a:endParaRPr>
          </a:p>
        </p:txBody>
      </p:sp>
      <p:sp>
        <p:nvSpPr>
          <p:cNvPr id="94" name="CustomShape 3"/>
          <p:cNvSpPr/>
          <p:nvPr/>
        </p:nvSpPr>
        <p:spPr>
          <a:xfrm>
            <a:off x="1800000" y="3083400"/>
            <a:ext cx="6027840" cy="33709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9989" tIns="44995" rIns="89989" bIns="44995">
            <a:spAutoFit/>
          </a:bodyPr>
          <a:lstStyle/>
          <a:p>
            <a:pPr algn="r">
              <a:lnSpc>
                <a:spcPct val="100000"/>
              </a:lnSpc>
            </a:pPr>
            <a:r>
              <a:rPr lang="ru-RU" sz="1600" spc="-1">
                <a:solidFill>
                  <a:srgbClr val="000000"/>
                </a:solidFill>
                <a:latin typeface="Times New Roman"/>
              </a:rPr>
              <a:t>Учитель химии школы-интерната № 23 Якушева Ю.С</a:t>
            </a:r>
            <a:endParaRPr lang="ru-RU" sz="1600" spc="-1">
              <a:latin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CustomShape 1"/>
          <p:cNvSpPr/>
          <p:nvPr/>
        </p:nvSpPr>
        <p:spPr>
          <a:xfrm>
            <a:off x="352620" y="1356885"/>
            <a:ext cx="7127280" cy="2358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rmAutofit fontScale="95500"/>
          </a:bodyPr>
          <a:lstStyle/>
          <a:p>
            <a:pPr marL="431947" indent="-3236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pc="-1" dirty="0">
                <a:solidFill>
                  <a:srgbClr val="000000"/>
                </a:solidFill>
                <a:latin typeface="Times New Roman"/>
              </a:rPr>
              <a:t>Создать атмосферу поиска;</a:t>
            </a:r>
            <a:endParaRPr lang="ru-RU" spc="-1" dirty="0">
              <a:latin typeface="Arial"/>
            </a:endParaRPr>
          </a:p>
          <a:p>
            <a:pPr marL="431947" indent="-3236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pc="-1" dirty="0">
                <a:solidFill>
                  <a:srgbClr val="000000"/>
                </a:solidFill>
                <a:latin typeface="Times New Roman"/>
              </a:rPr>
              <a:t>Выстраивать диалоговое общение с учениками;</a:t>
            </a:r>
            <a:endParaRPr lang="ru-RU" spc="-1" dirty="0">
              <a:latin typeface="Arial"/>
            </a:endParaRPr>
          </a:p>
          <a:p>
            <a:pPr marL="431947" indent="-3236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pc="-1" dirty="0">
                <a:solidFill>
                  <a:srgbClr val="000000"/>
                </a:solidFill>
                <a:latin typeface="Times New Roman"/>
              </a:rPr>
              <a:t>Провоцировать появление вопросов и желание найти ответы;</a:t>
            </a:r>
            <a:endParaRPr lang="ru-RU" spc="-1" dirty="0">
              <a:latin typeface="Arial"/>
            </a:endParaRPr>
          </a:p>
          <a:p>
            <a:pPr marL="431947" indent="-3236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pc="-1" dirty="0">
                <a:solidFill>
                  <a:srgbClr val="000000"/>
                </a:solidFill>
                <a:latin typeface="Times New Roman"/>
              </a:rPr>
              <a:t>Выстраивать доверительные отношения;</a:t>
            </a:r>
            <a:endParaRPr lang="ru-RU" spc="-1" dirty="0">
              <a:latin typeface="Arial"/>
            </a:endParaRPr>
          </a:p>
          <a:p>
            <a:pPr marL="431947" indent="-3236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pc="-1" dirty="0">
                <a:solidFill>
                  <a:srgbClr val="000000"/>
                </a:solidFill>
                <a:latin typeface="Times New Roman"/>
              </a:rPr>
              <a:t>Учитывать интересы мотивации ребенка;</a:t>
            </a:r>
            <a:endParaRPr lang="ru-RU" spc="-1" dirty="0">
              <a:latin typeface="Arial"/>
            </a:endParaRPr>
          </a:p>
          <a:p>
            <a:pPr marL="431947" indent="-3236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pc="-1" dirty="0">
                <a:solidFill>
                  <a:srgbClr val="000000"/>
                </a:solidFill>
                <a:latin typeface="Times New Roman"/>
              </a:rPr>
              <a:t>Давать право учащимся на принятие значимых решений;</a:t>
            </a:r>
            <a:endParaRPr lang="ru-RU" spc="-1" dirty="0">
              <a:latin typeface="Arial"/>
            </a:endParaRPr>
          </a:p>
          <a:p>
            <a:pPr marL="431947" indent="-3236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pc="-1" dirty="0">
                <a:solidFill>
                  <a:srgbClr val="000000"/>
                </a:solidFill>
                <a:latin typeface="Times New Roman"/>
              </a:rPr>
              <a:t>Развивать «открытое мышление».</a:t>
            </a:r>
            <a:endParaRPr lang="ru-RU" spc="-1" dirty="0">
              <a:latin typeface="Arial"/>
            </a:endParaRPr>
          </a:p>
        </p:txBody>
      </p:sp>
      <p:sp>
        <p:nvSpPr>
          <p:cNvPr id="96" name="CustomShape 2"/>
          <p:cNvSpPr/>
          <p:nvPr/>
        </p:nvSpPr>
        <p:spPr>
          <a:xfrm>
            <a:off x="128880" y="288000"/>
            <a:ext cx="7574760" cy="46020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9989" tIns="44995" rIns="89989" bIns="44995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2400" b="1" spc="-1">
                <a:solidFill>
                  <a:srgbClr val="404040"/>
                </a:solidFill>
                <a:latin typeface="Times New Roman"/>
              </a:rPr>
              <a:t>Роль учителя в условиях реализации ФГОС</a:t>
            </a:r>
            <a:endParaRPr lang="ru-RU" sz="2400" spc="-1">
              <a:latin typeface="Arial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2878" y="2267644"/>
            <a:ext cx="1640762" cy="13035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CustomShape 1"/>
          <p:cNvSpPr/>
          <p:nvPr/>
        </p:nvSpPr>
        <p:spPr>
          <a:xfrm>
            <a:off x="288001" y="1008000"/>
            <a:ext cx="7127280" cy="2862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rmAutofit/>
          </a:bodyPr>
          <a:lstStyle/>
          <a:p>
            <a:pPr marL="431947" indent="-323600">
              <a:lnSpc>
                <a:spcPct val="80000"/>
              </a:lnSpc>
              <a:spcBef>
                <a:spcPts val="439"/>
              </a:spcBef>
              <a:spcAft>
                <a:spcPts val="300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spc="-1" dirty="0">
                <a:solidFill>
                  <a:srgbClr val="000000"/>
                </a:solidFill>
                <a:latin typeface="Times New Roman"/>
              </a:rPr>
              <a:t>- формирование УУД обучающихся посредством                     реализации активных форм обучения.</a:t>
            </a:r>
            <a:endParaRPr lang="ru-RU" sz="2000" spc="-1" dirty="0">
              <a:latin typeface="Arial"/>
            </a:endParaRPr>
          </a:p>
          <a:p>
            <a:pPr marL="431947" indent="-323600">
              <a:lnSpc>
                <a:spcPct val="80000"/>
              </a:lnSpc>
              <a:spcBef>
                <a:spcPts val="439"/>
              </a:spcBef>
              <a:spcAft>
                <a:spcPts val="300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600" spc="-1" dirty="0">
                <a:solidFill>
                  <a:srgbClr val="000000"/>
                </a:solidFill>
                <a:latin typeface="Times New Roman"/>
              </a:rPr>
              <a:t>Задачи: </a:t>
            </a:r>
            <a:endParaRPr lang="ru-RU" sz="2600" spc="-1" dirty="0">
              <a:latin typeface="Arial"/>
            </a:endParaRPr>
          </a:p>
          <a:p>
            <a:pPr marL="431947" indent="-323600">
              <a:lnSpc>
                <a:spcPts val="3121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spc="-1" dirty="0">
                <a:solidFill>
                  <a:srgbClr val="000000"/>
                </a:solidFill>
                <a:latin typeface="Times New Roman"/>
              </a:rPr>
              <a:t>систематизировать применение активных методов обучения (АМО) с учетом  возрастных особенностей;</a:t>
            </a:r>
            <a:endParaRPr lang="ru-RU" sz="2000" spc="-1" dirty="0">
              <a:latin typeface="Arial"/>
            </a:endParaRPr>
          </a:p>
          <a:p>
            <a:pPr marL="431947" indent="-323600">
              <a:lnSpc>
                <a:spcPct val="80000"/>
              </a:lnSpc>
              <a:spcBef>
                <a:spcPts val="439"/>
              </a:spcBef>
              <a:spcAft>
                <a:spcPts val="300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spc="-1" dirty="0">
                <a:solidFill>
                  <a:srgbClr val="000000"/>
                </a:solidFill>
                <a:latin typeface="Times New Roman"/>
              </a:rPr>
              <a:t>Применять на практике учебные исследования на разных уровнях обучения.</a:t>
            </a:r>
            <a:endParaRPr lang="ru-RU" sz="2000" spc="-1" dirty="0">
              <a:latin typeface="Arial"/>
            </a:endParaRPr>
          </a:p>
        </p:txBody>
      </p:sp>
      <p:sp>
        <p:nvSpPr>
          <p:cNvPr id="98" name="CustomShape 2"/>
          <p:cNvSpPr/>
          <p:nvPr/>
        </p:nvSpPr>
        <p:spPr>
          <a:xfrm>
            <a:off x="128880" y="288000"/>
            <a:ext cx="7574760" cy="42942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9989" tIns="44995" rIns="89989" bIns="44995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2200" b="1" spc="-1">
                <a:solidFill>
                  <a:srgbClr val="404040"/>
                </a:solidFill>
                <a:latin typeface="Times New Roman"/>
              </a:rPr>
              <a:t>Цель профессиональной деятельности:</a:t>
            </a:r>
            <a:endParaRPr lang="ru-RU" sz="2200" spc="-1">
              <a:latin typeface="Arial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0259" y="651669"/>
            <a:ext cx="1731963" cy="1335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CustomShape 1"/>
          <p:cNvSpPr/>
          <p:nvPr/>
        </p:nvSpPr>
        <p:spPr>
          <a:xfrm>
            <a:off x="288001" y="953280"/>
            <a:ext cx="7127280" cy="2358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rmAutofit/>
          </a:bodyPr>
          <a:lstStyle/>
          <a:p>
            <a:pPr marL="431947" indent="-323600" algn="just">
              <a:spcBef>
                <a:spcPts val="479"/>
              </a:spcBef>
              <a:spcAft>
                <a:spcPts val="300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200" spc="-1" dirty="0">
                <a:solidFill>
                  <a:srgbClr val="000000"/>
                </a:solidFill>
                <a:latin typeface="Times New Roman"/>
              </a:rPr>
              <a:t>это система методов, обеспечивающих активность и разнообразие мыслительной и практической деятельности учащихся в процессе освоения учебного материала. </a:t>
            </a:r>
            <a:endParaRPr lang="ru-RU" sz="2200" spc="-1" dirty="0">
              <a:latin typeface="Arial"/>
            </a:endParaRPr>
          </a:p>
          <a:p>
            <a:pPr>
              <a:spcBef>
                <a:spcPts val="519"/>
              </a:spcBef>
              <a:spcAft>
                <a:spcPts val="300"/>
              </a:spcAft>
            </a:pPr>
            <a:endParaRPr lang="ru-RU" sz="2200" spc="-1" dirty="0">
              <a:latin typeface="Arial"/>
            </a:endParaRPr>
          </a:p>
          <a:p>
            <a:pPr marL="431947" indent="-323600" algn="r">
              <a:spcBef>
                <a:spcPts val="519"/>
              </a:spcBef>
              <a:spcAft>
                <a:spcPts val="300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400" spc="-1" dirty="0">
                <a:solidFill>
                  <a:srgbClr val="000000"/>
                </a:solidFill>
                <a:latin typeface="Times New Roman"/>
              </a:rPr>
              <a:t>Глоссарий. Федеральный  портал «Российское образование»</a:t>
            </a:r>
            <a:endParaRPr lang="ru-RU" sz="1400" spc="-1" dirty="0">
              <a:latin typeface="Arial"/>
            </a:endParaRPr>
          </a:p>
        </p:txBody>
      </p:sp>
      <p:sp>
        <p:nvSpPr>
          <p:cNvPr id="100" name="CustomShape 2"/>
          <p:cNvSpPr/>
          <p:nvPr/>
        </p:nvSpPr>
        <p:spPr>
          <a:xfrm>
            <a:off x="128880" y="288000"/>
            <a:ext cx="7574760" cy="46020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9989" tIns="44995" rIns="89989" bIns="44995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2400" b="1" spc="-1">
                <a:solidFill>
                  <a:srgbClr val="404040"/>
                </a:solidFill>
                <a:latin typeface="Times New Roman"/>
              </a:rPr>
              <a:t>Активные методы обучения</a:t>
            </a:r>
            <a:endParaRPr lang="ru-RU" sz="2400" spc="-1">
              <a:latin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CustomShape 1"/>
          <p:cNvSpPr/>
          <p:nvPr/>
        </p:nvSpPr>
        <p:spPr>
          <a:xfrm>
            <a:off x="288001" y="1241280"/>
            <a:ext cx="7127280" cy="2358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rmAutofit fontScale="86500" lnSpcReduction="10000"/>
          </a:bodyPr>
          <a:lstStyle/>
          <a:p>
            <a:pPr algn="just">
              <a:spcBef>
                <a:spcPts val="479"/>
              </a:spcBef>
              <a:spcAft>
                <a:spcPts val="300"/>
              </a:spcAft>
            </a:pPr>
            <a:endParaRPr lang="ru-RU" spc="-1" dirty="0">
              <a:latin typeface="Arial"/>
            </a:endParaRPr>
          </a:p>
          <a:p>
            <a:pPr marL="342900" indent="-342900" algn="just">
              <a:lnSpc>
                <a:spcPct val="100000"/>
              </a:lnSpc>
              <a:buFont typeface="Arial" pitchFamily="34" charset="0"/>
              <a:buChar char="•"/>
            </a:pPr>
            <a:r>
              <a:rPr lang="ru-RU" sz="2200" spc="-1" dirty="0">
                <a:solidFill>
                  <a:srgbClr val="000000"/>
                </a:solidFill>
                <a:latin typeface="Times New Roman"/>
              </a:rPr>
              <a:t>в начале урока необходимо создать ситуацию успеха;</a:t>
            </a:r>
            <a:endParaRPr lang="ru-RU" sz="2200" spc="-1" dirty="0">
              <a:latin typeface="Arial"/>
            </a:endParaRPr>
          </a:p>
          <a:p>
            <a:pPr marL="342900" indent="-342900" algn="just">
              <a:lnSpc>
                <a:spcPct val="100000"/>
              </a:lnSpc>
              <a:buFont typeface="Arial" pitchFamily="34" charset="0"/>
              <a:buChar char="•"/>
            </a:pPr>
            <a:r>
              <a:rPr lang="ru-RU" sz="2200" spc="-1" dirty="0">
                <a:solidFill>
                  <a:srgbClr val="000000"/>
                </a:solidFill>
                <a:latin typeface="Times New Roman"/>
              </a:rPr>
              <a:t>между обучающимися должен происходить активный  обмен знаниями, идеями, способами деятельности;</a:t>
            </a:r>
            <a:endParaRPr lang="ru-RU" sz="2200" spc="-1" dirty="0">
              <a:latin typeface="Arial"/>
            </a:endParaRPr>
          </a:p>
          <a:p>
            <a:pPr marL="342900" indent="-342900" algn="just">
              <a:lnSpc>
                <a:spcPct val="100000"/>
              </a:lnSpc>
              <a:buFont typeface="Arial" pitchFamily="34" charset="0"/>
              <a:buChar char="•"/>
            </a:pPr>
            <a:r>
              <a:rPr lang="ru-RU" sz="2200" spc="-1" dirty="0">
                <a:solidFill>
                  <a:srgbClr val="000000"/>
                </a:solidFill>
                <a:latin typeface="Times New Roman"/>
              </a:rPr>
              <a:t>целесообразно использовать технологию групповой работы;</a:t>
            </a:r>
            <a:endParaRPr lang="ru-RU" sz="2200" spc="-1" dirty="0">
              <a:latin typeface="Arial"/>
            </a:endParaRPr>
          </a:p>
          <a:p>
            <a:pPr marL="342900" indent="-342900" algn="just">
              <a:lnSpc>
                <a:spcPct val="100000"/>
              </a:lnSpc>
              <a:buFont typeface="Arial" pitchFamily="34" charset="0"/>
              <a:buChar char="•"/>
            </a:pPr>
            <a:r>
              <a:rPr lang="ru-RU" sz="2200" spc="-1" dirty="0">
                <a:solidFill>
                  <a:srgbClr val="000000"/>
                </a:solidFill>
                <a:latin typeface="Times New Roman"/>
              </a:rPr>
              <a:t>на этапе решения практической задачи желательно использовать активные методы обучения;</a:t>
            </a:r>
            <a:endParaRPr lang="ru-RU" sz="2200" spc="-1" dirty="0">
              <a:latin typeface="Arial"/>
            </a:endParaRPr>
          </a:p>
          <a:p>
            <a:pPr marL="342900" indent="-342900" algn="just">
              <a:lnSpc>
                <a:spcPct val="100000"/>
              </a:lnSpc>
              <a:buFont typeface="Arial" pitchFamily="34" charset="0"/>
              <a:buChar char="•"/>
            </a:pPr>
            <a:r>
              <a:rPr lang="ru-RU" sz="2200" spc="-1" dirty="0">
                <a:solidFill>
                  <a:srgbClr val="000000"/>
                </a:solidFill>
                <a:latin typeface="Times New Roman"/>
              </a:rPr>
              <a:t>наличие оборудования и материалов, необходимых для проведения лабораторных исследований.</a:t>
            </a:r>
            <a:endParaRPr lang="ru-RU" sz="2200" spc="-1" dirty="0">
              <a:latin typeface="Arial"/>
            </a:endParaRPr>
          </a:p>
        </p:txBody>
      </p:sp>
      <p:sp>
        <p:nvSpPr>
          <p:cNvPr id="102" name="CustomShape 2"/>
          <p:cNvSpPr/>
          <p:nvPr/>
        </p:nvSpPr>
        <p:spPr>
          <a:xfrm>
            <a:off x="1583755" y="288000"/>
            <a:ext cx="6119884" cy="138353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89989" tIns="44995" rIns="89989" bIns="44995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2000" spc="-1" dirty="0">
                <a:solidFill>
                  <a:srgbClr val="404040"/>
                </a:solidFill>
                <a:latin typeface="Times New Roman"/>
              </a:rPr>
              <a:t>Для эффективного использования активных методов обучения на занятиях необходимо выполнение условий:</a:t>
            </a:r>
            <a:endParaRPr lang="ru-RU" sz="2000" spc="-1" dirty="0">
              <a:latin typeface="Arial"/>
            </a:endParaRPr>
          </a:p>
          <a:p>
            <a:pPr algn="ctr">
              <a:lnSpc>
                <a:spcPct val="100000"/>
              </a:lnSpc>
            </a:pPr>
            <a:endParaRPr lang="ru-RU" sz="2400" spc="-1" dirty="0">
              <a:latin typeface="Arial"/>
            </a:endParaRPr>
          </a:p>
        </p:txBody>
      </p:sp>
      <p:sp>
        <p:nvSpPr>
          <p:cNvPr id="2" name="AutoShape 2" descr="https://thumbs.dreamstime.com/b/chemist-2742653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43" name="Picture 3" descr="C:\Users\yus\Desktop\1 Elcizc3rR5KFmpE9dllkcQ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07404"/>
            <a:ext cx="1331540" cy="1331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CustomShape 1"/>
          <p:cNvSpPr/>
          <p:nvPr/>
        </p:nvSpPr>
        <p:spPr>
          <a:xfrm>
            <a:off x="128880" y="288000"/>
            <a:ext cx="7574760" cy="46020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9989" tIns="44995" rIns="89989" bIns="44995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2400" b="1" spc="-1">
                <a:solidFill>
                  <a:srgbClr val="404040"/>
                </a:solidFill>
                <a:latin typeface="Times New Roman"/>
              </a:rPr>
              <a:t>Исследовательская деятельность</a:t>
            </a:r>
            <a:endParaRPr lang="ru-RU" sz="2400" spc="-1">
              <a:latin typeface="Arial"/>
            </a:endParaRPr>
          </a:p>
        </p:txBody>
      </p:sp>
      <p:pic>
        <p:nvPicPr>
          <p:cNvPr id="104" name="Picture 2"/>
          <p:cNvPicPr/>
          <p:nvPr/>
        </p:nvPicPr>
        <p:blipFill>
          <a:blip r:embed="rId3"/>
          <a:stretch/>
        </p:blipFill>
        <p:spPr>
          <a:xfrm>
            <a:off x="123480" y="864000"/>
            <a:ext cx="2252160" cy="1258920"/>
          </a:xfrm>
          <a:prstGeom prst="rect">
            <a:avLst/>
          </a:prstGeom>
          <a:ln>
            <a:noFill/>
          </a:ln>
        </p:spPr>
      </p:pic>
      <p:pic>
        <p:nvPicPr>
          <p:cNvPr id="105" name="Объект 5"/>
          <p:cNvPicPr/>
          <p:nvPr/>
        </p:nvPicPr>
        <p:blipFill>
          <a:blip r:embed="rId4"/>
          <a:stretch/>
        </p:blipFill>
        <p:spPr>
          <a:xfrm>
            <a:off x="432000" y="1800000"/>
            <a:ext cx="2231640" cy="16808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6" name="Picture 10"/>
          <p:cNvPicPr/>
          <p:nvPr/>
        </p:nvPicPr>
        <p:blipFill>
          <a:blip r:embed="rId5"/>
          <a:stretch/>
        </p:blipFill>
        <p:spPr>
          <a:xfrm>
            <a:off x="2718360" y="1800000"/>
            <a:ext cx="1529280" cy="2039760"/>
          </a:xfrm>
          <a:prstGeom prst="rect">
            <a:avLst/>
          </a:prstGeom>
          <a:ln>
            <a:noFill/>
          </a:ln>
        </p:spPr>
      </p:pic>
      <p:pic>
        <p:nvPicPr>
          <p:cNvPr id="107" name="Picture 14"/>
          <p:cNvPicPr/>
          <p:nvPr/>
        </p:nvPicPr>
        <p:blipFill>
          <a:blip r:embed="rId6"/>
          <a:stretch/>
        </p:blipFill>
        <p:spPr>
          <a:xfrm>
            <a:off x="3743995" y="739260"/>
            <a:ext cx="2534760" cy="1901160"/>
          </a:xfrm>
          <a:prstGeom prst="rect">
            <a:avLst/>
          </a:prstGeom>
          <a:ln>
            <a:noFill/>
          </a:ln>
        </p:spPr>
      </p:pic>
      <p:pic>
        <p:nvPicPr>
          <p:cNvPr id="108" name="Объект 6"/>
          <p:cNvPicPr/>
          <p:nvPr/>
        </p:nvPicPr>
        <p:blipFill>
          <a:blip r:embed="rId7"/>
          <a:stretch/>
        </p:blipFill>
        <p:spPr>
          <a:xfrm>
            <a:off x="6192000" y="2088000"/>
            <a:ext cx="1583640" cy="1759680"/>
          </a:xfrm>
          <a:prstGeom prst="rect">
            <a:avLst/>
          </a:prstGeom>
          <a:ln>
            <a:noFill/>
          </a:ln>
        </p:spPr>
      </p:pic>
      <p:pic>
        <p:nvPicPr>
          <p:cNvPr id="4098" name="Picture 2" descr="C:\Users\yus\Desktop\Документы\112___10\Новая папка (2)\IMG_0546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8820" y="832700"/>
            <a:ext cx="1423823" cy="1067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CustomShape 1"/>
          <p:cNvSpPr/>
          <p:nvPr/>
        </p:nvSpPr>
        <p:spPr>
          <a:xfrm>
            <a:off x="128880" y="288000"/>
            <a:ext cx="7574760" cy="46020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9989" tIns="44995" rIns="89989" bIns="44995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2400" b="1" spc="-1">
                <a:solidFill>
                  <a:srgbClr val="404040"/>
                </a:solidFill>
                <a:latin typeface="Times New Roman"/>
              </a:rPr>
              <a:t>Исследовательская деятельность</a:t>
            </a:r>
            <a:endParaRPr lang="ru-RU" sz="2400" spc="-1">
              <a:latin typeface="Arial"/>
            </a:endParaRPr>
          </a:p>
        </p:txBody>
      </p:sp>
      <p:pic>
        <p:nvPicPr>
          <p:cNvPr id="110" name="Picture 16"/>
          <p:cNvPicPr/>
          <p:nvPr/>
        </p:nvPicPr>
        <p:blipFill>
          <a:blip r:embed="rId3"/>
          <a:stretch/>
        </p:blipFill>
        <p:spPr>
          <a:xfrm>
            <a:off x="432000" y="1656000"/>
            <a:ext cx="2879640" cy="2158920"/>
          </a:xfrm>
          <a:prstGeom prst="rect">
            <a:avLst/>
          </a:prstGeom>
          <a:ln>
            <a:noFill/>
          </a:ln>
        </p:spPr>
      </p:pic>
      <p:pic>
        <p:nvPicPr>
          <p:cNvPr id="111" name="Picture 2"/>
          <p:cNvPicPr/>
          <p:nvPr/>
        </p:nvPicPr>
        <p:blipFill>
          <a:blip r:embed="rId4"/>
          <a:stretch/>
        </p:blipFill>
        <p:spPr>
          <a:xfrm>
            <a:off x="432000" y="682560"/>
            <a:ext cx="2879640" cy="1621080"/>
          </a:xfrm>
          <a:prstGeom prst="rect">
            <a:avLst/>
          </a:prstGeom>
          <a:ln>
            <a:noFill/>
          </a:ln>
        </p:spPr>
      </p:pic>
      <p:pic>
        <p:nvPicPr>
          <p:cNvPr id="112" name="Picture 11"/>
          <p:cNvPicPr/>
          <p:nvPr/>
        </p:nvPicPr>
        <p:blipFill>
          <a:blip r:embed="rId5"/>
          <a:stretch/>
        </p:blipFill>
        <p:spPr>
          <a:xfrm>
            <a:off x="4573801" y="720000"/>
            <a:ext cx="2265840" cy="3023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CustomShape 1"/>
          <p:cNvSpPr/>
          <p:nvPr/>
        </p:nvSpPr>
        <p:spPr>
          <a:xfrm>
            <a:off x="128880" y="288000"/>
            <a:ext cx="7574760" cy="46020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9989" tIns="44995" rIns="89989" bIns="44995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2400" b="1" spc="-1">
                <a:solidFill>
                  <a:srgbClr val="404040"/>
                </a:solidFill>
                <a:latin typeface="Times New Roman"/>
              </a:rPr>
              <a:t>Исследовательская деятельность</a:t>
            </a:r>
            <a:endParaRPr lang="ru-RU" sz="2400" spc="-1">
              <a:latin typeface="Arial"/>
            </a:endParaRPr>
          </a:p>
        </p:txBody>
      </p:sp>
      <p:pic>
        <p:nvPicPr>
          <p:cNvPr id="114" name="Picture 7"/>
          <p:cNvPicPr/>
          <p:nvPr/>
        </p:nvPicPr>
        <p:blipFill>
          <a:blip r:embed="rId3"/>
          <a:stretch/>
        </p:blipFill>
        <p:spPr>
          <a:xfrm>
            <a:off x="216001" y="1512000"/>
            <a:ext cx="1727640" cy="2304720"/>
          </a:xfrm>
          <a:prstGeom prst="rect">
            <a:avLst/>
          </a:prstGeom>
          <a:ln>
            <a:noFill/>
          </a:ln>
        </p:spPr>
      </p:pic>
      <p:pic>
        <p:nvPicPr>
          <p:cNvPr id="115" name="Picture 4"/>
          <p:cNvPicPr/>
          <p:nvPr/>
        </p:nvPicPr>
        <p:blipFill>
          <a:blip r:embed="rId4"/>
          <a:stretch/>
        </p:blipFill>
        <p:spPr>
          <a:xfrm>
            <a:off x="1944000" y="2484720"/>
            <a:ext cx="2364840" cy="1330920"/>
          </a:xfrm>
          <a:prstGeom prst="rect">
            <a:avLst/>
          </a:prstGeom>
          <a:ln>
            <a:noFill/>
          </a:ln>
        </p:spPr>
      </p:pic>
      <p:pic>
        <p:nvPicPr>
          <p:cNvPr id="116" name="Picture 3"/>
          <p:cNvPicPr/>
          <p:nvPr/>
        </p:nvPicPr>
        <p:blipFill>
          <a:blip r:embed="rId5"/>
          <a:stretch/>
        </p:blipFill>
        <p:spPr>
          <a:xfrm>
            <a:off x="2354760" y="741600"/>
            <a:ext cx="2324880" cy="1301400"/>
          </a:xfrm>
          <a:prstGeom prst="rect">
            <a:avLst/>
          </a:prstGeom>
          <a:ln>
            <a:noFill/>
          </a:ln>
        </p:spPr>
      </p:pic>
      <p:pic>
        <p:nvPicPr>
          <p:cNvPr id="117" name="Picture 6"/>
          <p:cNvPicPr/>
          <p:nvPr/>
        </p:nvPicPr>
        <p:blipFill>
          <a:blip r:embed="rId6"/>
          <a:stretch/>
        </p:blipFill>
        <p:spPr>
          <a:xfrm>
            <a:off x="6561720" y="2170081"/>
            <a:ext cx="1244160" cy="1655640"/>
          </a:xfrm>
          <a:prstGeom prst="rect">
            <a:avLst/>
          </a:prstGeom>
          <a:ln>
            <a:noFill/>
          </a:ln>
        </p:spPr>
      </p:pic>
      <p:pic>
        <p:nvPicPr>
          <p:cNvPr id="118" name="Picture 8"/>
          <p:cNvPicPr/>
          <p:nvPr/>
        </p:nvPicPr>
        <p:blipFill>
          <a:blip r:embed="rId7"/>
          <a:stretch/>
        </p:blipFill>
        <p:spPr>
          <a:xfrm>
            <a:off x="4680001" y="741600"/>
            <a:ext cx="1872000" cy="24980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CustomShape 1"/>
          <p:cNvSpPr/>
          <p:nvPr/>
        </p:nvSpPr>
        <p:spPr>
          <a:xfrm>
            <a:off x="128880" y="288000"/>
            <a:ext cx="7574760" cy="46020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9989" tIns="44995" rIns="89989" bIns="44995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2400" b="1" spc="-1">
                <a:solidFill>
                  <a:srgbClr val="404040"/>
                </a:solidFill>
                <a:latin typeface="Times New Roman"/>
              </a:rPr>
              <a:t>Учебная дискуссия</a:t>
            </a:r>
            <a:endParaRPr lang="ru-RU" sz="2400" spc="-1">
              <a:latin typeface="Arial"/>
            </a:endParaRPr>
          </a:p>
        </p:txBody>
      </p:sp>
      <p:sp>
        <p:nvSpPr>
          <p:cNvPr id="120" name="CustomShape 2"/>
          <p:cNvSpPr/>
          <p:nvPr/>
        </p:nvSpPr>
        <p:spPr>
          <a:xfrm>
            <a:off x="460375" y="1187524"/>
            <a:ext cx="7127280" cy="2296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rmAutofit fontScale="46000" lnSpcReduction="20000"/>
          </a:bodyPr>
          <a:lstStyle/>
          <a:p>
            <a:pPr algn="just">
              <a:spcBef>
                <a:spcPts val="479"/>
              </a:spcBef>
              <a:spcAft>
                <a:spcPts val="300"/>
              </a:spcAft>
              <a:buClr>
                <a:srgbClr val="000000"/>
              </a:buClr>
              <a:buSzPct val="45000"/>
            </a:pPr>
            <a:r>
              <a:rPr lang="ru-RU" sz="3500" spc="-1" dirty="0">
                <a:solidFill>
                  <a:srgbClr val="000000"/>
                </a:solidFill>
                <a:latin typeface="Times New Roman"/>
                <a:ea typeface="Times New Roman"/>
              </a:rPr>
              <a:t>- образуется, как процесс диалогического общения участников, в ходе которого происходит формирование практического опыта совместного участия в обсуждении и разрешении теоретических и практических проблем.</a:t>
            </a:r>
            <a:endParaRPr lang="ru-RU" sz="3500" spc="-1" dirty="0">
              <a:latin typeface="Arial"/>
            </a:endParaRPr>
          </a:p>
          <a:p>
            <a:pPr>
              <a:lnSpc>
                <a:spcPct val="120000"/>
              </a:lnSpc>
              <a:buClr>
                <a:srgbClr val="000000"/>
              </a:buClr>
              <a:buSzPct val="45000"/>
            </a:pPr>
            <a:r>
              <a:rPr lang="ru-RU" sz="2800" i="1" spc="-1" dirty="0">
                <a:solidFill>
                  <a:srgbClr val="000000"/>
                </a:solidFill>
                <a:latin typeface="Times New Roman"/>
                <a:ea typeface="Times New Roman"/>
              </a:rPr>
              <a:t>Плюсы дискуссии: </a:t>
            </a:r>
          </a:p>
          <a:p>
            <a:pPr>
              <a:lnSpc>
                <a:spcPct val="120000"/>
              </a:lnSpc>
              <a:buClr>
                <a:srgbClr val="000000"/>
              </a:buClr>
              <a:buSzPct val="45000"/>
            </a:pPr>
            <a:br>
              <a:rPr dirty="0"/>
            </a:br>
            <a:r>
              <a:rPr lang="ru-RU" sz="2400" spc="-1" dirty="0">
                <a:solidFill>
                  <a:srgbClr val="000000"/>
                </a:solidFill>
                <a:latin typeface="Times New Roman"/>
                <a:ea typeface="Times New Roman"/>
              </a:rPr>
              <a:t>• ученик вовлекается в активную познавательную деятельность,  учится четко </a:t>
            </a:r>
          </a:p>
          <a:p>
            <a:pPr>
              <a:lnSpc>
                <a:spcPct val="120000"/>
              </a:lnSpc>
              <a:buClr>
                <a:srgbClr val="000000"/>
              </a:buClr>
              <a:buSzPct val="45000"/>
            </a:pPr>
            <a:r>
              <a:rPr lang="ru-RU" sz="2400" spc="-1" dirty="0">
                <a:solidFill>
                  <a:srgbClr val="000000"/>
                </a:solidFill>
                <a:latin typeface="Times New Roman"/>
                <a:ea typeface="Times New Roman"/>
              </a:rPr>
              <a:t>формулировать вопрос, ясно выражать свои мысли, защищать свое мнение, </a:t>
            </a:r>
          </a:p>
          <a:p>
            <a:pPr>
              <a:lnSpc>
                <a:spcPct val="120000"/>
              </a:lnSpc>
              <a:buClr>
                <a:srgbClr val="000000"/>
              </a:buClr>
              <a:buSzPct val="45000"/>
            </a:pPr>
            <a:r>
              <a:rPr lang="ru-RU" sz="2400" spc="-1" dirty="0">
                <a:solidFill>
                  <a:srgbClr val="000000"/>
                </a:solidFill>
                <a:latin typeface="Times New Roman"/>
                <a:ea typeface="Times New Roman"/>
              </a:rPr>
              <a:t>выслушивать точки зрения других; </a:t>
            </a:r>
            <a:r>
              <a:rPr lang="ru-RU" sz="2200" spc="-1" dirty="0">
                <a:solidFill>
                  <a:srgbClr val="404040"/>
                </a:solidFill>
                <a:latin typeface="Trebuchet MS"/>
                <a:ea typeface="Times New Roman"/>
              </a:rPr>
              <a:t> </a:t>
            </a:r>
            <a:br>
              <a:rPr dirty="0"/>
            </a:br>
            <a:r>
              <a:rPr lang="ru-RU" sz="2400" spc="-1" dirty="0">
                <a:solidFill>
                  <a:srgbClr val="000000"/>
                </a:solidFill>
                <a:latin typeface="Times New Roman"/>
                <a:ea typeface="Times New Roman"/>
              </a:rPr>
              <a:t>• в процессе взаимодействия происходит интеллектуальное взаимообогащение; </a:t>
            </a:r>
            <a:r>
              <a:rPr lang="ru-RU" sz="2200" spc="-1" dirty="0">
                <a:solidFill>
                  <a:srgbClr val="404040"/>
                </a:solidFill>
                <a:latin typeface="Trebuchet MS"/>
                <a:ea typeface="Times New Roman"/>
              </a:rPr>
              <a:t> </a:t>
            </a:r>
            <a:br>
              <a:rPr dirty="0"/>
            </a:br>
            <a:r>
              <a:rPr lang="ru-RU" sz="2400" spc="-1" dirty="0">
                <a:solidFill>
                  <a:srgbClr val="000000"/>
                </a:solidFill>
                <a:latin typeface="Times New Roman"/>
                <a:ea typeface="Times New Roman"/>
              </a:rPr>
              <a:t>• учащиеся учатся разделять с учителем лидерство в группе и принимать на себя </a:t>
            </a:r>
          </a:p>
          <a:p>
            <a:pPr>
              <a:lnSpc>
                <a:spcPct val="120000"/>
              </a:lnSpc>
              <a:buClr>
                <a:srgbClr val="000000"/>
              </a:buClr>
              <a:buSzPct val="45000"/>
            </a:pPr>
            <a:r>
              <a:rPr lang="ru-RU" sz="2400" spc="-1" dirty="0">
                <a:solidFill>
                  <a:srgbClr val="000000"/>
                </a:solidFill>
                <a:latin typeface="Times New Roman"/>
                <a:ea typeface="Times New Roman"/>
              </a:rPr>
              <a:t>ответственность.</a:t>
            </a:r>
            <a:endParaRPr lang="ru-RU" sz="2400" spc="-1" dirty="0">
              <a:latin typeface="Arial"/>
            </a:endParaRPr>
          </a:p>
        </p:txBody>
      </p:sp>
      <p:sp>
        <p:nvSpPr>
          <p:cNvPr id="2" name="AutoShape 2" descr="file:///C:/Users/yus/Desktop/1234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196" name="Picture 4" descr="C:\Users\yus\Desktop\png-clipart-combat-stick-figure-leadership-management-plan-animation-people-miscellaneous-han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8211" y="1979612"/>
            <a:ext cx="1800200" cy="1600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CustomShape 1"/>
          <p:cNvSpPr/>
          <p:nvPr/>
        </p:nvSpPr>
        <p:spPr>
          <a:xfrm>
            <a:off x="396000" y="926280"/>
            <a:ext cx="7127280" cy="2296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rmAutofit fontScale="36000" lnSpcReduction="20000"/>
          </a:bodyPr>
          <a:lstStyle/>
          <a:p>
            <a:pPr marL="108347" algn="just">
              <a:spcBef>
                <a:spcPts val="1417"/>
              </a:spcBef>
              <a:buClr>
                <a:srgbClr val="000000"/>
              </a:buClr>
              <a:buSzPct val="45000"/>
            </a:pPr>
            <a:r>
              <a:rPr lang="ru-RU" sz="3200" spc="-1" dirty="0">
                <a:solidFill>
                  <a:srgbClr val="000000"/>
                </a:solidFill>
                <a:latin typeface="Times New Roman"/>
                <a:ea typeface="Times New Roman"/>
              </a:rPr>
              <a:t>В отличие от игр вообще педагогическая игра обладает существенным признаком – наличием четко поставленной цели обучения и соответствующего ей педагогического результата, которые могут быть обоснованы, выделены в ясном виде и характеризуются учебно-познавательной направленностью.</a:t>
            </a:r>
          </a:p>
          <a:p>
            <a:pPr marL="108347" algn="just">
              <a:spcBef>
                <a:spcPts val="1417"/>
              </a:spcBef>
              <a:buClr>
                <a:srgbClr val="000000"/>
              </a:buClr>
              <a:buSzPct val="45000"/>
            </a:pPr>
            <a:endParaRPr lang="ru-RU" sz="3200" spc="-1" dirty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marL="108347">
              <a:lnSpc>
                <a:spcPct val="120000"/>
              </a:lnSpc>
              <a:buClr>
                <a:srgbClr val="000000"/>
              </a:buClr>
              <a:buSzPct val="45000"/>
            </a:pPr>
            <a:r>
              <a:rPr lang="ru-RU" sz="3100" spc="-1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</a:t>
            </a:r>
            <a:r>
              <a:rPr lang="ru-RU" sz="3100" b="1" i="1" spc="-1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Игра «Цепочка»</a:t>
            </a:r>
            <a:endParaRPr lang="ru-RU" sz="3100" spc="-1" dirty="0">
              <a:latin typeface="Times New Roman" pitchFamily="18" charset="0"/>
              <a:cs typeface="Times New Roman" pitchFamily="18" charset="0"/>
            </a:endParaRPr>
          </a:p>
          <a:p>
            <a:pPr marL="431947" indent="-323600">
              <a:lnSpc>
                <a:spcPct val="12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100" spc="-1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Цель игры: активизировать мышление учащихся, научить просчитывать нужные варианты решения и лучше ориентироваться в периодической системе. </a:t>
            </a:r>
            <a:endParaRPr lang="ru-RU" sz="3100" spc="-1" dirty="0">
              <a:latin typeface="Times New Roman" pitchFamily="18" charset="0"/>
              <a:cs typeface="Times New Roman" pitchFamily="18" charset="0"/>
            </a:endParaRPr>
          </a:p>
          <a:p>
            <a:pPr marL="431947" indent="-323600">
              <a:lnSpc>
                <a:spcPct val="12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100" spc="-1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Материал для игры: Периодическая система химических элементов Д.И. Менделеева. </a:t>
            </a:r>
            <a:endParaRPr lang="ru-RU" sz="3100" spc="-1" dirty="0">
              <a:latin typeface="Times New Roman" pitchFamily="18" charset="0"/>
              <a:cs typeface="Times New Roman" pitchFamily="18" charset="0"/>
            </a:endParaRPr>
          </a:p>
          <a:p>
            <a:pPr marL="431947" indent="-323600">
              <a:lnSpc>
                <a:spcPct val="12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100" spc="-1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Задание: Ребята за первыми столами по команде ведущего пишут на листе название химического элемента и передают листок ученикам за вторыми столами. Те должны написать рядом название другого элемента, начинающегося на букву, которой кончается первое название, и так далее. Побеждает ряд, составивший наиболее длинную цепочку. </a:t>
            </a:r>
            <a:endParaRPr lang="ru-RU" sz="3100" spc="-1" dirty="0">
              <a:latin typeface="Times New Roman" pitchFamily="18" charset="0"/>
              <a:cs typeface="Times New Roman" pitchFamily="18" charset="0"/>
            </a:endParaRPr>
          </a:p>
          <a:p>
            <a:pPr marL="431947" indent="-323600">
              <a:lnSpc>
                <a:spcPct val="12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100" spc="-1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Пример: «Цинк – кобальт – тантал – лантан – неодим – мышьяк – кислород – диспрозий» </a:t>
            </a:r>
            <a:endParaRPr lang="ru-RU" sz="3100" spc="-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" name="CustomShape 2"/>
          <p:cNvSpPr/>
          <p:nvPr/>
        </p:nvSpPr>
        <p:spPr>
          <a:xfrm>
            <a:off x="792000" y="211335"/>
            <a:ext cx="6214320" cy="36933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2400" b="1" spc="-1" dirty="0">
                <a:solidFill>
                  <a:srgbClr val="000000"/>
                </a:solidFill>
                <a:latin typeface="Times New Roman"/>
              </a:rPr>
              <a:t>Игровая деятельность</a:t>
            </a:r>
            <a:endParaRPr lang="ru-RU" sz="2400" spc="-1" dirty="0">
              <a:latin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CustomShape 1"/>
          <p:cNvSpPr/>
          <p:nvPr/>
        </p:nvSpPr>
        <p:spPr>
          <a:xfrm>
            <a:off x="288001" y="1080000"/>
            <a:ext cx="7127280" cy="2296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rmAutofit fontScale="91000" lnSpcReduction="10000"/>
          </a:bodyPr>
          <a:lstStyle/>
          <a:p>
            <a:pPr marL="108347">
              <a:spcBef>
                <a:spcPts val="1417"/>
              </a:spcBef>
              <a:buClr>
                <a:srgbClr val="000000"/>
              </a:buClr>
              <a:buSzPct val="45000"/>
            </a:pPr>
            <a:r>
              <a:rPr lang="ru-RU" sz="1200" b="1" i="1" spc="-1" dirty="0">
                <a:solidFill>
                  <a:srgbClr val="000000"/>
                </a:solidFill>
                <a:latin typeface="Times New Roman"/>
                <a:ea typeface="Times New Roman"/>
              </a:rPr>
              <a:t>Игра «Узнай меня»</a:t>
            </a:r>
            <a:endParaRPr lang="ru-RU" sz="1200" spc="-1" dirty="0">
              <a:latin typeface="Arial"/>
            </a:endParaRPr>
          </a:p>
          <a:p>
            <a:pPr marL="431947" indent="-323600" algn="just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200" spc="-1" dirty="0">
                <a:solidFill>
                  <a:srgbClr val="000000"/>
                </a:solidFill>
                <a:latin typeface="Times New Roman"/>
                <a:ea typeface="Times New Roman"/>
              </a:rPr>
              <a:t>Цель игры: закрепить первоначальные понятия о типах химических реакций, развить внимание и зрительную память. </a:t>
            </a:r>
            <a:endParaRPr lang="ru-RU" sz="1200" spc="-1" dirty="0">
              <a:latin typeface="Arial"/>
            </a:endParaRPr>
          </a:p>
          <a:p>
            <a:pPr marL="431947" indent="-323600" algn="just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200" spc="-1" dirty="0">
                <a:solidFill>
                  <a:srgbClr val="000000"/>
                </a:solidFill>
                <a:latin typeface="Times New Roman"/>
                <a:ea typeface="Times New Roman"/>
              </a:rPr>
              <a:t>Материалы для игры: карточки с уравнениями химических реакций. Уравнения реакций должны быть разного типа. </a:t>
            </a:r>
            <a:endParaRPr lang="ru-RU" sz="1200" spc="-1" dirty="0">
              <a:latin typeface="Arial"/>
            </a:endParaRPr>
          </a:p>
          <a:p>
            <a:pPr marL="431947" indent="-323600" algn="just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200" spc="-1" dirty="0">
                <a:solidFill>
                  <a:srgbClr val="000000"/>
                </a:solidFill>
                <a:latin typeface="Times New Roman"/>
                <a:ea typeface="Times New Roman"/>
              </a:rPr>
              <a:t>Задание: на доске учитель пишет названия химических реакций различных типов (реакций соединения, разложения, замещения, обмена) и распределяет их среди  игроков. На столе в беспорядке находятся карточки с уравнениями химических реакций разных типов. Каждый ученик должен выбрать среди всех карточек только те, на которых написаны уравнения химических реакций нужного ему типа, и прикрепить эти карточки к доске под названием типа реакции. Ученик, допустивший ошибку, дает определение реакции данного типа и приводит пример.</a:t>
            </a:r>
            <a:endParaRPr lang="ru-RU" sz="1200" spc="-1" dirty="0">
              <a:latin typeface="Arial"/>
            </a:endParaRPr>
          </a:p>
        </p:txBody>
      </p:sp>
      <p:sp>
        <p:nvSpPr>
          <p:cNvPr id="3" name="CustomShape 2"/>
          <p:cNvSpPr/>
          <p:nvPr/>
        </p:nvSpPr>
        <p:spPr>
          <a:xfrm>
            <a:off x="792000" y="211335"/>
            <a:ext cx="6214320" cy="36933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2400" b="1" spc="-1" dirty="0">
                <a:solidFill>
                  <a:srgbClr val="000000"/>
                </a:solidFill>
                <a:latin typeface="Times New Roman"/>
              </a:rPr>
              <a:t>Игровая деятельность</a:t>
            </a:r>
            <a:endParaRPr lang="ru-RU" sz="2400" spc="-1" dirty="0">
              <a:latin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CustomShape 1"/>
          <p:cNvSpPr/>
          <p:nvPr/>
        </p:nvSpPr>
        <p:spPr>
          <a:xfrm>
            <a:off x="288001" y="1080000"/>
            <a:ext cx="7127280" cy="2296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3074" name="Picture 2" descr="C:\Users\yus\Downloads\IMG_20211201_09190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595" y="467444"/>
            <a:ext cx="2639483" cy="1979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yus\Downloads\IMG_20211201_09235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0139" y="521884"/>
            <a:ext cx="2686329" cy="2014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4224" y="467444"/>
            <a:ext cx="1268413" cy="168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 descr="C:\Users\yus\Downloads\IMG_20211201_09234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9899" y="1619572"/>
            <a:ext cx="2999524" cy="2249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691" y="2536631"/>
            <a:ext cx="1607145" cy="1207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05094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CustomShape 1"/>
          <p:cNvSpPr/>
          <p:nvPr/>
        </p:nvSpPr>
        <p:spPr>
          <a:xfrm>
            <a:off x="288001" y="1080000"/>
            <a:ext cx="7127280" cy="2296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028" name="Picture 4" descr="C:\Users\yus\Pictures\Мои сканированные изображения\2021-12 (дек)\сканирование00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8171" y="1911691"/>
            <a:ext cx="2520280" cy="1877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yus\Pictures\Мои сканированные изображения\2021-12 (дек)\сканирование000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7047" y="519678"/>
            <a:ext cx="991404" cy="1378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yus\Pictures\Мои сканированные изображения\2021-12 (дек)\сканирование000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603" y="562565"/>
            <a:ext cx="1221234" cy="1721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yus\Pictures\Мои сканированные изображения\2021-12 (дек)\сканирование0005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782" y="1911691"/>
            <a:ext cx="1318475" cy="1856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yus\Downloads\IMG_20211201_091301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6795" y="342908"/>
            <a:ext cx="1723277" cy="1292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yus\Downloads\IMG_20211201_091316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7891" y="96532"/>
            <a:ext cx="2382269" cy="1786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yus\Downloads\IMG_20211201_091338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5518" y="1194993"/>
            <a:ext cx="2016224" cy="2688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 descr="C:\Users\yus\Downloads\IMG_20211201_091212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3755" y="104968"/>
            <a:ext cx="1152128" cy="1536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11819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CustomShape 1"/>
          <p:cNvSpPr/>
          <p:nvPr/>
        </p:nvSpPr>
        <p:spPr>
          <a:xfrm>
            <a:off x="288001" y="1080000"/>
            <a:ext cx="7127280" cy="2296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Технология проблемного обучения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«Обучение является проблемным, если оно всем своим содержанием и способом раскрытия ставит какой-то вопрос, требующий решения, но прямого решения не дает и побуждает учащихся искать ответ. В этом случае возникает проблемная ситуация». </a:t>
            </a:r>
          </a:p>
          <a:p>
            <a:pPr marL="0" indent="0" algn="r">
              <a:buNone/>
            </a:pPr>
            <a:r>
              <a:rPr lang="ru-RU" dirty="0"/>
              <a:t>Н.Г. </a:t>
            </a:r>
            <a:r>
              <a:rPr lang="ru-RU" dirty="0" err="1"/>
              <a:t>Дайри</a:t>
            </a:r>
            <a:endParaRPr lang="ru-RU" dirty="0"/>
          </a:p>
          <a:p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CustomShape 1"/>
          <p:cNvSpPr/>
          <p:nvPr/>
        </p:nvSpPr>
        <p:spPr>
          <a:xfrm>
            <a:off x="288001" y="1080000"/>
            <a:ext cx="7127280" cy="2296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595" y="143408"/>
            <a:ext cx="2485314" cy="1836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1722" y="143408"/>
            <a:ext cx="2445021" cy="1836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6163" y="143408"/>
            <a:ext cx="2432859" cy="18517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445" y="2031795"/>
            <a:ext cx="2472463" cy="18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3758" y="2041165"/>
            <a:ext cx="2460948" cy="18510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6163" y="2036479"/>
            <a:ext cx="2492762" cy="18510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149210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CustomShape 1"/>
          <p:cNvSpPr/>
          <p:nvPr/>
        </p:nvSpPr>
        <p:spPr>
          <a:xfrm>
            <a:off x="396000" y="926280"/>
            <a:ext cx="7127280" cy="2296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rmAutofit fontScale="78500" lnSpcReduction="10000"/>
          </a:bodyPr>
          <a:lstStyle/>
          <a:p>
            <a:pPr algn="just">
              <a:spcBef>
                <a:spcPts val="1400"/>
              </a:spcBef>
            </a:pPr>
            <a:r>
              <a:rPr lang="ru-RU" sz="1400" spc="-1">
                <a:latin typeface="Times New Roman"/>
                <a:ea typeface="Times New Roman"/>
              </a:rPr>
              <a:t>Задача: </a:t>
            </a:r>
            <a:endParaRPr lang="ru-RU" sz="1400" spc="-1">
              <a:latin typeface="Arial"/>
            </a:endParaRPr>
          </a:p>
          <a:p>
            <a:pPr algn="just">
              <a:spcBef>
                <a:spcPts val="1400"/>
              </a:spcBef>
            </a:pPr>
            <a:r>
              <a:rPr lang="ru-RU" sz="1400" spc="-1">
                <a:latin typeface="Times New Roman"/>
                <a:ea typeface="Times New Roman"/>
              </a:rPr>
              <a:t>Жидкий металл опасен. Вечером вы почувствовали легкое недомогание, першение в горле, головную боль, решили измерить температуру. Когда вы стряхивали термометр, то случайно выпустили его из рук, он разбился, ударившись об пол. </a:t>
            </a:r>
            <a:endParaRPr lang="ru-RU" sz="1400" spc="-1">
              <a:latin typeface="Arial"/>
            </a:endParaRPr>
          </a:p>
          <a:p>
            <a:pPr algn="just">
              <a:spcBef>
                <a:spcPts val="1400"/>
              </a:spcBef>
            </a:pPr>
            <a:r>
              <a:rPr lang="ru-RU" sz="1400" spc="-1">
                <a:latin typeface="Times New Roman"/>
                <a:ea typeface="Times New Roman"/>
              </a:rPr>
              <a:t>Вопросы и задания: </a:t>
            </a:r>
            <a:endParaRPr lang="ru-RU" sz="1400" spc="-1">
              <a:latin typeface="Arial"/>
            </a:endParaRPr>
          </a:p>
          <a:p>
            <a:pPr algn="just">
              <a:spcBef>
                <a:spcPts val="1400"/>
              </a:spcBef>
            </a:pPr>
            <a:r>
              <a:rPr lang="ru-RU" sz="1400" spc="-1">
                <a:latin typeface="Times New Roman"/>
                <a:ea typeface="Times New Roman"/>
              </a:rPr>
              <a:t>1. Какой металл использовался в термометре? </a:t>
            </a:r>
            <a:endParaRPr lang="ru-RU" sz="1400" spc="-1">
              <a:latin typeface="Arial"/>
            </a:endParaRPr>
          </a:p>
          <a:p>
            <a:pPr algn="just">
              <a:spcBef>
                <a:spcPts val="1400"/>
              </a:spcBef>
            </a:pPr>
            <a:r>
              <a:rPr lang="ru-RU" sz="1400" spc="-1">
                <a:latin typeface="Times New Roman"/>
                <a:ea typeface="Times New Roman"/>
              </a:rPr>
              <a:t>2. На каких физических свойствах основано применение металла в термометре? </a:t>
            </a:r>
            <a:endParaRPr lang="ru-RU" sz="1400" spc="-1">
              <a:latin typeface="Arial"/>
            </a:endParaRPr>
          </a:p>
          <a:p>
            <a:pPr algn="just">
              <a:spcBef>
                <a:spcPts val="1400"/>
              </a:spcBef>
            </a:pPr>
            <a:r>
              <a:rPr lang="ru-RU" sz="1400" spc="-1">
                <a:latin typeface="Times New Roman"/>
                <a:ea typeface="Times New Roman"/>
              </a:rPr>
              <a:t>3. Опишите ваши действия в произошедшей ситуации. </a:t>
            </a:r>
            <a:endParaRPr lang="ru-RU" sz="1400" spc="-1">
              <a:latin typeface="Arial"/>
            </a:endParaRPr>
          </a:p>
          <a:p>
            <a:pPr algn="just">
              <a:spcBef>
                <a:spcPts val="1400"/>
              </a:spcBef>
            </a:pPr>
            <a:r>
              <a:rPr lang="ru-RU" sz="1400" spc="-1">
                <a:latin typeface="Times New Roman"/>
                <a:ea typeface="Times New Roman"/>
              </a:rPr>
              <a:t>4.В чем опасность токсического действия этого металла на организм человека?    </a:t>
            </a:r>
            <a:endParaRPr lang="ru-RU" sz="1400" spc="-1">
              <a:latin typeface="Arial"/>
            </a:endParaRPr>
          </a:p>
        </p:txBody>
      </p:sp>
      <p:sp>
        <p:nvSpPr>
          <p:cNvPr id="125" name="CustomShape 2"/>
          <p:cNvSpPr/>
          <p:nvPr/>
        </p:nvSpPr>
        <p:spPr>
          <a:xfrm>
            <a:off x="576000" y="380891"/>
            <a:ext cx="6214320" cy="307777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2000" b="1" spc="-1" dirty="0">
                <a:solidFill>
                  <a:srgbClr val="000000"/>
                </a:solidFill>
                <a:latin typeface="Times New Roman"/>
              </a:rPr>
              <a:t>Решение ситуационных задач</a:t>
            </a:r>
            <a:endParaRPr lang="ru-RU" sz="2000" spc="-1" dirty="0">
              <a:latin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CustomShape 1"/>
          <p:cNvSpPr/>
          <p:nvPr/>
        </p:nvSpPr>
        <p:spPr>
          <a:xfrm>
            <a:off x="288001" y="1080000"/>
            <a:ext cx="7127280" cy="2296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5625" y="1691580"/>
            <a:ext cx="6732032" cy="786346"/>
          </a:xfrm>
        </p:spPr>
        <p:txBody>
          <a:bodyPr/>
          <a:lstStyle/>
          <a:p>
            <a:pPr algn="ctr"/>
            <a:r>
              <a:rPr lang="ru-RU" dirty="0"/>
              <a:t>Спасибо за внимание</a:t>
            </a:r>
          </a:p>
        </p:txBody>
      </p:sp>
    </p:spTree>
    <p:extLst>
      <p:ext uri="{BB962C8B-B14F-4D97-AF65-F5344CB8AC3E}">
        <p14:creationId xmlns:p14="http://schemas.microsoft.com/office/powerpoint/2010/main" val="57654148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511</TotalTime>
  <Words>716</Words>
  <Application>Microsoft Office PowerPoint</Application>
  <PresentationFormat>Произвольный</PresentationFormat>
  <Paragraphs>62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17</vt:i4>
      </vt:variant>
    </vt:vector>
  </HeadingPairs>
  <TitlesOfParts>
    <vt:vector size="24" baseType="lpstr">
      <vt:lpstr>Arial</vt:lpstr>
      <vt:lpstr>Calibri</vt:lpstr>
      <vt:lpstr>Times New Roman</vt:lpstr>
      <vt:lpstr>Trebuchet MS</vt:lpstr>
      <vt:lpstr>Wingdings</vt:lpstr>
      <vt:lpstr>Тема Office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Технология проблемного обучения</vt:lpstr>
      <vt:lpstr>Презентация PowerPoint</vt:lpstr>
      <vt:lpstr>Презентация PowerPoint</vt:lpstr>
      <vt:lpstr>Спасибо за внимание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Активные формы обучения  на уроках химии как способ повышения эффективности образовательного процесса со слабоуспевающими</dc:title>
  <dc:creator>Юлия С. Якушева</dc:creator>
  <cp:lastModifiedBy>school23</cp:lastModifiedBy>
  <cp:revision>25</cp:revision>
  <dcterms:created xsi:type="dcterms:W3CDTF">2021-11-30T05:26:16Z</dcterms:created>
  <dcterms:modified xsi:type="dcterms:W3CDTF">2021-12-03T13:03:56Z</dcterms:modified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14.0000</vt:lpwstr>
  </property>
  <property fmtid="{D5CDD505-2E9C-101B-9397-08002B2CF9AE}" pid="3" name="HiddenSlides">
    <vt:i4>0</vt:i4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Экран (4:3)</vt:lpwstr>
  </property>
  <property fmtid="{D5CDD505-2E9C-101B-9397-08002B2CF9AE}" pid="9" name="ScaleCrop">
    <vt:bool>false</vt:bool>
  </property>
  <property fmtid="{D5CDD505-2E9C-101B-9397-08002B2CF9AE}" pid="10" name="ShareDoc">
    <vt:bool>false</vt:bool>
  </property>
  <property fmtid="{D5CDD505-2E9C-101B-9397-08002B2CF9AE}" pid="11" name="Slides">
    <vt:i4>10</vt:i4>
  </property>
</Properties>
</file>