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-120" y="-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8F8C21-32D4-4524-A3B6-C31B0EA05C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3A44DB8-A83F-4034-9554-12309B6523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689FD8F-DE85-407D-B4CE-EB71CE49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CDD587E-E54C-4496-8532-0E52F199F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9D5FE8-A3DA-4760-8A7B-CCA53338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543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F8E4DC-DB54-4DBA-AE1D-56082A7DC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F4D87BB-289A-4E94-A8AD-C5234EE2A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846625C-8A1C-4F9C-84D0-D5BFEEFC3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C1CB90E-BFF1-424A-8E30-B1A80E756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69A8C84-7E51-40F5-8DBF-0E051CDAA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91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C067-2768-46CD-83FF-3DE7533F3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67DD466-2CCB-4F7D-B77D-30D06CF35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8EC9FF4-CDDE-4E61-B9B0-5920A02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93E6FA-5D11-42D2-9A1E-E479E4F43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4454440-1301-43BD-8F07-D1C5EB82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446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26933F-73B1-4CB2-B3C7-CEEDB4F56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385769D-84FC-43EC-9A1E-B69971831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5098F5C-B84F-4065-9156-6539A2912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2AA7893-060A-4CB2-ADD5-A68127F3E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38F6F46-7D70-4572-9698-5903DB23C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3BAEED8-1455-4E97-B76F-A6CD5B31D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011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6E8956-A0D6-40CD-B0F1-88B8C0250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7B6724C-3D41-4AC0-9634-8988B2512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8357DB9-2A74-41F1-821D-2BB630D119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F22B337-A646-4B9D-BBE8-F64FA6984D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C187DDA-DC0D-4C26-A9F7-5E3E37B45C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A0B8DC61-B390-4A5E-B740-35F3374AA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2D6353C-4263-4A5E-AFC7-DC1C7A26D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2097CDA-D9EA-468F-9FAC-5972C1DD5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480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2FFAC5-9C01-41D2-9FB9-029ED7848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47F59EA0-C2A1-44C3-A675-4D931B8AF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0CA952D-7203-4457-B24C-92F4764D0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1C8C5DB-42BC-4B8B-9A63-B67AD2BFE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898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EE268DD-7DD2-47EE-BFE2-C0D0FA46B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3115C85-025A-4B8C-89D5-0F3BEA5A4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3690FEC-2B11-4D3F-BCCE-986469203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5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313F7C-32BA-4764-AFB4-FCCBBCB0B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42174A2-8D80-4BBF-A467-C097F3489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080FB10-5E90-402F-9D4E-8627C6F5C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35858EE-1A8D-4CB8-B02C-EF8289C05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ECD678C-F35F-4114-AEA7-A1E387874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7E69FCD-1D91-4463-8A94-381DC5B5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4C45C9F-ABEC-4A75-B1CE-91DF948F5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F9D5300-AF72-4EC7-817F-B9D2497840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136038C-1A10-48D9-8342-01A4DF87B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348F45C-6B16-4FFC-9EE4-846FC5B4A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3729405-3020-4F04-9218-FFC2FA366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611D90E-36FF-48A8-9B48-8BA2D55B4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418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CF9695-2EA3-4452-AC8A-B1A853D9E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DC7BB23-AF41-45A2-AE83-40CB84BAE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C210557-6539-4CA0-A228-8592E3F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3A2D23D-B4FF-4BF7-8E2B-D4407FE65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6498631-FABE-4AAE-842F-B0B4EBFA5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45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F860918-E130-4AF0-8C83-4ECDFE3169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BDA5383-8824-4789-AF7B-789AD9BFA4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0C83C34-1800-4ED5-AB89-C919BA005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4EC40F-C3D6-4A76-8FE0-E4E697591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0EFF116-13C1-4DD2-8BBD-FD788AB7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23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FDEE28-8AD7-4C51-B60D-A5F70E8B3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5E3AE7D-C774-40A4-AC7A-9F7623B83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3DB8AD-C9E8-4C4B-AB00-4C82E958C9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ED083-79DF-414D-9A9E-8BD10BFF9BC3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D2AFDB-C9A8-4DB9-A58A-29626D2F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D7CD09B-5D62-479D-9D27-1F3012473E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1D1E4-9C44-46DD-842E-6A4A4CE90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81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o.int/mental_health/evidence/burn-out/ru/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E1BEB12-92AF-4445-98AD-4C7756E7C9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0522C2C-7B5C-48A7-A969-03941E5D2E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Freeform 13">
            <a:extLst>
              <a:ext uri="{FF2B5EF4-FFF2-40B4-BE49-F238E27FC236}">
                <a16:creationId xmlns:a16="http://schemas.microsoft.com/office/drawing/2014/main" xmlns="" id="{9C682A1A-5B2D-4111-BBD6-620165633E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6EE29F2-D77F-4BD0-A20B-334D316A1C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xmlns="" id="{22D09ED2-868F-42C6-866E-F92E0CEF31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07DA75-086E-4840-9EAA-C4E3E9B21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886638"/>
            <a:ext cx="7809689" cy="4901319"/>
          </a:xfrm>
        </p:spPr>
        <p:txBody>
          <a:bodyPr>
            <a:normAutofit/>
          </a:bodyPr>
          <a:lstStyle/>
          <a:p>
            <a:pPr algn="r"/>
            <a:r>
              <a:rPr lang="ru-RU" sz="2400" b="0" i="0" dirty="0">
                <a:effectLst/>
                <a:latin typeface="Lato" panose="020F0502020204030203" pitchFamily="34" charset="0"/>
              </a:rPr>
              <a:t/>
            </a:r>
            <a:br>
              <a:rPr lang="ru-RU" sz="2400" b="0" i="0" dirty="0">
                <a:effectLst/>
                <a:latin typeface="Lato" panose="020F0502020204030203" pitchFamily="34" charset="0"/>
              </a:rPr>
            </a:br>
            <a:r>
              <a:rPr lang="ru-RU" sz="2400" b="0" i="0" dirty="0">
                <a:effectLst/>
                <a:latin typeface="Lato" panose="020F0502020204030203" pitchFamily="34" charset="0"/>
              </a:rPr>
              <a:t/>
            </a:r>
            <a:br>
              <a:rPr lang="ru-RU" sz="2400" b="0" i="0" dirty="0">
                <a:effectLst/>
                <a:latin typeface="Lato" panose="020F0502020204030203" pitchFamily="34" charset="0"/>
              </a:rPr>
            </a:br>
            <a:r>
              <a:rPr lang="ru-RU" sz="2400" b="0" i="0" dirty="0">
                <a:effectLst/>
                <a:latin typeface="Lato" panose="020F0502020204030203" pitchFamily="34" charset="0"/>
              </a:rPr>
              <a:t/>
            </a:r>
            <a:br>
              <a:rPr lang="ru-RU" sz="2400" b="0" i="0" dirty="0">
                <a:effectLst/>
                <a:latin typeface="Lato" panose="020F0502020204030203" pitchFamily="34" charset="0"/>
              </a:rPr>
            </a:br>
            <a:r>
              <a:rPr lang="ru-RU" sz="4000" b="0" i="0" dirty="0">
                <a:effectLst/>
                <a:latin typeface="Lato" panose="020F0502020204030203" pitchFamily="34" charset="0"/>
              </a:rPr>
              <a:t>Профилактика эмоционального выгорания родителей, формирование навыков саморегуляции и управления психоэмоциональным состоянием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18831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60869D-858E-4360-8325-9BC58D3D0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3" y="272374"/>
            <a:ext cx="5628638" cy="59870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Синдром эмоционального выгорания (СЭВ) — это состояние, когда человек ощущает себя эмоционально и физически истощенным. Впервые о СЭВ заговорили в 1970-е годы, когда обнаружили, что инициативные и ответственные социальные работники спустя какое-то время становятся отстраненными, грубят клиентам и плохо выполняют свои обязанности. Поэтому сначала синдром эмоционального выгорания связывали исключительно с работой врачей, педагогов, психологов и других «помогающих» специалистов. Сейчас этот синдром официально включен Всемирной организацией здравоохранения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400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в Международную классификацию болезней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kern="12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114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7DF3AF-CB09-4F2D-8BEF-E90985043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8" y="226243"/>
            <a:ext cx="5750403" cy="582576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О родительском выгорании по-прежнему говорят реже, чем о профессиональном, но оно, безусловно, существует.</a:t>
            </a:r>
            <a:b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Родитель чувствует себя опустошенным и обессиленным — это состояние называют эмоциональным выгоранием.</a:t>
            </a:r>
            <a:b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Чаще это происходит с женщинами, так как обычно именно они заняты уходом за детьми, но «выгореть» могут и мужчины.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6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Block Arc 33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: Shape 39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2" name="Arc 41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183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CD6DAD-B4D3-44BF-A63E-4680868B9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328" y="301658"/>
            <a:ext cx="6070862" cy="82955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СТАДИИ ЭМОЦИОНАЛЬНОГО ВЫГОРАНИЯ </a:t>
            </a:r>
            <a:endParaRPr lang="en-US" sz="2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40BACB1-7DDC-42A6-ADD6-44BD36D9E9D1}"/>
              </a:ext>
            </a:extLst>
          </p:cNvPr>
          <p:cNvSpPr txBox="1"/>
          <p:nvPr/>
        </p:nvSpPr>
        <p:spPr>
          <a:xfrm>
            <a:off x="537328" y="1202394"/>
            <a:ext cx="6363093" cy="500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СТАДИЯ МОБИЛИЗАЦИИ -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рождения ребенка родитель находится в состоянии эйфории, он счастлив и с радостью проводит время с малышом, не обращая внимания на усталость.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СТАДИЯ ВЫДЕРЖИВАНИЯ -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силы еще есть, но в жизни преобладают отрицательные эмоции. Силы родителя истощаются, включается режим «экономии энергии».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СТАДИЯ НЕВЫДЕРЖИВАНИЯ -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родитель продолжает выполнять свои обязанности «на автомате», но эмоционально на происходящее вокруг него уже не откликается.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СТАДИЯ ДЕФОРМАЦИИ -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истерики, агрессия, перепады настроения. На этой стадии у человека обычно сильно снижается самооценка, и это становится заметно окружающим.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078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18D472-A5DE-44BD-831C-63D480899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377" y="179109"/>
            <a:ext cx="5655950" cy="11524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ru-RU" sz="27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27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ЗОНЕ РИСКА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6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3FA2204-D38B-425E-8525-864B1C2DFF4D}"/>
              </a:ext>
            </a:extLst>
          </p:cNvPr>
          <p:cNvSpPr txBox="1"/>
          <p:nvPr/>
        </p:nvSpPr>
        <p:spPr>
          <a:xfrm>
            <a:off x="556701" y="900853"/>
            <a:ext cx="6094428" cy="5606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 МЛАДЕНЦЕВ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ребенок совсем маленький, особенно если это первенец, женщина возбуждена и встревожена. В это время ей необходима поддержка близких людей и простая бытовая помощь.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ДЕТЕЙ С ВРОЖДЕННЫМИ НАРУШЕНИЯМИ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очевидным проблемам, связанным с круглосуточной заботой и лечением, добавляется чувство вины за произошедшее с ребенком.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ПОДРОСТКОВ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Переходный возраст детей может вызвать у родителей даже больший стресс, чем заботы о маленьком ребенке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ЧУВСТВИТЕЛЬНЫЕ ЛЮДИ,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которые привыкли возвращаться к травмирующим ситуациям и заново их переживать.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551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D9DE37-2E6B-434B-80DB-AA9F8FBE7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2" y="273377"/>
            <a:ext cx="5929328" cy="83898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2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ПРИЗНАКИ ВЫГОРАНИЯ, КОТОРЫЕ МОЖЕТ ЗАМЕТИТЬ САМ РОДИТЕЛЬ</a:t>
            </a:r>
            <a:endPara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6266321-EC61-43B4-8E92-DE8F2AA71FFA}"/>
              </a:ext>
            </a:extLst>
          </p:cNvPr>
          <p:cNvSpPr txBox="1"/>
          <p:nvPr/>
        </p:nvSpPr>
        <p:spPr>
          <a:xfrm>
            <a:off x="511244" y="1385740"/>
            <a:ext cx="6172360" cy="4671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Процесс воспитания детей превращается в рутину.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 теряет интерес к самому себе и собственным потребностям: перестает следить за внешним видом, забывает о развлечениях. У него не возникает желания заняться чем-то, кроме заботы о ребенке.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Пропадает интерес к общению с другими людьми: постепенно круг общения сужается, не хочется разговаривать и видеться даже с самыми близкими.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Постоянно хочется спать, пропадает или повышается аппетит, появляются различные 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психосоматические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заболевания.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 чувствует, что у него нет сил.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27D59D-6BC0-441D-B552-DE749A097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2" y="188537"/>
            <a:ext cx="5929328" cy="62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2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ПОМОЧЬ САМОМУ СЕБЕ</a:t>
            </a:r>
            <a:endPara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84478E9-5806-48AD-8BA3-04DE04046E5D}"/>
              </a:ext>
            </a:extLst>
          </p:cNvPr>
          <p:cNvSpPr txBox="1"/>
          <p:nvPr/>
        </p:nvSpPr>
        <p:spPr>
          <a:xfrm>
            <a:off x="577139" y="1140610"/>
            <a:ext cx="6094428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Признайте проблему, 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пугайтесь ее и не бойтесь быть «неидеальными родителями». Важно понять, что вы не справляетесь и что ничего страшного в этом нет.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запрещайте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себе испытывать негативные эмоции. Обычно самые острые эмоциональные состояния, когда мы успеваем наговорить обидных слов и совершить какие-то неадекватные действия, длятся от 6 до 9 минут. Чтобы не выплескивать агрессию на окружающих, в такой момент лучше уйти, подышать, посмотреть в окно, просто побыть наедине с собой.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Выговоритесь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жене или мужу, родителям, друзьям, попросите у них помощи. Можно обратиться к психологу, если поддержки родных окажется недостаточно.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Постарайтесь выспаться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— иногда хороший сон может все поставить на свои места.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671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70B8AC-CB43-4C16-9A0B-D9FB06680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9" y="477998"/>
            <a:ext cx="4958418" cy="568713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Заставляйте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себя общаться с другими людьми и делайте это как можно чаще. Говорите со всеми: с друзьями, знакомыми, соседями и даже продавцами в магазинах.</a:t>
            </a:r>
            <a:b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старайтесь сделать все и сразу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ничего страшного не произойдет, если вы не будете идеальной матерью и хозяйкой.</a:t>
            </a:r>
            <a:b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Переключайте внимание. 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Старайтесь чаще менять занятия: переключая действия, вы переключаете психику.</a:t>
            </a:r>
            <a:b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Поможет любая физическая активность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это не обязательно походы в спортзал или домашняя йога, достаточно обычных прогулок.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61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58C3C89-053A-4DDC-9A6F-B47A59598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876" y="0"/>
            <a:ext cx="5736813" cy="1550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Три способа управления эмоциональным состоянием: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BE9BF02-F8C1-42BE-90DF-3EF271C9C519}"/>
              </a:ext>
            </a:extLst>
          </p:cNvPr>
          <p:cNvSpPr txBox="1"/>
          <p:nvPr/>
        </p:nvSpPr>
        <p:spPr>
          <a:xfrm>
            <a:off x="726881" y="1563947"/>
            <a:ext cx="5871882" cy="290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Психическая регуляция. 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способность вызывать из своей памяти определенное эмоциональное состояние. Если мы когда то испытали определенную эмоцию один раз, то можем ее испытать вновь. Эмоциональная память ничего не забывает. Подобно ярлыкам в компьютере, мы можем обращаться к ней, раз за разом.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302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DBF7E2-7EAF-4289-8EFF-CCC5B5BA8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9" y="477998"/>
            <a:ext cx="5260210" cy="613019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Умственная регуляция. 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целый набор подходов к управлению своим сознанием. Среди них можно выделить: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Отключение 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(отвлечение). Это сознательное (волевое) отключении от ситуации, вызывающей нежелательные эмоции.</a:t>
            </a:r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Переключение.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Переключение своего внимания на другой вид деятельности, отношений, и направление своих эмоций в другое русло.</a:t>
            </a:r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значимости предстоящей деятельности.</a:t>
            </a:r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Придание событию, которое вызывает нежелательные эмоции, меньшей значимости и ценности.</a:t>
            </a:r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Позитивная интерпретация.</a:t>
            </a:r>
            <a:r>
              <a:rPr lang="ru-RU" sz="20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Способность находить в ситуации позитивный смысл для себя или окружающих. Способность позитивно интерпретировать любые получаемые результаты.</a:t>
            </a:r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675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9DCE08-0599-4F8B-98FD-95278759E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8" y="103695"/>
            <a:ext cx="5002163" cy="60237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D44D9A6-6FA4-426B-B5CE-185D790A6BD4}"/>
              </a:ext>
            </a:extLst>
          </p:cNvPr>
          <p:cNvSpPr txBox="1"/>
          <p:nvPr/>
        </p:nvSpPr>
        <p:spPr>
          <a:xfrm>
            <a:off x="395925" y="477998"/>
            <a:ext cx="582300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Расстановка.</a:t>
            </a:r>
            <a:r>
              <a:rPr lang="ru-RU" sz="18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Способность выбирать благоприятную эмоцию для данной ситуации. Осознавая уместность различных эмоций, вы можете совершать эмоциональный выбор в зависимости от своих целей и ценностей.</a:t>
            </a:r>
          </a:p>
          <a:p>
            <a:pPr algn="just"/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Распределение эмоций.</a:t>
            </a:r>
            <a: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Сознательное распределение своей эмоциональной энергии в различные сферы жизни. Чем больше концентрации эмоций в конкретной жизненной сфере, тем больше ее мощность, а, соответственно, и вероятность для эмоциональных срывов. И наоборот, чем больше </a:t>
            </a:r>
            <a:r>
              <a:rPr lang="ru-RU" sz="1800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эмоциогенных</a:t>
            </a:r>
            <a: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ситуаций в жизни, тем меньше мощность в каждой, а следовательно, и легкость в управлении.</a:t>
            </a:r>
          </a:p>
          <a:p>
            <a:pPr algn="just"/>
            <a:endParaRPr lang="ru-RU" dirty="0">
              <a:solidFill>
                <a:srgbClr val="000000"/>
              </a:solidFill>
              <a:latin typeface="Roboto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rgbClr val="000000"/>
              </a:solidFill>
              <a:effectLst/>
              <a:latin typeface="Roboto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Телесная регуляция. </a:t>
            </a:r>
            <a: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Наше тело – самый доступный инструмент для управления своим эмоциональным состоянием.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34977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324</Words>
  <Application>Microsoft Office PowerPoint</Application>
  <PresentationFormat>Произвольный</PresentationFormat>
  <Paragraphs>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Профилактика эмоционального выгорания родителей, формирование навыков саморегуляции и управления психоэмоциональным состоянием</vt:lpstr>
      <vt:lpstr>        Синдром эмоционального выгорания (СЭВ) — это состояние, когда человек ощущает себя эмоционально и физически истощенным. Впервые о СЭВ заговорили в 1970-е годы, когда обнаружили, что инициативные и ответственные социальные работники спустя какое-то время становятся отстраненными, грубят клиентам и плохо выполняют свои обязанности. Поэтому сначала синдром эмоционального выгорания связывали исключительно с работой врачей, педагогов, психологов и других «помогающих» специалистов. Сейчас этот синдром официально включен Всемирной организацией здравоохранения в Международную классификацию болезней.</vt:lpstr>
      <vt:lpstr>       О родительском выгорании по-прежнему говорят реже, чем о профессиональном, но оно, безусловно, существует.        Родитель чувствует себя опустошенным и обессиленным — это состояние называют эмоциональным выгоранием.        Чаще это происходит с женщинами, так как обычно именно они заняты уходом за детьми, но «выгореть» могут и мужчины. </vt:lpstr>
      <vt:lpstr>                   СТАДИИ ЭМОЦИОНАЛЬНОГО ВЫГОРАНИЯ </vt:lpstr>
      <vt:lpstr>КТО В ЗОНЕ РИСКА </vt:lpstr>
      <vt:lpstr>ПРИЗНАКИ ВЫГОРАНИЯ, КОТОРЫЕ МОЖЕТ ЗАМЕТИТЬ САМ РОДИТЕЛЬ</vt:lpstr>
      <vt:lpstr>КАК ПОМОЧЬ САМОМУ СЕБЕ</vt:lpstr>
      <vt:lpstr>Заставляйте себя общаться с другими людьми и делайте это как можно чаще. Говорите со всеми: с друзьями, знакомыми, соседями и даже продавцами в магазинах. Не старайтесь сделать все и сразу: ничего страшного не произойдет, если вы не будете идеальной матерью и хозяйкой. Переключайте внимание. Старайтесь чаще менять занятия: переключая действия, вы переключаете психику. Поможет любая физическая активность: это не обязательно походы в спортзал или домашняя йога, достаточно обычных прогулок. </vt:lpstr>
      <vt:lpstr>Три способа управления эмоциональным состоянием: </vt:lpstr>
      <vt:lpstr>2. Умственная регуляция. Это целый набор подходов к управлению своим сознанием. Среди них можно выделить: Отключение (отвлечение). Это сознательное (волевое) отключении от ситуации, вызывающей нежелательные эмоции. Переключение. Переключение своего внимания на другой вид деятельности, отношений, и направление своих эмоций в другое русло. Снижение значимости предстоящей деятельности. Придание событию, которое вызывает нежелательные эмоции, меньшей значимости и ценности. Позитивная интерпретация. Способность находить в ситуации позитивный смысл для себя или окружающих. Способность позитивно интерпретировать любые получаемые результаты.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эмоционального выгорания родителей, формирование навыков саморегуляции и управления психоэмоциональным состоянием</dc:title>
  <dc:creator>Наталья Крюкова</dc:creator>
  <cp:lastModifiedBy>Ольга В. Ковць</cp:lastModifiedBy>
  <cp:revision>23</cp:revision>
  <dcterms:created xsi:type="dcterms:W3CDTF">2021-12-16T20:24:02Z</dcterms:created>
  <dcterms:modified xsi:type="dcterms:W3CDTF">2021-12-17T10:52:27Z</dcterms:modified>
</cp:coreProperties>
</file>